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mfortaa Bold" charset="1" panose="00000800000000000000"/>
      <p:regular r:id="rId14"/>
    </p:embeddedFont>
    <p:embeddedFont>
      <p:font typeface="Raleway Medium" charset="1" panose="00000000000000000000"/>
      <p:regular r:id="rId15"/>
    </p:embeddedFont>
    <p:embeddedFont>
      <p:font typeface="Raleway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2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80046" y="2920752"/>
            <a:ext cx="9269909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Protecting AWS Resources: Security Groups &amp; Network ACLs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046" y="5888683"/>
            <a:ext cx="9269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Dual-Layered Approach to Cloud Security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0046" y="6729561"/>
            <a:ext cx="9269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TEAM - 22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996851"/>
            <a:ext cx="16127909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Security Groups: Instance-Level Virtual Firewalls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60996" y="3347591"/>
            <a:ext cx="7947720" cy="2826544"/>
            <a:chOff x="0" y="0"/>
            <a:chExt cx="10596960" cy="3768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97007" cy="3768725"/>
            </a:xfrm>
            <a:custGeom>
              <a:avLst/>
              <a:gdLst/>
              <a:ahLst/>
              <a:cxnLst/>
              <a:rect r="r" b="b" t="t" l="l"/>
              <a:pathLst>
                <a:path h="3768725" w="10597007">
                  <a:moveTo>
                    <a:pt x="0" y="269240"/>
                  </a:moveTo>
                  <a:cubicBezTo>
                    <a:pt x="0" y="120269"/>
                    <a:pt x="121666" y="0"/>
                    <a:pt x="271399" y="0"/>
                  </a:cubicBezTo>
                  <a:lnTo>
                    <a:pt x="10325608" y="0"/>
                  </a:lnTo>
                  <a:lnTo>
                    <a:pt x="10325608" y="25400"/>
                  </a:lnTo>
                  <a:lnTo>
                    <a:pt x="10325608" y="0"/>
                  </a:lnTo>
                  <a:cubicBezTo>
                    <a:pt x="10475214" y="0"/>
                    <a:pt x="10597007" y="120269"/>
                    <a:pt x="10597007" y="269240"/>
                  </a:cubicBezTo>
                  <a:lnTo>
                    <a:pt x="10571607" y="269240"/>
                  </a:lnTo>
                  <a:lnTo>
                    <a:pt x="10597007" y="269240"/>
                  </a:lnTo>
                  <a:lnTo>
                    <a:pt x="10597007" y="3499485"/>
                  </a:lnTo>
                  <a:lnTo>
                    <a:pt x="10571607" y="3499485"/>
                  </a:lnTo>
                  <a:lnTo>
                    <a:pt x="10597007" y="3499485"/>
                  </a:lnTo>
                  <a:cubicBezTo>
                    <a:pt x="10597007" y="3648329"/>
                    <a:pt x="10475340" y="3768725"/>
                    <a:pt x="10325608" y="3768725"/>
                  </a:cubicBezTo>
                  <a:lnTo>
                    <a:pt x="10325608" y="3743325"/>
                  </a:lnTo>
                  <a:lnTo>
                    <a:pt x="10325608" y="3768725"/>
                  </a:lnTo>
                  <a:lnTo>
                    <a:pt x="271399" y="3768725"/>
                  </a:lnTo>
                  <a:lnTo>
                    <a:pt x="271399" y="3743325"/>
                  </a:lnTo>
                  <a:lnTo>
                    <a:pt x="271399" y="3768725"/>
                  </a:lnTo>
                  <a:cubicBezTo>
                    <a:pt x="121666" y="3768725"/>
                    <a:pt x="0" y="3648456"/>
                    <a:pt x="0" y="349948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499485"/>
                  </a:lnTo>
                  <a:lnTo>
                    <a:pt x="25400" y="3499485"/>
                  </a:lnTo>
                  <a:lnTo>
                    <a:pt x="50800" y="3499485"/>
                  </a:lnTo>
                  <a:cubicBezTo>
                    <a:pt x="50800" y="3619881"/>
                    <a:pt x="149352" y="3717925"/>
                    <a:pt x="271399" y="3717925"/>
                  </a:cubicBezTo>
                  <a:lnTo>
                    <a:pt x="10325608" y="3717925"/>
                  </a:lnTo>
                  <a:cubicBezTo>
                    <a:pt x="10447655" y="3717925"/>
                    <a:pt x="10546207" y="3619881"/>
                    <a:pt x="10546207" y="3499485"/>
                  </a:cubicBezTo>
                  <a:lnTo>
                    <a:pt x="10546207" y="269240"/>
                  </a:lnTo>
                  <a:cubicBezTo>
                    <a:pt x="10546207" y="148844"/>
                    <a:pt x="10447655" y="50800"/>
                    <a:pt x="10325608" y="50800"/>
                  </a:cubicBezTo>
                  <a:lnTo>
                    <a:pt x="271399" y="50800"/>
                  </a:lnTo>
                  <a:lnTo>
                    <a:pt x="271399" y="25400"/>
                  </a:lnTo>
                  <a:lnTo>
                    <a:pt x="271399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1946" y="3366641"/>
            <a:ext cx="152400" cy="2788444"/>
            <a:chOff x="0" y="0"/>
            <a:chExt cx="203200" cy="37179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3200" cy="3717925"/>
            </a:xfrm>
            <a:custGeom>
              <a:avLst/>
              <a:gdLst/>
              <a:ahLst/>
              <a:cxnLst/>
              <a:rect r="r" b="b" t="t" l="l"/>
              <a:pathLst>
                <a:path h="371792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3616325"/>
                  </a:lnTo>
                  <a:cubicBezTo>
                    <a:pt x="203200" y="3672459"/>
                    <a:pt x="157734" y="3717925"/>
                    <a:pt x="101600" y="3717925"/>
                  </a:cubicBezTo>
                  <a:cubicBezTo>
                    <a:pt x="45466" y="3717925"/>
                    <a:pt x="0" y="3672459"/>
                    <a:pt x="0" y="3616325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40966" y="3694211"/>
            <a:ext cx="34290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Virtual Firewall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0966" y="4222254"/>
            <a:ext cx="7102077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Acts as a virtual firewall for EC2 instances and other AWS resources like RDS and Load Balancers.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79136" y="3347591"/>
            <a:ext cx="7947869" cy="2826544"/>
            <a:chOff x="0" y="0"/>
            <a:chExt cx="10597158" cy="3768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97134" cy="3768725"/>
            </a:xfrm>
            <a:custGeom>
              <a:avLst/>
              <a:gdLst/>
              <a:ahLst/>
              <a:cxnLst/>
              <a:rect r="r" b="b" t="t" l="l"/>
              <a:pathLst>
                <a:path h="3768725" w="10597134">
                  <a:moveTo>
                    <a:pt x="0" y="269240"/>
                  </a:moveTo>
                  <a:cubicBezTo>
                    <a:pt x="0" y="120269"/>
                    <a:pt x="121666" y="0"/>
                    <a:pt x="271399" y="0"/>
                  </a:cubicBezTo>
                  <a:lnTo>
                    <a:pt x="10325735" y="0"/>
                  </a:lnTo>
                  <a:lnTo>
                    <a:pt x="10325735" y="25400"/>
                  </a:lnTo>
                  <a:lnTo>
                    <a:pt x="10325735" y="0"/>
                  </a:lnTo>
                  <a:cubicBezTo>
                    <a:pt x="10475341" y="0"/>
                    <a:pt x="10597134" y="120269"/>
                    <a:pt x="10597134" y="269240"/>
                  </a:cubicBezTo>
                  <a:lnTo>
                    <a:pt x="10571734" y="269240"/>
                  </a:lnTo>
                  <a:lnTo>
                    <a:pt x="10597134" y="269240"/>
                  </a:lnTo>
                  <a:lnTo>
                    <a:pt x="10597134" y="3499485"/>
                  </a:lnTo>
                  <a:lnTo>
                    <a:pt x="10571734" y="3499485"/>
                  </a:lnTo>
                  <a:lnTo>
                    <a:pt x="10597134" y="3499485"/>
                  </a:lnTo>
                  <a:cubicBezTo>
                    <a:pt x="10597134" y="3648329"/>
                    <a:pt x="10475468" y="3768725"/>
                    <a:pt x="10325735" y="3768725"/>
                  </a:cubicBezTo>
                  <a:lnTo>
                    <a:pt x="10325735" y="3743325"/>
                  </a:lnTo>
                  <a:lnTo>
                    <a:pt x="10325735" y="3768725"/>
                  </a:lnTo>
                  <a:lnTo>
                    <a:pt x="271399" y="3768725"/>
                  </a:lnTo>
                  <a:lnTo>
                    <a:pt x="271399" y="3743325"/>
                  </a:lnTo>
                  <a:lnTo>
                    <a:pt x="271399" y="3768725"/>
                  </a:lnTo>
                  <a:cubicBezTo>
                    <a:pt x="121666" y="3768725"/>
                    <a:pt x="0" y="3648456"/>
                    <a:pt x="0" y="349948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499485"/>
                  </a:lnTo>
                  <a:lnTo>
                    <a:pt x="25400" y="3499485"/>
                  </a:lnTo>
                  <a:lnTo>
                    <a:pt x="50800" y="3499485"/>
                  </a:lnTo>
                  <a:cubicBezTo>
                    <a:pt x="50800" y="3619881"/>
                    <a:pt x="149352" y="3717925"/>
                    <a:pt x="271399" y="3717925"/>
                  </a:cubicBezTo>
                  <a:lnTo>
                    <a:pt x="10325735" y="3717925"/>
                  </a:lnTo>
                  <a:cubicBezTo>
                    <a:pt x="10447782" y="3717925"/>
                    <a:pt x="10546334" y="3619881"/>
                    <a:pt x="10546334" y="3499485"/>
                  </a:cubicBezTo>
                  <a:lnTo>
                    <a:pt x="10546334" y="269240"/>
                  </a:lnTo>
                  <a:cubicBezTo>
                    <a:pt x="10546334" y="148844"/>
                    <a:pt x="10447782" y="50800"/>
                    <a:pt x="10325735" y="50800"/>
                  </a:cubicBezTo>
                  <a:lnTo>
                    <a:pt x="271399" y="50800"/>
                  </a:lnTo>
                  <a:lnTo>
                    <a:pt x="271399" y="25400"/>
                  </a:lnTo>
                  <a:lnTo>
                    <a:pt x="271399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260086" y="3366641"/>
            <a:ext cx="152400" cy="2788444"/>
            <a:chOff x="0" y="0"/>
            <a:chExt cx="203200" cy="37179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00" cy="3717925"/>
            </a:xfrm>
            <a:custGeom>
              <a:avLst/>
              <a:gdLst/>
              <a:ahLst/>
              <a:cxnLst/>
              <a:rect r="r" b="b" t="t" l="l"/>
              <a:pathLst>
                <a:path h="371792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3616325"/>
                  </a:lnTo>
                  <a:cubicBezTo>
                    <a:pt x="203200" y="3672459"/>
                    <a:pt x="157734" y="3717925"/>
                    <a:pt x="101600" y="3717925"/>
                  </a:cubicBezTo>
                  <a:cubicBezTo>
                    <a:pt x="45466" y="3717925"/>
                    <a:pt x="0" y="3672459"/>
                    <a:pt x="0" y="3616325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759106" y="3694211"/>
            <a:ext cx="34290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Stateful Operation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59106" y="4222254"/>
            <a:ext cx="7102228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Automatically allows return traffic for permitted inbound connections, simplifying rule management.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60996" y="6444555"/>
            <a:ext cx="7947720" cy="2826544"/>
            <a:chOff x="0" y="0"/>
            <a:chExt cx="10596960" cy="37687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597007" cy="3768725"/>
            </a:xfrm>
            <a:custGeom>
              <a:avLst/>
              <a:gdLst/>
              <a:ahLst/>
              <a:cxnLst/>
              <a:rect r="r" b="b" t="t" l="l"/>
              <a:pathLst>
                <a:path h="3768725" w="10597007">
                  <a:moveTo>
                    <a:pt x="0" y="269240"/>
                  </a:moveTo>
                  <a:cubicBezTo>
                    <a:pt x="0" y="120269"/>
                    <a:pt x="121666" y="0"/>
                    <a:pt x="271399" y="0"/>
                  </a:cubicBezTo>
                  <a:lnTo>
                    <a:pt x="10325608" y="0"/>
                  </a:lnTo>
                  <a:lnTo>
                    <a:pt x="10325608" y="25400"/>
                  </a:lnTo>
                  <a:lnTo>
                    <a:pt x="10325608" y="0"/>
                  </a:lnTo>
                  <a:cubicBezTo>
                    <a:pt x="10475214" y="0"/>
                    <a:pt x="10597007" y="120269"/>
                    <a:pt x="10597007" y="269240"/>
                  </a:cubicBezTo>
                  <a:lnTo>
                    <a:pt x="10571607" y="269240"/>
                  </a:lnTo>
                  <a:lnTo>
                    <a:pt x="10597007" y="269240"/>
                  </a:lnTo>
                  <a:lnTo>
                    <a:pt x="10597007" y="3499485"/>
                  </a:lnTo>
                  <a:lnTo>
                    <a:pt x="10571607" y="3499485"/>
                  </a:lnTo>
                  <a:lnTo>
                    <a:pt x="10597007" y="3499485"/>
                  </a:lnTo>
                  <a:cubicBezTo>
                    <a:pt x="10597007" y="3648329"/>
                    <a:pt x="10475340" y="3768725"/>
                    <a:pt x="10325608" y="3768725"/>
                  </a:cubicBezTo>
                  <a:lnTo>
                    <a:pt x="10325608" y="3743325"/>
                  </a:lnTo>
                  <a:lnTo>
                    <a:pt x="10325608" y="3768725"/>
                  </a:lnTo>
                  <a:lnTo>
                    <a:pt x="271399" y="3768725"/>
                  </a:lnTo>
                  <a:lnTo>
                    <a:pt x="271399" y="3743325"/>
                  </a:lnTo>
                  <a:lnTo>
                    <a:pt x="271399" y="3768725"/>
                  </a:lnTo>
                  <a:cubicBezTo>
                    <a:pt x="121666" y="3768725"/>
                    <a:pt x="0" y="3648456"/>
                    <a:pt x="0" y="349948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499485"/>
                  </a:lnTo>
                  <a:lnTo>
                    <a:pt x="25400" y="3499485"/>
                  </a:lnTo>
                  <a:lnTo>
                    <a:pt x="50800" y="3499485"/>
                  </a:lnTo>
                  <a:cubicBezTo>
                    <a:pt x="50800" y="3619881"/>
                    <a:pt x="149352" y="3717925"/>
                    <a:pt x="271399" y="3717925"/>
                  </a:cubicBezTo>
                  <a:lnTo>
                    <a:pt x="10325608" y="3717925"/>
                  </a:lnTo>
                  <a:cubicBezTo>
                    <a:pt x="10447655" y="3717925"/>
                    <a:pt x="10546207" y="3619881"/>
                    <a:pt x="10546207" y="3499485"/>
                  </a:cubicBezTo>
                  <a:lnTo>
                    <a:pt x="10546207" y="269240"/>
                  </a:lnTo>
                  <a:cubicBezTo>
                    <a:pt x="10546207" y="148844"/>
                    <a:pt x="10447655" y="50800"/>
                    <a:pt x="10325608" y="50800"/>
                  </a:cubicBezTo>
                  <a:lnTo>
                    <a:pt x="271399" y="50800"/>
                  </a:lnTo>
                  <a:lnTo>
                    <a:pt x="271399" y="25400"/>
                  </a:lnTo>
                  <a:lnTo>
                    <a:pt x="271399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41946" y="6463605"/>
            <a:ext cx="152400" cy="2788444"/>
            <a:chOff x="0" y="0"/>
            <a:chExt cx="203200" cy="3717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3200" cy="3717925"/>
            </a:xfrm>
            <a:custGeom>
              <a:avLst/>
              <a:gdLst/>
              <a:ahLst/>
              <a:cxnLst/>
              <a:rect r="r" b="b" t="t" l="l"/>
              <a:pathLst>
                <a:path h="371792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3616325"/>
                  </a:lnTo>
                  <a:cubicBezTo>
                    <a:pt x="203200" y="3672459"/>
                    <a:pt x="157734" y="3717925"/>
                    <a:pt x="101600" y="3717925"/>
                  </a:cubicBezTo>
                  <a:cubicBezTo>
                    <a:pt x="45466" y="3717925"/>
                    <a:pt x="0" y="3672459"/>
                    <a:pt x="0" y="3616325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540966" y="6791176"/>
            <a:ext cx="34290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Allow Rules Only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0966" y="7319219"/>
            <a:ext cx="7102077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Defaults to denying all inbound traffic; only explicitly allowed traffic is permitted. Outbound is generally allowed.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279136" y="6444555"/>
            <a:ext cx="7947869" cy="2826544"/>
            <a:chOff x="0" y="0"/>
            <a:chExt cx="10597158" cy="37687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597134" cy="3768725"/>
            </a:xfrm>
            <a:custGeom>
              <a:avLst/>
              <a:gdLst/>
              <a:ahLst/>
              <a:cxnLst/>
              <a:rect r="r" b="b" t="t" l="l"/>
              <a:pathLst>
                <a:path h="3768725" w="10597134">
                  <a:moveTo>
                    <a:pt x="0" y="269240"/>
                  </a:moveTo>
                  <a:cubicBezTo>
                    <a:pt x="0" y="120269"/>
                    <a:pt x="121666" y="0"/>
                    <a:pt x="271399" y="0"/>
                  </a:cubicBezTo>
                  <a:lnTo>
                    <a:pt x="10325735" y="0"/>
                  </a:lnTo>
                  <a:lnTo>
                    <a:pt x="10325735" y="25400"/>
                  </a:lnTo>
                  <a:lnTo>
                    <a:pt x="10325735" y="0"/>
                  </a:lnTo>
                  <a:cubicBezTo>
                    <a:pt x="10475341" y="0"/>
                    <a:pt x="10597134" y="120269"/>
                    <a:pt x="10597134" y="269240"/>
                  </a:cubicBezTo>
                  <a:lnTo>
                    <a:pt x="10571734" y="269240"/>
                  </a:lnTo>
                  <a:lnTo>
                    <a:pt x="10597134" y="269240"/>
                  </a:lnTo>
                  <a:lnTo>
                    <a:pt x="10597134" y="3499485"/>
                  </a:lnTo>
                  <a:lnTo>
                    <a:pt x="10571734" y="3499485"/>
                  </a:lnTo>
                  <a:lnTo>
                    <a:pt x="10597134" y="3499485"/>
                  </a:lnTo>
                  <a:cubicBezTo>
                    <a:pt x="10597134" y="3648329"/>
                    <a:pt x="10475468" y="3768725"/>
                    <a:pt x="10325735" y="3768725"/>
                  </a:cubicBezTo>
                  <a:lnTo>
                    <a:pt x="10325735" y="3743325"/>
                  </a:lnTo>
                  <a:lnTo>
                    <a:pt x="10325735" y="3768725"/>
                  </a:lnTo>
                  <a:lnTo>
                    <a:pt x="271399" y="3768725"/>
                  </a:lnTo>
                  <a:lnTo>
                    <a:pt x="271399" y="3743325"/>
                  </a:lnTo>
                  <a:lnTo>
                    <a:pt x="271399" y="3768725"/>
                  </a:lnTo>
                  <a:cubicBezTo>
                    <a:pt x="121666" y="3768725"/>
                    <a:pt x="0" y="3648456"/>
                    <a:pt x="0" y="3499485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499485"/>
                  </a:lnTo>
                  <a:lnTo>
                    <a:pt x="25400" y="3499485"/>
                  </a:lnTo>
                  <a:lnTo>
                    <a:pt x="50800" y="3499485"/>
                  </a:lnTo>
                  <a:cubicBezTo>
                    <a:pt x="50800" y="3619881"/>
                    <a:pt x="149352" y="3717925"/>
                    <a:pt x="271399" y="3717925"/>
                  </a:cubicBezTo>
                  <a:lnTo>
                    <a:pt x="10325735" y="3717925"/>
                  </a:lnTo>
                  <a:cubicBezTo>
                    <a:pt x="10447782" y="3717925"/>
                    <a:pt x="10546334" y="3619881"/>
                    <a:pt x="10546334" y="3499485"/>
                  </a:cubicBezTo>
                  <a:lnTo>
                    <a:pt x="10546334" y="269240"/>
                  </a:lnTo>
                  <a:cubicBezTo>
                    <a:pt x="10546334" y="148844"/>
                    <a:pt x="10447782" y="50800"/>
                    <a:pt x="10325735" y="50800"/>
                  </a:cubicBezTo>
                  <a:lnTo>
                    <a:pt x="271399" y="50800"/>
                  </a:lnTo>
                  <a:lnTo>
                    <a:pt x="271399" y="25400"/>
                  </a:lnTo>
                  <a:lnTo>
                    <a:pt x="271399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260086" y="6463605"/>
            <a:ext cx="152400" cy="2788444"/>
            <a:chOff x="0" y="0"/>
            <a:chExt cx="203200" cy="37179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3200" cy="3717925"/>
            </a:xfrm>
            <a:custGeom>
              <a:avLst/>
              <a:gdLst/>
              <a:ahLst/>
              <a:cxnLst/>
              <a:rect r="r" b="b" t="t" l="l"/>
              <a:pathLst>
                <a:path h="3717925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3616325"/>
                  </a:lnTo>
                  <a:cubicBezTo>
                    <a:pt x="203200" y="3672459"/>
                    <a:pt x="157734" y="3717925"/>
                    <a:pt x="101600" y="3717925"/>
                  </a:cubicBezTo>
                  <a:cubicBezTo>
                    <a:pt x="45466" y="3717925"/>
                    <a:pt x="0" y="3672459"/>
                    <a:pt x="0" y="3616325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759106" y="6791176"/>
            <a:ext cx="34290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Granular Control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759106" y="7319219"/>
            <a:ext cx="7102228" cy="158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Control traffic based on protocol, port, source/destination IP (CIDR), or by referencing other Security Groups.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40730" y="766465"/>
            <a:ext cx="8305949" cy="70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187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Security Group Best Practices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0730" y="1866454"/>
            <a:ext cx="16606540" cy="46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Implement these guidelines to strengthen your AWS security posture.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40730" y="2606576"/>
            <a:ext cx="960835" cy="1441251"/>
            <a:chOff x="0" y="0"/>
            <a:chExt cx="1281113" cy="19216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1176" cy="1921764"/>
            </a:xfrm>
            <a:custGeom>
              <a:avLst/>
              <a:gdLst/>
              <a:ahLst/>
              <a:cxnLst/>
              <a:rect r="r" b="b" t="t" l="l"/>
              <a:pathLst>
                <a:path h="1921764" w="1281176">
                  <a:moveTo>
                    <a:pt x="0" y="640588"/>
                  </a:moveTo>
                  <a:cubicBezTo>
                    <a:pt x="0" y="286766"/>
                    <a:pt x="286766" y="0"/>
                    <a:pt x="640588" y="0"/>
                  </a:cubicBezTo>
                  <a:cubicBezTo>
                    <a:pt x="994410" y="0"/>
                    <a:pt x="1281176" y="286766"/>
                    <a:pt x="1281176" y="640588"/>
                  </a:cubicBezTo>
                  <a:lnTo>
                    <a:pt x="1281176" y="1281176"/>
                  </a:lnTo>
                  <a:cubicBezTo>
                    <a:pt x="1281176" y="1634998"/>
                    <a:pt x="994410" y="1921764"/>
                    <a:pt x="640588" y="1921764"/>
                  </a:cubicBezTo>
                  <a:cubicBezTo>
                    <a:pt x="286766" y="1921764"/>
                    <a:pt x="0" y="1634871"/>
                    <a:pt x="0" y="1281049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40916" y="3140125"/>
            <a:ext cx="36031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81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41772" y="2818210"/>
            <a:ext cx="3682901" cy="36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0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Principle of Least Privilege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1772" y="3238649"/>
            <a:ext cx="15405497" cy="46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Grant only the minimum necessary access. For example, allow SSH from specific trusted IPs, not from 0.0.0.0/0.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40730" y="4227910"/>
            <a:ext cx="960835" cy="1441251"/>
            <a:chOff x="0" y="0"/>
            <a:chExt cx="1281113" cy="19216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1176" cy="1921764"/>
            </a:xfrm>
            <a:custGeom>
              <a:avLst/>
              <a:gdLst/>
              <a:ahLst/>
              <a:cxnLst/>
              <a:rect r="r" b="b" t="t" l="l"/>
              <a:pathLst>
                <a:path h="1921764" w="1281176">
                  <a:moveTo>
                    <a:pt x="0" y="640588"/>
                  </a:moveTo>
                  <a:cubicBezTo>
                    <a:pt x="0" y="286766"/>
                    <a:pt x="286766" y="0"/>
                    <a:pt x="640588" y="0"/>
                  </a:cubicBezTo>
                  <a:cubicBezTo>
                    <a:pt x="994410" y="0"/>
                    <a:pt x="1281176" y="286766"/>
                    <a:pt x="1281176" y="640588"/>
                  </a:cubicBezTo>
                  <a:lnTo>
                    <a:pt x="1281176" y="1281176"/>
                  </a:lnTo>
                  <a:cubicBezTo>
                    <a:pt x="1281176" y="1634998"/>
                    <a:pt x="994410" y="1921764"/>
                    <a:pt x="640588" y="1921764"/>
                  </a:cubicBezTo>
                  <a:cubicBezTo>
                    <a:pt x="286766" y="1921764"/>
                    <a:pt x="0" y="1634871"/>
                    <a:pt x="0" y="1281049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40916" y="4761459"/>
            <a:ext cx="36031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81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41772" y="4439542"/>
            <a:ext cx="2669084" cy="36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0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Categorize by Role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41772" y="4859983"/>
            <a:ext cx="15405497" cy="46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Create distinct Security Groups for different application tiers (e.g., Web, Application, Database) to enforce clear separation of concerns.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40730" y="5849242"/>
            <a:ext cx="960835" cy="1726555"/>
            <a:chOff x="0" y="0"/>
            <a:chExt cx="1281113" cy="23020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81176" cy="2302129"/>
            </a:xfrm>
            <a:custGeom>
              <a:avLst/>
              <a:gdLst/>
              <a:ahLst/>
              <a:cxnLst/>
              <a:rect r="r" b="b" t="t" l="l"/>
              <a:pathLst>
                <a:path h="2302129" w="1281176">
                  <a:moveTo>
                    <a:pt x="0" y="640588"/>
                  </a:moveTo>
                  <a:cubicBezTo>
                    <a:pt x="0" y="286766"/>
                    <a:pt x="286766" y="0"/>
                    <a:pt x="640588" y="0"/>
                  </a:cubicBezTo>
                  <a:cubicBezTo>
                    <a:pt x="994410" y="0"/>
                    <a:pt x="1281176" y="286766"/>
                    <a:pt x="1281176" y="640588"/>
                  </a:cubicBezTo>
                  <a:lnTo>
                    <a:pt x="1281176" y="1661541"/>
                  </a:lnTo>
                  <a:cubicBezTo>
                    <a:pt x="1281176" y="2015363"/>
                    <a:pt x="994410" y="2302129"/>
                    <a:pt x="640588" y="2302129"/>
                  </a:cubicBezTo>
                  <a:cubicBezTo>
                    <a:pt x="286766" y="2302129"/>
                    <a:pt x="0" y="2015236"/>
                    <a:pt x="0" y="1661541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40916" y="6525369"/>
            <a:ext cx="36031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81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41772" y="6060876"/>
            <a:ext cx="4618881" cy="36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0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Reference Other Security Groups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41772" y="6481316"/>
            <a:ext cx="15405497" cy="8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 internal communication between resources, specify the source or destination as another Security Group for dynamic and resilient environments.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40730" y="7755880"/>
            <a:ext cx="960835" cy="1726555"/>
            <a:chOff x="0" y="0"/>
            <a:chExt cx="1281113" cy="23020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1176" cy="2302129"/>
            </a:xfrm>
            <a:custGeom>
              <a:avLst/>
              <a:gdLst/>
              <a:ahLst/>
              <a:cxnLst/>
              <a:rect r="r" b="b" t="t" l="l"/>
              <a:pathLst>
                <a:path h="2302129" w="1281176">
                  <a:moveTo>
                    <a:pt x="0" y="640588"/>
                  </a:moveTo>
                  <a:cubicBezTo>
                    <a:pt x="0" y="286766"/>
                    <a:pt x="286766" y="0"/>
                    <a:pt x="640588" y="0"/>
                  </a:cubicBezTo>
                  <a:cubicBezTo>
                    <a:pt x="994410" y="0"/>
                    <a:pt x="1281176" y="286766"/>
                    <a:pt x="1281176" y="640588"/>
                  </a:cubicBezTo>
                  <a:lnTo>
                    <a:pt x="1281176" y="1661541"/>
                  </a:lnTo>
                  <a:cubicBezTo>
                    <a:pt x="1281176" y="2015363"/>
                    <a:pt x="994410" y="2302129"/>
                    <a:pt x="640588" y="2302129"/>
                  </a:cubicBezTo>
                  <a:cubicBezTo>
                    <a:pt x="286766" y="2302129"/>
                    <a:pt x="0" y="2015236"/>
                    <a:pt x="0" y="1661541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40916" y="8432006"/>
            <a:ext cx="360312" cy="412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81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041772" y="7967514"/>
            <a:ext cx="3737819" cy="36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0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Descriptive Naming &amp; Tags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41772" y="8387954"/>
            <a:ext cx="15405497" cy="8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 clear, consistent naming conventions (e.g., sg-web-public-80) and apply relevant tags for easy identification and effective resource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149"/>
            <a:chOff x="0" y="0"/>
            <a:chExt cx="9144000" cy="13716198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254"/>
            </a:xfrm>
            <a:custGeom>
              <a:avLst/>
              <a:gdLst/>
              <a:ahLst/>
              <a:cxnLst/>
              <a:rect r="r" b="b" t="t" l="l"/>
              <a:pathLst>
                <a:path h="13716254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254"/>
                  </a:lnTo>
                  <a:lnTo>
                    <a:pt x="0" y="137162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93992" y="775841"/>
            <a:ext cx="9358015" cy="168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25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Network ACLs: Subnet-Level Network Filters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93992" y="2807196"/>
            <a:ext cx="9358015" cy="104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687"/>
              </a:lnSpc>
              <a:buFont typeface="Arial"/>
              <a:buChar char="•"/>
            </a:pPr>
            <a:r>
              <a:rPr lang="en-US" b="true" sz="2312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Subnet-Level Control:</a:t>
            </a:r>
            <a:r>
              <a:rPr lang="en-US" b="true" sz="2312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Optional, stateless firewalls applied at the subnet level, affecting all instances within that subnet.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93992" y="3857922"/>
            <a:ext cx="9358015" cy="151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687"/>
              </a:lnSpc>
              <a:buFont typeface="Arial"/>
              <a:buChar char="•"/>
            </a:pPr>
            <a:r>
              <a:rPr lang="en-US" b="true" sz="2312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Stateless Operation:</a:t>
            </a:r>
            <a:r>
              <a:rPr lang="en-US" b="true" sz="2312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Requires explicit allow rules for both inbound and outbound traffic, including return traffic. No automatic allowance.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93992" y="5382220"/>
            <a:ext cx="9358015" cy="151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687"/>
              </a:lnSpc>
              <a:buFont typeface="Arial"/>
              <a:buChar char="•"/>
            </a:pPr>
            <a:r>
              <a:rPr lang="en-US" b="true" sz="2312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Allow and Deny Rules:</a:t>
            </a:r>
            <a:r>
              <a:rPr lang="en-US" b="true" sz="2312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Supports both "Allow" and "Deny" rules, providing the ability to explicitly block specific IP addresses or traffic types.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93992" y="6906517"/>
            <a:ext cx="9358015" cy="151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687"/>
              </a:lnSpc>
              <a:buFont typeface="Arial"/>
              <a:buChar char="•"/>
            </a:pPr>
            <a:r>
              <a:rPr lang="en-US" b="true" sz="2312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Numbered Rule Processing:</a:t>
            </a:r>
            <a:r>
              <a:rPr lang="en-US" b="true" sz="2312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Rules are evaluated in numerical order (lowest to highest). The first matching rule is applied, and no further rules are evaluated for that traffic.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93992" y="8430816"/>
            <a:ext cx="9358015" cy="104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8754" indent="-174377" lvl="1">
              <a:lnSpc>
                <a:spcPts val="3687"/>
              </a:lnSpc>
              <a:buFont typeface="Arial"/>
              <a:buChar char="•"/>
            </a:pPr>
            <a:r>
              <a:rPr lang="en-US" b="true" sz="2312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Implicit Deny:</a:t>
            </a:r>
            <a:r>
              <a:rPr lang="en-US" b="true" sz="2312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Any traffic not matched by an explicit rule in a custom Network ACL is implicitly denied, enhancing security.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1523405"/>
            <a:ext cx="14755714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Security Group Best Practices: Continued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60996" y="3016895"/>
            <a:ext cx="5208389" cy="5727501"/>
            <a:chOff x="0" y="0"/>
            <a:chExt cx="6944518" cy="7636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44487" cy="7636637"/>
            </a:xfrm>
            <a:custGeom>
              <a:avLst/>
              <a:gdLst/>
              <a:ahLst/>
              <a:cxnLst/>
              <a:rect r="r" b="b" t="t" l="l"/>
              <a:pathLst>
                <a:path h="7636637" w="6944487">
                  <a:moveTo>
                    <a:pt x="0" y="643001"/>
                  </a:moveTo>
                  <a:cubicBezTo>
                    <a:pt x="0" y="287909"/>
                    <a:pt x="287655" y="0"/>
                    <a:pt x="642620" y="0"/>
                  </a:cubicBezTo>
                  <a:lnTo>
                    <a:pt x="6301867" y="0"/>
                  </a:lnTo>
                  <a:lnTo>
                    <a:pt x="6301867" y="25400"/>
                  </a:lnTo>
                  <a:lnTo>
                    <a:pt x="6301867" y="0"/>
                  </a:lnTo>
                  <a:cubicBezTo>
                    <a:pt x="6656832" y="0"/>
                    <a:pt x="6944487" y="287909"/>
                    <a:pt x="6944487" y="643001"/>
                  </a:cubicBezTo>
                  <a:lnTo>
                    <a:pt x="6919087" y="643001"/>
                  </a:lnTo>
                  <a:lnTo>
                    <a:pt x="6944487" y="643001"/>
                  </a:lnTo>
                  <a:lnTo>
                    <a:pt x="6944487" y="6993636"/>
                  </a:lnTo>
                  <a:lnTo>
                    <a:pt x="6919087" y="6993636"/>
                  </a:lnTo>
                  <a:lnTo>
                    <a:pt x="6944487" y="6993636"/>
                  </a:lnTo>
                  <a:cubicBezTo>
                    <a:pt x="6944487" y="7348728"/>
                    <a:pt x="6656832" y="7636637"/>
                    <a:pt x="6301867" y="7636637"/>
                  </a:cubicBezTo>
                  <a:lnTo>
                    <a:pt x="6301867" y="7611237"/>
                  </a:lnTo>
                  <a:lnTo>
                    <a:pt x="6301867" y="7636637"/>
                  </a:lnTo>
                  <a:lnTo>
                    <a:pt x="642620" y="7636637"/>
                  </a:lnTo>
                  <a:lnTo>
                    <a:pt x="642620" y="7611237"/>
                  </a:lnTo>
                  <a:lnTo>
                    <a:pt x="642620" y="7636637"/>
                  </a:lnTo>
                  <a:cubicBezTo>
                    <a:pt x="287655" y="7636637"/>
                    <a:pt x="0" y="7348728"/>
                    <a:pt x="0" y="6993636"/>
                  </a:cubicBezTo>
                  <a:lnTo>
                    <a:pt x="0" y="643001"/>
                  </a:lnTo>
                  <a:lnTo>
                    <a:pt x="25400" y="643001"/>
                  </a:lnTo>
                  <a:lnTo>
                    <a:pt x="0" y="643001"/>
                  </a:lnTo>
                  <a:moveTo>
                    <a:pt x="50800" y="643001"/>
                  </a:moveTo>
                  <a:lnTo>
                    <a:pt x="50800" y="6993636"/>
                  </a:lnTo>
                  <a:lnTo>
                    <a:pt x="25400" y="6993636"/>
                  </a:lnTo>
                  <a:lnTo>
                    <a:pt x="50800" y="6993636"/>
                  </a:lnTo>
                  <a:cubicBezTo>
                    <a:pt x="50800" y="7320661"/>
                    <a:pt x="315722" y="7585837"/>
                    <a:pt x="642620" y="7585837"/>
                  </a:cubicBezTo>
                  <a:lnTo>
                    <a:pt x="6301867" y="7585837"/>
                  </a:lnTo>
                  <a:cubicBezTo>
                    <a:pt x="6628638" y="7585837"/>
                    <a:pt x="6893687" y="7320661"/>
                    <a:pt x="6893687" y="6993636"/>
                  </a:cubicBezTo>
                  <a:lnTo>
                    <a:pt x="6893687" y="643001"/>
                  </a:lnTo>
                  <a:cubicBezTo>
                    <a:pt x="6893687" y="315976"/>
                    <a:pt x="6628765" y="50800"/>
                    <a:pt x="6301867" y="50800"/>
                  </a:cubicBezTo>
                  <a:lnTo>
                    <a:pt x="642620" y="50800"/>
                  </a:lnTo>
                  <a:lnTo>
                    <a:pt x="642620" y="25400"/>
                  </a:lnTo>
                  <a:lnTo>
                    <a:pt x="642620" y="50800"/>
                  </a:lnTo>
                  <a:cubicBezTo>
                    <a:pt x="315722" y="50800"/>
                    <a:pt x="50800" y="315976"/>
                    <a:pt x="50800" y="643001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18146" y="3074045"/>
            <a:ext cx="5094089" cy="925711"/>
            <a:chOff x="0" y="0"/>
            <a:chExt cx="6792118" cy="12342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92087" cy="1234313"/>
            </a:xfrm>
            <a:custGeom>
              <a:avLst/>
              <a:gdLst/>
              <a:ahLst/>
              <a:cxnLst/>
              <a:rect r="r" b="b" t="t" l="l"/>
              <a:pathLst>
                <a:path h="1234313" w="6792087">
                  <a:moveTo>
                    <a:pt x="0" y="556260"/>
                  </a:moveTo>
                  <a:cubicBezTo>
                    <a:pt x="0" y="249047"/>
                    <a:pt x="249047" y="0"/>
                    <a:pt x="556260" y="0"/>
                  </a:cubicBezTo>
                  <a:lnTo>
                    <a:pt x="6235827" y="0"/>
                  </a:lnTo>
                  <a:cubicBezTo>
                    <a:pt x="6543040" y="0"/>
                    <a:pt x="6792087" y="249047"/>
                    <a:pt x="6792087" y="556260"/>
                  </a:cubicBezTo>
                  <a:lnTo>
                    <a:pt x="6792087" y="678053"/>
                  </a:lnTo>
                  <a:cubicBezTo>
                    <a:pt x="6792087" y="985266"/>
                    <a:pt x="6543040" y="1234313"/>
                    <a:pt x="6235827" y="1234313"/>
                  </a:cubicBezTo>
                  <a:lnTo>
                    <a:pt x="556260" y="1234313"/>
                  </a:lnTo>
                  <a:cubicBezTo>
                    <a:pt x="249047" y="1234313"/>
                    <a:pt x="0" y="985266"/>
                    <a:pt x="0" y="678053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433762" y="3304729"/>
            <a:ext cx="462855" cy="52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625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6666" y="4289226"/>
            <a:ext cx="443031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Regular Audits &amp; Reviews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6666" y="4817269"/>
            <a:ext cx="4477047" cy="35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Periodically review and refine Security Group rules to maintain a strong security posture, remove obsolete access, and adapt to evolving requirements. Automate where possible.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39805" y="3016895"/>
            <a:ext cx="5208389" cy="5727501"/>
            <a:chOff x="0" y="0"/>
            <a:chExt cx="6944518" cy="76366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44487" cy="7636637"/>
            </a:xfrm>
            <a:custGeom>
              <a:avLst/>
              <a:gdLst/>
              <a:ahLst/>
              <a:cxnLst/>
              <a:rect r="r" b="b" t="t" l="l"/>
              <a:pathLst>
                <a:path h="7636637" w="6944487">
                  <a:moveTo>
                    <a:pt x="0" y="643001"/>
                  </a:moveTo>
                  <a:cubicBezTo>
                    <a:pt x="0" y="287909"/>
                    <a:pt x="287655" y="0"/>
                    <a:pt x="642620" y="0"/>
                  </a:cubicBezTo>
                  <a:lnTo>
                    <a:pt x="6301867" y="0"/>
                  </a:lnTo>
                  <a:lnTo>
                    <a:pt x="6301867" y="25400"/>
                  </a:lnTo>
                  <a:lnTo>
                    <a:pt x="6301867" y="0"/>
                  </a:lnTo>
                  <a:cubicBezTo>
                    <a:pt x="6656832" y="0"/>
                    <a:pt x="6944487" y="287909"/>
                    <a:pt x="6944487" y="643001"/>
                  </a:cubicBezTo>
                  <a:lnTo>
                    <a:pt x="6919087" y="643001"/>
                  </a:lnTo>
                  <a:lnTo>
                    <a:pt x="6944487" y="643001"/>
                  </a:lnTo>
                  <a:lnTo>
                    <a:pt x="6944487" y="6993636"/>
                  </a:lnTo>
                  <a:lnTo>
                    <a:pt x="6919087" y="6993636"/>
                  </a:lnTo>
                  <a:lnTo>
                    <a:pt x="6944487" y="6993636"/>
                  </a:lnTo>
                  <a:cubicBezTo>
                    <a:pt x="6944487" y="7348728"/>
                    <a:pt x="6656832" y="7636637"/>
                    <a:pt x="6301867" y="7636637"/>
                  </a:cubicBezTo>
                  <a:lnTo>
                    <a:pt x="6301867" y="7611237"/>
                  </a:lnTo>
                  <a:lnTo>
                    <a:pt x="6301867" y="7636637"/>
                  </a:lnTo>
                  <a:lnTo>
                    <a:pt x="642620" y="7636637"/>
                  </a:lnTo>
                  <a:lnTo>
                    <a:pt x="642620" y="7611237"/>
                  </a:lnTo>
                  <a:lnTo>
                    <a:pt x="642620" y="7636637"/>
                  </a:lnTo>
                  <a:cubicBezTo>
                    <a:pt x="287655" y="7636637"/>
                    <a:pt x="0" y="7348728"/>
                    <a:pt x="0" y="6993636"/>
                  </a:cubicBezTo>
                  <a:lnTo>
                    <a:pt x="0" y="643001"/>
                  </a:lnTo>
                  <a:lnTo>
                    <a:pt x="25400" y="643001"/>
                  </a:lnTo>
                  <a:lnTo>
                    <a:pt x="0" y="643001"/>
                  </a:lnTo>
                  <a:moveTo>
                    <a:pt x="50800" y="643001"/>
                  </a:moveTo>
                  <a:lnTo>
                    <a:pt x="50800" y="6993636"/>
                  </a:lnTo>
                  <a:lnTo>
                    <a:pt x="25400" y="6993636"/>
                  </a:lnTo>
                  <a:lnTo>
                    <a:pt x="50800" y="6993636"/>
                  </a:lnTo>
                  <a:cubicBezTo>
                    <a:pt x="50800" y="7320661"/>
                    <a:pt x="315722" y="7585837"/>
                    <a:pt x="642620" y="7585837"/>
                  </a:cubicBezTo>
                  <a:lnTo>
                    <a:pt x="6301867" y="7585837"/>
                  </a:lnTo>
                  <a:cubicBezTo>
                    <a:pt x="6628638" y="7585837"/>
                    <a:pt x="6893687" y="7320661"/>
                    <a:pt x="6893687" y="6993636"/>
                  </a:cubicBezTo>
                  <a:lnTo>
                    <a:pt x="6893687" y="643001"/>
                  </a:lnTo>
                  <a:cubicBezTo>
                    <a:pt x="6893687" y="315976"/>
                    <a:pt x="6628765" y="50800"/>
                    <a:pt x="6301867" y="50800"/>
                  </a:cubicBezTo>
                  <a:lnTo>
                    <a:pt x="642620" y="50800"/>
                  </a:lnTo>
                  <a:lnTo>
                    <a:pt x="642620" y="25400"/>
                  </a:lnTo>
                  <a:lnTo>
                    <a:pt x="642620" y="50800"/>
                  </a:lnTo>
                  <a:cubicBezTo>
                    <a:pt x="315722" y="50800"/>
                    <a:pt x="50800" y="315976"/>
                    <a:pt x="50800" y="643001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596955" y="3074045"/>
            <a:ext cx="5094089" cy="925711"/>
            <a:chOff x="0" y="0"/>
            <a:chExt cx="6792118" cy="12342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792087" cy="1234313"/>
            </a:xfrm>
            <a:custGeom>
              <a:avLst/>
              <a:gdLst/>
              <a:ahLst/>
              <a:cxnLst/>
              <a:rect r="r" b="b" t="t" l="l"/>
              <a:pathLst>
                <a:path h="1234313" w="6792087">
                  <a:moveTo>
                    <a:pt x="0" y="556260"/>
                  </a:moveTo>
                  <a:cubicBezTo>
                    <a:pt x="0" y="249047"/>
                    <a:pt x="249047" y="0"/>
                    <a:pt x="556260" y="0"/>
                  </a:cubicBezTo>
                  <a:lnTo>
                    <a:pt x="6235827" y="0"/>
                  </a:lnTo>
                  <a:cubicBezTo>
                    <a:pt x="6543040" y="0"/>
                    <a:pt x="6792087" y="249047"/>
                    <a:pt x="6792087" y="556260"/>
                  </a:cubicBezTo>
                  <a:lnTo>
                    <a:pt x="6792087" y="678053"/>
                  </a:lnTo>
                  <a:cubicBezTo>
                    <a:pt x="6792087" y="985266"/>
                    <a:pt x="6543040" y="1234313"/>
                    <a:pt x="6235827" y="1234313"/>
                  </a:cubicBezTo>
                  <a:lnTo>
                    <a:pt x="556260" y="1234313"/>
                  </a:lnTo>
                  <a:cubicBezTo>
                    <a:pt x="249047" y="1234313"/>
                    <a:pt x="0" y="985266"/>
                    <a:pt x="0" y="678053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912572" y="3304729"/>
            <a:ext cx="462855" cy="52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625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05476" y="4289226"/>
            <a:ext cx="342900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Monitor &amp; Alert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476" y="4817269"/>
            <a:ext cx="4477047" cy="306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Integrate Security Group logs with AWS CloudWatch and CloudTrail. Set up alerts for suspicious activity, unauthorized changes, or broad access rules.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018615" y="3016895"/>
            <a:ext cx="5208389" cy="5727501"/>
            <a:chOff x="0" y="0"/>
            <a:chExt cx="6944518" cy="76366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944487" cy="7636637"/>
            </a:xfrm>
            <a:custGeom>
              <a:avLst/>
              <a:gdLst/>
              <a:ahLst/>
              <a:cxnLst/>
              <a:rect r="r" b="b" t="t" l="l"/>
              <a:pathLst>
                <a:path h="7636637" w="6944487">
                  <a:moveTo>
                    <a:pt x="0" y="643001"/>
                  </a:moveTo>
                  <a:cubicBezTo>
                    <a:pt x="0" y="287909"/>
                    <a:pt x="287655" y="0"/>
                    <a:pt x="642620" y="0"/>
                  </a:cubicBezTo>
                  <a:lnTo>
                    <a:pt x="6301867" y="0"/>
                  </a:lnTo>
                  <a:lnTo>
                    <a:pt x="6301867" y="25400"/>
                  </a:lnTo>
                  <a:lnTo>
                    <a:pt x="6301867" y="0"/>
                  </a:lnTo>
                  <a:cubicBezTo>
                    <a:pt x="6656832" y="0"/>
                    <a:pt x="6944487" y="287909"/>
                    <a:pt x="6944487" y="643001"/>
                  </a:cubicBezTo>
                  <a:lnTo>
                    <a:pt x="6919087" y="643001"/>
                  </a:lnTo>
                  <a:lnTo>
                    <a:pt x="6944487" y="643001"/>
                  </a:lnTo>
                  <a:lnTo>
                    <a:pt x="6944487" y="6993636"/>
                  </a:lnTo>
                  <a:lnTo>
                    <a:pt x="6919087" y="6993636"/>
                  </a:lnTo>
                  <a:lnTo>
                    <a:pt x="6944487" y="6993636"/>
                  </a:lnTo>
                  <a:cubicBezTo>
                    <a:pt x="6944487" y="7348728"/>
                    <a:pt x="6656832" y="7636637"/>
                    <a:pt x="6301867" y="7636637"/>
                  </a:cubicBezTo>
                  <a:lnTo>
                    <a:pt x="6301867" y="7611237"/>
                  </a:lnTo>
                  <a:lnTo>
                    <a:pt x="6301867" y="7636637"/>
                  </a:lnTo>
                  <a:lnTo>
                    <a:pt x="642620" y="7636637"/>
                  </a:lnTo>
                  <a:lnTo>
                    <a:pt x="642620" y="7611237"/>
                  </a:lnTo>
                  <a:lnTo>
                    <a:pt x="642620" y="7636637"/>
                  </a:lnTo>
                  <a:cubicBezTo>
                    <a:pt x="287655" y="7636637"/>
                    <a:pt x="0" y="7348728"/>
                    <a:pt x="0" y="6993636"/>
                  </a:cubicBezTo>
                  <a:lnTo>
                    <a:pt x="0" y="643001"/>
                  </a:lnTo>
                  <a:lnTo>
                    <a:pt x="25400" y="643001"/>
                  </a:lnTo>
                  <a:lnTo>
                    <a:pt x="0" y="643001"/>
                  </a:lnTo>
                  <a:moveTo>
                    <a:pt x="50800" y="643001"/>
                  </a:moveTo>
                  <a:lnTo>
                    <a:pt x="50800" y="6993636"/>
                  </a:lnTo>
                  <a:lnTo>
                    <a:pt x="25400" y="6993636"/>
                  </a:lnTo>
                  <a:lnTo>
                    <a:pt x="50800" y="6993636"/>
                  </a:lnTo>
                  <a:cubicBezTo>
                    <a:pt x="50800" y="7320661"/>
                    <a:pt x="315722" y="7585837"/>
                    <a:pt x="642620" y="7585837"/>
                  </a:cubicBezTo>
                  <a:lnTo>
                    <a:pt x="6301867" y="7585837"/>
                  </a:lnTo>
                  <a:cubicBezTo>
                    <a:pt x="6628638" y="7585837"/>
                    <a:pt x="6893687" y="7320661"/>
                    <a:pt x="6893687" y="6993636"/>
                  </a:cubicBezTo>
                  <a:lnTo>
                    <a:pt x="6893687" y="643001"/>
                  </a:lnTo>
                  <a:cubicBezTo>
                    <a:pt x="6893687" y="315976"/>
                    <a:pt x="6628765" y="50800"/>
                    <a:pt x="6301867" y="50800"/>
                  </a:cubicBezTo>
                  <a:lnTo>
                    <a:pt x="642620" y="50800"/>
                  </a:lnTo>
                  <a:lnTo>
                    <a:pt x="642620" y="25400"/>
                  </a:lnTo>
                  <a:lnTo>
                    <a:pt x="642620" y="50800"/>
                  </a:lnTo>
                  <a:cubicBezTo>
                    <a:pt x="315722" y="50800"/>
                    <a:pt x="50800" y="315976"/>
                    <a:pt x="50800" y="643001"/>
                  </a:cubicBezTo>
                  <a:close/>
                </a:path>
              </a:pathLst>
            </a:custGeom>
            <a:solidFill>
              <a:srgbClr val="5F5F63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075765" y="3074045"/>
            <a:ext cx="5094089" cy="925711"/>
            <a:chOff x="0" y="0"/>
            <a:chExt cx="6792118" cy="12342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92087" cy="1234313"/>
            </a:xfrm>
            <a:custGeom>
              <a:avLst/>
              <a:gdLst/>
              <a:ahLst/>
              <a:cxnLst/>
              <a:rect r="r" b="b" t="t" l="l"/>
              <a:pathLst>
                <a:path h="1234313" w="6792087">
                  <a:moveTo>
                    <a:pt x="0" y="556260"/>
                  </a:moveTo>
                  <a:cubicBezTo>
                    <a:pt x="0" y="249047"/>
                    <a:pt x="249047" y="0"/>
                    <a:pt x="556260" y="0"/>
                  </a:cubicBezTo>
                  <a:lnTo>
                    <a:pt x="6235827" y="0"/>
                  </a:lnTo>
                  <a:cubicBezTo>
                    <a:pt x="6543040" y="0"/>
                    <a:pt x="6792087" y="249047"/>
                    <a:pt x="6792087" y="556260"/>
                  </a:cubicBezTo>
                  <a:lnTo>
                    <a:pt x="6792087" y="678053"/>
                  </a:lnTo>
                  <a:cubicBezTo>
                    <a:pt x="6792087" y="985266"/>
                    <a:pt x="6543040" y="1234313"/>
                    <a:pt x="6235827" y="1234313"/>
                  </a:cubicBezTo>
                  <a:lnTo>
                    <a:pt x="556260" y="1234313"/>
                  </a:lnTo>
                  <a:cubicBezTo>
                    <a:pt x="249047" y="1234313"/>
                    <a:pt x="0" y="985266"/>
                    <a:pt x="0" y="678053"/>
                  </a:cubicBezTo>
                  <a:close/>
                </a:path>
              </a:pathLst>
            </a:custGeom>
            <a:solidFill>
              <a:srgbClr val="46464A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4391382" y="3304729"/>
            <a:ext cx="462855" cy="52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625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84286" y="4289226"/>
            <a:ext cx="423177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Automate Management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84286" y="4817269"/>
            <a:ext cx="4477048" cy="306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Leverage infrastructure-as-code tools like AWS CloudFormation or Terraform to manage Security Groups, ensuring consistency and version control.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1218754"/>
            <a:ext cx="16127909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Security Groups vs. Network ACLs: A Comparison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70521" y="3579019"/>
            <a:ext cx="16146959" cy="5460504"/>
            <a:chOff x="0" y="0"/>
            <a:chExt cx="21529278" cy="72806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529295" cy="7280656"/>
            </a:xfrm>
            <a:custGeom>
              <a:avLst/>
              <a:gdLst/>
              <a:ahLst/>
              <a:cxnLst/>
              <a:rect r="r" b="b" t="t" l="l"/>
              <a:pathLst>
                <a:path h="7280656" w="21529295">
                  <a:moveTo>
                    <a:pt x="0" y="629920"/>
                  </a:moveTo>
                  <a:cubicBezTo>
                    <a:pt x="0" y="281940"/>
                    <a:pt x="282702" y="0"/>
                    <a:pt x="631317" y="0"/>
                  </a:cubicBezTo>
                  <a:lnTo>
                    <a:pt x="20897977" y="0"/>
                  </a:lnTo>
                  <a:lnTo>
                    <a:pt x="20897977" y="12700"/>
                  </a:lnTo>
                  <a:lnTo>
                    <a:pt x="20897977" y="0"/>
                  </a:lnTo>
                  <a:cubicBezTo>
                    <a:pt x="21246593" y="0"/>
                    <a:pt x="21529295" y="281940"/>
                    <a:pt x="21529295" y="629920"/>
                  </a:cubicBezTo>
                  <a:lnTo>
                    <a:pt x="21516595" y="629920"/>
                  </a:lnTo>
                  <a:lnTo>
                    <a:pt x="21529295" y="629920"/>
                  </a:lnTo>
                  <a:lnTo>
                    <a:pt x="21529295" y="6650736"/>
                  </a:lnTo>
                  <a:lnTo>
                    <a:pt x="21516595" y="6650736"/>
                  </a:lnTo>
                  <a:lnTo>
                    <a:pt x="21529295" y="6650736"/>
                  </a:lnTo>
                  <a:cubicBezTo>
                    <a:pt x="21529295" y="6998589"/>
                    <a:pt x="21246593" y="7280656"/>
                    <a:pt x="20897977" y="7280656"/>
                  </a:cubicBezTo>
                  <a:lnTo>
                    <a:pt x="20897977" y="7267956"/>
                  </a:lnTo>
                  <a:lnTo>
                    <a:pt x="20897977" y="7280656"/>
                  </a:lnTo>
                  <a:lnTo>
                    <a:pt x="631317" y="7280656"/>
                  </a:lnTo>
                  <a:lnTo>
                    <a:pt x="631317" y="7267956"/>
                  </a:lnTo>
                  <a:lnTo>
                    <a:pt x="631317" y="7280656"/>
                  </a:lnTo>
                  <a:cubicBezTo>
                    <a:pt x="282702" y="7280656"/>
                    <a:pt x="0" y="6998716"/>
                    <a:pt x="0" y="6650736"/>
                  </a:cubicBezTo>
                  <a:lnTo>
                    <a:pt x="0" y="629920"/>
                  </a:lnTo>
                  <a:lnTo>
                    <a:pt x="12700" y="629920"/>
                  </a:lnTo>
                  <a:lnTo>
                    <a:pt x="0" y="629920"/>
                  </a:lnTo>
                  <a:moveTo>
                    <a:pt x="25400" y="629920"/>
                  </a:moveTo>
                  <a:lnTo>
                    <a:pt x="25400" y="6650736"/>
                  </a:lnTo>
                  <a:lnTo>
                    <a:pt x="12700" y="6650736"/>
                  </a:lnTo>
                  <a:lnTo>
                    <a:pt x="25400" y="6650736"/>
                  </a:lnTo>
                  <a:cubicBezTo>
                    <a:pt x="25400" y="6984619"/>
                    <a:pt x="296672" y="7255256"/>
                    <a:pt x="631317" y="7255256"/>
                  </a:cubicBezTo>
                  <a:lnTo>
                    <a:pt x="20897977" y="7255256"/>
                  </a:lnTo>
                  <a:cubicBezTo>
                    <a:pt x="21232623" y="7255256"/>
                    <a:pt x="21503895" y="6984619"/>
                    <a:pt x="21503895" y="6650736"/>
                  </a:cubicBezTo>
                  <a:lnTo>
                    <a:pt x="21503895" y="629920"/>
                  </a:lnTo>
                  <a:cubicBezTo>
                    <a:pt x="21503895" y="296037"/>
                    <a:pt x="21232623" y="25400"/>
                    <a:pt x="20897977" y="25400"/>
                  </a:cubicBezTo>
                  <a:lnTo>
                    <a:pt x="631317" y="25400"/>
                  </a:lnTo>
                  <a:lnTo>
                    <a:pt x="631317" y="12700"/>
                  </a:lnTo>
                  <a:lnTo>
                    <a:pt x="631317" y="25400"/>
                  </a:lnTo>
                  <a:cubicBezTo>
                    <a:pt x="296672" y="25400"/>
                    <a:pt x="25400" y="296037"/>
                    <a:pt x="25400" y="629920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99096" y="3607594"/>
            <a:ext cx="16089809" cy="883146"/>
            <a:chOff x="0" y="0"/>
            <a:chExt cx="21453078" cy="1177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407616" y="3697486"/>
            <a:ext cx="25961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Feature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30341" y="3697486"/>
            <a:ext cx="58093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Security Groups (SGs)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66264" y="3697486"/>
            <a:ext cx="581412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Network ACLs (NACLs)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99096" y="4490740"/>
            <a:ext cx="16089809" cy="883146"/>
            <a:chOff x="0" y="0"/>
            <a:chExt cx="21453078" cy="11775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407616" y="4580633"/>
            <a:ext cx="25961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Scope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30341" y="4580633"/>
            <a:ext cx="58093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Instance-level (ENI)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66264" y="4580633"/>
            <a:ext cx="581412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Subnet-level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99096" y="5373886"/>
            <a:ext cx="16089809" cy="1376958"/>
            <a:chOff x="0" y="0"/>
            <a:chExt cx="21453078" cy="18359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453094" cy="1835912"/>
            </a:xfrm>
            <a:custGeom>
              <a:avLst/>
              <a:gdLst/>
              <a:ahLst/>
              <a:cxnLst/>
              <a:rect r="r" b="b" t="t" l="l"/>
              <a:pathLst>
                <a:path h="1835912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835912"/>
                  </a:lnTo>
                  <a:lnTo>
                    <a:pt x="0" y="183591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07616" y="5463779"/>
            <a:ext cx="25961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Statefulness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30341" y="5463779"/>
            <a:ext cx="5809358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Stateful (return traffic automatically allowed)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66264" y="5463779"/>
            <a:ext cx="5814120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Stateless (return traffic must be explicitly allowed)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99096" y="6750844"/>
            <a:ext cx="16089809" cy="883146"/>
            <a:chOff x="0" y="0"/>
            <a:chExt cx="21453078" cy="117752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453094" cy="1177544"/>
            </a:xfrm>
            <a:custGeom>
              <a:avLst/>
              <a:gdLst/>
              <a:ahLst/>
              <a:cxnLst/>
              <a:rect r="r" b="b" t="t" l="l"/>
              <a:pathLst>
                <a:path h="1177544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177544"/>
                  </a:lnTo>
                  <a:lnTo>
                    <a:pt x="0" y="11775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07616" y="6840736"/>
            <a:ext cx="25961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Rule Types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30341" y="6840736"/>
            <a:ext cx="58093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Allow rules only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66264" y="6840736"/>
            <a:ext cx="581412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Allow and Deny rules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99096" y="7633990"/>
            <a:ext cx="16089809" cy="1376958"/>
            <a:chOff x="0" y="0"/>
            <a:chExt cx="21453078" cy="183594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453094" cy="1835912"/>
            </a:xfrm>
            <a:custGeom>
              <a:avLst/>
              <a:gdLst/>
              <a:ahLst/>
              <a:cxnLst/>
              <a:rect r="r" b="b" t="t" l="l"/>
              <a:pathLst>
                <a:path h="1835912" w="21453094">
                  <a:moveTo>
                    <a:pt x="0" y="0"/>
                  </a:moveTo>
                  <a:lnTo>
                    <a:pt x="21453094" y="0"/>
                  </a:lnTo>
                  <a:lnTo>
                    <a:pt x="21453094" y="1835912"/>
                  </a:lnTo>
                  <a:lnTo>
                    <a:pt x="0" y="183591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407616" y="7723883"/>
            <a:ext cx="2596158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Order of Evaluation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630341" y="7723883"/>
            <a:ext cx="5809358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All rules evaluated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66264" y="7723883"/>
            <a:ext cx="5814120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Numbered order (lowest to highest), first match applied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4526" y="737146"/>
            <a:ext cx="10306050" cy="80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Complementary Security Layers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4526" y="2269926"/>
            <a:ext cx="7829847" cy="7829847"/>
            <a:chOff x="0" y="0"/>
            <a:chExt cx="10439797" cy="10439797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0439781" cy="10439781"/>
            </a:xfrm>
            <a:custGeom>
              <a:avLst/>
              <a:gdLst/>
              <a:ahLst/>
              <a:cxnLst/>
              <a:rect r="r" b="b" t="t" l="l"/>
              <a:pathLst>
                <a:path h="10439781" w="10439781">
                  <a:moveTo>
                    <a:pt x="0" y="0"/>
                  </a:moveTo>
                  <a:lnTo>
                    <a:pt x="10439781" y="0"/>
                  </a:lnTo>
                  <a:lnTo>
                    <a:pt x="10439781" y="10439781"/>
                  </a:lnTo>
                  <a:lnTo>
                    <a:pt x="0" y="10439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93151" y="2112020"/>
            <a:ext cx="7829848" cy="143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Security Groups and Network ACLs are not mutually exclusive; they are </a:t>
            </a:r>
            <a:r>
              <a:rPr lang="en-US" sz="2187" b="true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complementary components</a:t>
            </a:r>
            <a:r>
              <a:rPr lang="en-US" sz="2187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of a robust AWS security strategy. Think of them as layers of an onion.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3151" y="3698825"/>
            <a:ext cx="7829848" cy="98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00"/>
              </a:lnSpc>
              <a:buFont typeface="Arial"/>
              <a:buChar char="•"/>
            </a:pPr>
            <a:r>
              <a:rPr lang="en-US" b="true" sz="2187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Security Groups:</a:t>
            </a:r>
            <a:r>
              <a:rPr lang="en-US" b="true" sz="2187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Provide fine-grained, instance-specific control.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3151" y="4687044"/>
            <a:ext cx="7829848" cy="143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00"/>
              </a:lnSpc>
              <a:buFont typeface="Arial"/>
              <a:buChar char="•"/>
            </a:pPr>
            <a:r>
              <a:rPr lang="en-US" b="true" sz="2187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Network ACLs:</a:t>
            </a:r>
            <a:r>
              <a:rPr lang="en-US" b="true" sz="2187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Offer coarse-grained, subnet-wide filtering and are crucial for explicit deny rules against known malicious traffic.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3151" y="6273850"/>
            <a:ext cx="7829848" cy="143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true">
                <a:solidFill>
                  <a:srgbClr val="D7D4CC"/>
                </a:solidFill>
                <a:latin typeface="Raleway Bold"/>
                <a:ea typeface="Raleway Bold"/>
                <a:cs typeface="Raleway Bold"/>
                <a:sym typeface="Raleway Bold"/>
              </a:rPr>
              <a:t>Recommendation:</a:t>
            </a:r>
            <a:r>
              <a:rPr lang="en-US" sz="2187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Utilize both. Security Groups should be your primary defense for instances, with NACLs acting as a broader, secondary defense layer at the subnet boundary.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B1B1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727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5872" y="777479"/>
            <a:ext cx="9392096" cy="84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125" b="true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Key Takeaways &amp; Next Steps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5872" y="2608064"/>
            <a:ext cx="7971532" cy="152400"/>
            <a:chOff x="0" y="0"/>
            <a:chExt cx="10628710" cy="203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8757" cy="203200"/>
            </a:xfrm>
            <a:custGeom>
              <a:avLst/>
              <a:gdLst/>
              <a:ahLst/>
              <a:cxnLst/>
              <a:rect r="r" b="b" t="t" l="l"/>
              <a:pathLst>
                <a:path h="203200" w="10628757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27157" y="0"/>
                  </a:lnTo>
                  <a:cubicBezTo>
                    <a:pt x="10583290" y="0"/>
                    <a:pt x="10628757" y="45466"/>
                    <a:pt x="10628757" y="101600"/>
                  </a:cubicBezTo>
                  <a:cubicBezTo>
                    <a:pt x="10628757" y="157734"/>
                    <a:pt x="10583290" y="203200"/>
                    <a:pt x="10527157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572000" y="2206526"/>
            <a:ext cx="879276" cy="879276"/>
            <a:chOff x="0" y="0"/>
            <a:chExt cx="1172368" cy="11723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2337" cy="1172337"/>
            </a:xfrm>
            <a:custGeom>
              <a:avLst/>
              <a:gdLst/>
              <a:ahLst/>
              <a:cxnLst/>
              <a:rect r="r" b="b" t="t" l="l"/>
              <a:pathLst>
                <a:path h="1172337" w="1172337">
                  <a:moveTo>
                    <a:pt x="0" y="586232"/>
                  </a:moveTo>
                  <a:cubicBezTo>
                    <a:pt x="0" y="262382"/>
                    <a:pt x="262382" y="0"/>
                    <a:pt x="586232" y="0"/>
                  </a:cubicBezTo>
                  <a:cubicBezTo>
                    <a:pt x="910082" y="0"/>
                    <a:pt x="1172337" y="262382"/>
                    <a:pt x="1172337" y="586232"/>
                  </a:cubicBezTo>
                  <a:cubicBezTo>
                    <a:pt x="1172337" y="910082"/>
                    <a:pt x="909955" y="1172337"/>
                    <a:pt x="586232" y="1172337"/>
                  </a:cubicBezTo>
                  <a:cubicBezTo>
                    <a:pt x="262509" y="1172337"/>
                    <a:pt x="0" y="909955"/>
                    <a:pt x="0" y="586232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835724" y="2426345"/>
            <a:ext cx="351681" cy="439639"/>
            <a:chOff x="0" y="0"/>
            <a:chExt cx="468908" cy="586185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468884" cy="586232"/>
            </a:xfrm>
            <a:custGeom>
              <a:avLst/>
              <a:gdLst/>
              <a:ahLst/>
              <a:cxnLst/>
              <a:rect r="r" b="b" t="t" l="l"/>
              <a:pathLst>
                <a:path h="586232" w="468884">
                  <a:moveTo>
                    <a:pt x="0" y="0"/>
                  </a:moveTo>
                  <a:lnTo>
                    <a:pt x="468884" y="0"/>
                  </a:lnTo>
                  <a:lnTo>
                    <a:pt x="468884" y="586232"/>
                  </a:lnTo>
                  <a:lnTo>
                    <a:pt x="0" y="586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76" t="0" r="-281" b="8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57015" y="3359944"/>
            <a:ext cx="3256955" cy="42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Layered Defense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7015" y="3866555"/>
            <a:ext cx="7309248" cy="1502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249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Security Groups and Network ACLs provide essential, complementary layers of network security for your AWS resources.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90448" y="2608064"/>
            <a:ext cx="7971681" cy="152400"/>
            <a:chOff x="0" y="0"/>
            <a:chExt cx="10628908" cy="203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28884" cy="203200"/>
            </a:xfrm>
            <a:custGeom>
              <a:avLst/>
              <a:gdLst/>
              <a:ahLst/>
              <a:cxnLst/>
              <a:rect r="r" b="b" t="t" l="l"/>
              <a:pathLst>
                <a:path h="203200" w="10628884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27284" y="0"/>
                  </a:lnTo>
                  <a:cubicBezTo>
                    <a:pt x="10583418" y="0"/>
                    <a:pt x="10628884" y="45466"/>
                    <a:pt x="10628884" y="101600"/>
                  </a:cubicBezTo>
                  <a:cubicBezTo>
                    <a:pt x="10628884" y="157734"/>
                    <a:pt x="10583418" y="203200"/>
                    <a:pt x="10527284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836575" y="2206526"/>
            <a:ext cx="879276" cy="879276"/>
            <a:chOff x="0" y="0"/>
            <a:chExt cx="1172368" cy="11723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72337" cy="1172337"/>
            </a:xfrm>
            <a:custGeom>
              <a:avLst/>
              <a:gdLst/>
              <a:ahLst/>
              <a:cxnLst/>
              <a:rect r="r" b="b" t="t" l="l"/>
              <a:pathLst>
                <a:path h="1172337" w="1172337">
                  <a:moveTo>
                    <a:pt x="0" y="586232"/>
                  </a:moveTo>
                  <a:cubicBezTo>
                    <a:pt x="0" y="262382"/>
                    <a:pt x="262382" y="0"/>
                    <a:pt x="586232" y="0"/>
                  </a:cubicBezTo>
                  <a:cubicBezTo>
                    <a:pt x="910082" y="0"/>
                    <a:pt x="1172337" y="262382"/>
                    <a:pt x="1172337" y="586232"/>
                  </a:cubicBezTo>
                  <a:cubicBezTo>
                    <a:pt x="1172337" y="910082"/>
                    <a:pt x="909955" y="1172337"/>
                    <a:pt x="586232" y="1172337"/>
                  </a:cubicBezTo>
                  <a:cubicBezTo>
                    <a:pt x="262509" y="1172337"/>
                    <a:pt x="0" y="909955"/>
                    <a:pt x="0" y="586232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100297" y="2426345"/>
            <a:ext cx="351681" cy="439639"/>
            <a:chOff x="0" y="0"/>
            <a:chExt cx="468908" cy="586185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468884" cy="586232"/>
            </a:xfrm>
            <a:custGeom>
              <a:avLst/>
              <a:gdLst/>
              <a:ahLst/>
              <a:cxnLst/>
              <a:rect r="r" b="b" t="t" l="l"/>
              <a:pathLst>
                <a:path h="586232" w="468884">
                  <a:moveTo>
                    <a:pt x="0" y="0"/>
                  </a:moveTo>
                  <a:lnTo>
                    <a:pt x="468884" y="0"/>
                  </a:lnTo>
                  <a:lnTo>
                    <a:pt x="468884" y="586232"/>
                  </a:lnTo>
                  <a:lnTo>
                    <a:pt x="0" y="586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76" t="0" r="-281" b="8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621590" y="3359944"/>
            <a:ext cx="4032796" cy="42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Strategic Configuration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21590" y="3866555"/>
            <a:ext cx="7309396" cy="1033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249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Understand their distinct roles (instance vs. subnet, stateful vs. stateless) to configure them effectively.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5872" y="6394848"/>
            <a:ext cx="7971532" cy="152400"/>
            <a:chOff x="0" y="0"/>
            <a:chExt cx="10628710" cy="203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628757" cy="203200"/>
            </a:xfrm>
            <a:custGeom>
              <a:avLst/>
              <a:gdLst/>
              <a:ahLst/>
              <a:cxnLst/>
              <a:rect r="r" b="b" t="t" l="l"/>
              <a:pathLst>
                <a:path h="203200" w="10628757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27157" y="0"/>
                  </a:lnTo>
                  <a:cubicBezTo>
                    <a:pt x="10583290" y="0"/>
                    <a:pt x="10628757" y="45466"/>
                    <a:pt x="10628757" y="101600"/>
                  </a:cubicBezTo>
                  <a:cubicBezTo>
                    <a:pt x="10628757" y="157734"/>
                    <a:pt x="10583290" y="203200"/>
                    <a:pt x="10527157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572000" y="5993309"/>
            <a:ext cx="879276" cy="879276"/>
            <a:chOff x="0" y="0"/>
            <a:chExt cx="1172368" cy="11723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72337" cy="1172337"/>
            </a:xfrm>
            <a:custGeom>
              <a:avLst/>
              <a:gdLst/>
              <a:ahLst/>
              <a:cxnLst/>
              <a:rect r="r" b="b" t="t" l="l"/>
              <a:pathLst>
                <a:path h="1172337" w="1172337">
                  <a:moveTo>
                    <a:pt x="0" y="586232"/>
                  </a:moveTo>
                  <a:cubicBezTo>
                    <a:pt x="0" y="262382"/>
                    <a:pt x="262382" y="0"/>
                    <a:pt x="586232" y="0"/>
                  </a:cubicBezTo>
                  <a:cubicBezTo>
                    <a:pt x="910082" y="0"/>
                    <a:pt x="1172337" y="262382"/>
                    <a:pt x="1172337" y="586232"/>
                  </a:cubicBezTo>
                  <a:cubicBezTo>
                    <a:pt x="1172337" y="910082"/>
                    <a:pt x="909955" y="1172337"/>
                    <a:pt x="586232" y="1172337"/>
                  </a:cubicBezTo>
                  <a:cubicBezTo>
                    <a:pt x="262509" y="1172337"/>
                    <a:pt x="0" y="909955"/>
                    <a:pt x="0" y="586232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4835724" y="6213127"/>
            <a:ext cx="351681" cy="439639"/>
            <a:chOff x="0" y="0"/>
            <a:chExt cx="468908" cy="586185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468884" cy="586232"/>
            </a:xfrm>
            <a:custGeom>
              <a:avLst/>
              <a:gdLst/>
              <a:ahLst/>
              <a:cxnLst/>
              <a:rect r="r" b="b" t="t" l="l"/>
              <a:pathLst>
                <a:path h="586232" w="468884">
                  <a:moveTo>
                    <a:pt x="0" y="0"/>
                  </a:moveTo>
                  <a:lnTo>
                    <a:pt x="468884" y="0"/>
                  </a:lnTo>
                  <a:lnTo>
                    <a:pt x="468884" y="586232"/>
                  </a:lnTo>
                  <a:lnTo>
                    <a:pt x="0" y="586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76" t="0" r="-281" b="8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357015" y="7146726"/>
            <a:ext cx="3256955" cy="42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Continuous Review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7015" y="7653338"/>
            <a:ext cx="7309248" cy="1502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249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Regularly audit and refine your rules to maintain optimal security posture and adapt to evolving threats.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290448" y="6394848"/>
            <a:ext cx="7971681" cy="152400"/>
            <a:chOff x="0" y="0"/>
            <a:chExt cx="10628908" cy="203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628884" cy="203200"/>
            </a:xfrm>
            <a:custGeom>
              <a:avLst/>
              <a:gdLst/>
              <a:ahLst/>
              <a:cxnLst/>
              <a:rect r="r" b="b" t="t" l="l"/>
              <a:pathLst>
                <a:path h="203200" w="10628884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27284" y="0"/>
                  </a:lnTo>
                  <a:cubicBezTo>
                    <a:pt x="10583418" y="0"/>
                    <a:pt x="10628884" y="45466"/>
                    <a:pt x="10628884" y="101600"/>
                  </a:cubicBezTo>
                  <a:cubicBezTo>
                    <a:pt x="10628884" y="157734"/>
                    <a:pt x="10583418" y="203200"/>
                    <a:pt x="10527284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836575" y="5993309"/>
            <a:ext cx="879276" cy="879276"/>
            <a:chOff x="0" y="0"/>
            <a:chExt cx="1172368" cy="117236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72337" cy="1172337"/>
            </a:xfrm>
            <a:custGeom>
              <a:avLst/>
              <a:gdLst/>
              <a:ahLst/>
              <a:cxnLst/>
              <a:rect r="r" b="b" t="t" l="l"/>
              <a:pathLst>
                <a:path h="1172337" w="1172337">
                  <a:moveTo>
                    <a:pt x="0" y="586232"/>
                  </a:moveTo>
                  <a:cubicBezTo>
                    <a:pt x="0" y="262382"/>
                    <a:pt x="262382" y="0"/>
                    <a:pt x="586232" y="0"/>
                  </a:cubicBezTo>
                  <a:cubicBezTo>
                    <a:pt x="910082" y="0"/>
                    <a:pt x="1172337" y="262382"/>
                    <a:pt x="1172337" y="586232"/>
                  </a:cubicBezTo>
                  <a:cubicBezTo>
                    <a:pt x="1172337" y="910082"/>
                    <a:pt x="909955" y="1172337"/>
                    <a:pt x="586232" y="1172337"/>
                  </a:cubicBezTo>
                  <a:cubicBezTo>
                    <a:pt x="262509" y="1172337"/>
                    <a:pt x="0" y="909955"/>
                    <a:pt x="0" y="586232"/>
                  </a:cubicBezTo>
                  <a:close/>
                </a:path>
              </a:pathLst>
            </a:custGeom>
            <a:solidFill>
              <a:srgbClr val="FFE14D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3100297" y="6213127"/>
            <a:ext cx="351681" cy="439639"/>
            <a:chOff x="0" y="0"/>
            <a:chExt cx="468908" cy="586185"/>
          </a:xfrm>
        </p:grpSpPr>
        <p:sp>
          <p:nvSpPr>
            <p:cNvPr name="Freeform 36" id="36" descr="preencoded.png"/>
            <p:cNvSpPr/>
            <p:nvPr/>
          </p:nvSpPr>
          <p:spPr>
            <a:xfrm flipH="false" flipV="false" rot="0">
              <a:off x="0" y="0"/>
              <a:ext cx="468884" cy="586232"/>
            </a:xfrm>
            <a:custGeom>
              <a:avLst/>
              <a:gdLst/>
              <a:ahLst/>
              <a:cxnLst/>
              <a:rect r="r" b="b" t="t" l="l"/>
              <a:pathLst>
                <a:path h="586232" w="468884">
                  <a:moveTo>
                    <a:pt x="0" y="0"/>
                  </a:moveTo>
                  <a:lnTo>
                    <a:pt x="468884" y="0"/>
                  </a:lnTo>
                  <a:lnTo>
                    <a:pt x="468884" y="586232"/>
                  </a:lnTo>
                  <a:lnTo>
                    <a:pt x="0" y="586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76" t="0" r="-281" b="8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9621590" y="7146726"/>
            <a:ext cx="3256955" cy="42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rPr>
              <a:t>Further Learning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621590" y="7653338"/>
            <a:ext cx="7309396" cy="1502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249" b="tru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Explore AWS documentation on VPC security, AWS Firewall Manager, and other advanced network security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DAGtcTuYptk</dc:identifier>
  <dcterms:modified xsi:type="dcterms:W3CDTF">2011-08-01T06:04:30Z</dcterms:modified>
  <cp:revision>1</cp:revision>
</cp:coreProperties>
</file>