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B1C13-1ABF-4F63-A223-703FCC9E515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9DE3C-AB9B-4D6E-8FBA-9AF89369C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9DE3C-AB9B-4D6E-8FBA-9AF89369CD8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54D-2792-4220-B60E-213E7417C458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3CC05-6580-4D60-B7F1-181141737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54D-2792-4220-B60E-213E7417C458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3CC05-6580-4D60-B7F1-181141737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54D-2792-4220-B60E-213E7417C458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3CC05-6580-4D60-B7F1-181141737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54D-2792-4220-B60E-213E7417C458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3CC05-6580-4D60-B7F1-181141737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54D-2792-4220-B60E-213E7417C458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3CC05-6580-4D60-B7F1-181141737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54D-2792-4220-B60E-213E7417C458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3CC05-6580-4D60-B7F1-181141737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54D-2792-4220-B60E-213E7417C458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3CC05-6580-4D60-B7F1-181141737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54D-2792-4220-B60E-213E7417C458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3CC05-6580-4D60-B7F1-181141737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54D-2792-4220-B60E-213E7417C458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3CC05-6580-4D60-B7F1-181141737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54D-2792-4220-B60E-213E7417C458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3CC05-6580-4D60-B7F1-181141737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54D-2792-4220-B60E-213E7417C458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53CC05-6580-4D60-B7F1-181141737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29954D-2792-4220-B60E-213E7417C458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53CC05-6580-4D60-B7F1-181141737F3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8229600" cy="2438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 Black" pitchFamily="34" charset="0"/>
              </a:rPr>
              <a:t>Detection of Key Points on Face Images and Recognizing Emotion Using Deep Learning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8077200" cy="1752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EEL </a:t>
            </a:r>
            <a:r>
              <a:rPr lang="en-US" dirty="0" smtClean="0">
                <a:latin typeface="+mj-lt"/>
              </a:rPr>
              <a:t>6825</a:t>
            </a:r>
            <a:r>
              <a:rPr lang="en-US" dirty="0" smtClean="0"/>
              <a:t> : Pattern Recognition </a:t>
            </a:r>
          </a:p>
          <a:p>
            <a:pPr algn="ctr"/>
            <a:r>
              <a:rPr lang="en-US" dirty="0" smtClean="0"/>
              <a:t>Nishant Agarwal</a:t>
            </a:r>
          </a:p>
          <a:p>
            <a:pPr algn="ctr"/>
            <a:r>
              <a:rPr lang="en-US" dirty="0" smtClean="0"/>
              <a:t>UFID :</a:t>
            </a:r>
            <a:r>
              <a:rPr lang="en-US" dirty="0" smtClean="0">
                <a:latin typeface="Calibri" pitchFamily="34" charset="0"/>
              </a:rPr>
              <a:t>61991874</a:t>
            </a:r>
          </a:p>
          <a:p>
            <a:pPr algn="ctr"/>
            <a:r>
              <a:rPr lang="en-US" dirty="0" smtClean="0"/>
              <a:t>University of Florida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Layers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Connected Layer: This layer uses the high-level features extracted during the convolutional and pooling layers and classifies the input image.</a:t>
            </a:r>
          </a:p>
          <a:p>
            <a:r>
              <a:rPr lang="en-US" dirty="0" smtClean="0"/>
              <a:t>Dropout layer: The dropout layer is introduced to prevent overfitting.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 cont..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PHASE </a:t>
            </a:r>
            <a:r>
              <a:rPr lang="en-US" dirty="0" smtClean="0">
                <a:latin typeface="+mj-lt"/>
              </a:rPr>
              <a:t>2</a:t>
            </a:r>
          </a:p>
          <a:p>
            <a:r>
              <a:rPr lang="en-US" dirty="0" smtClean="0">
                <a:latin typeface="+mj-lt"/>
              </a:rPr>
              <a:t>Dataset : 35887 grayscale images of 48X48 dimensions</a:t>
            </a:r>
          </a:p>
          <a:p>
            <a:r>
              <a:rPr lang="en-US" dirty="0" smtClean="0">
                <a:latin typeface="+mj-lt"/>
              </a:rPr>
              <a:t>Data Augmentation: To increase the variability in the training samples, training data were augmented by flipping the images along the vertical axis.</a:t>
            </a:r>
          </a:p>
          <a:p>
            <a:r>
              <a:rPr lang="en-US" dirty="0" smtClean="0">
                <a:latin typeface="+mj-lt"/>
              </a:rPr>
              <a:t>CNN network:</a:t>
            </a:r>
          </a:p>
        </p:txBody>
      </p:sp>
      <p:pic>
        <p:nvPicPr>
          <p:cNvPr id="4" name="Picture 3" descr="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91000"/>
            <a:ext cx="46482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by which a pre trained model  is used as an initialization or feature extractor for the task in hand.</a:t>
            </a:r>
          </a:p>
          <a:p>
            <a:r>
              <a:rPr lang="en-US" dirty="0" smtClean="0"/>
              <a:t> As a feature extractor, the last fully connected layer is removed from the pre-trained model and passed through the new dataset.</a:t>
            </a:r>
          </a:p>
          <a:p>
            <a:r>
              <a:rPr lang="en-US" dirty="0" smtClean="0"/>
              <a:t>Second strategy, call for replacing the classifier for the new data set and fine tuning the weights of the pre trained model by backpropagation.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Results from the CNN classifier:</a:t>
            </a:r>
            <a:endParaRPr lang="en-US" dirty="0"/>
          </a:p>
        </p:txBody>
      </p:sp>
      <p:pic>
        <p:nvPicPr>
          <p:cNvPr id="4" name="Picture 3" descr="Fin_re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62200"/>
            <a:ext cx="8229600" cy="2133600"/>
          </a:xfrm>
          <a:prstGeom prst="rect">
            <a:avLst/>
          </a:prstGeom>
        </p:spPr>
      </p:pic>
      <p:pic>
        <p:nvPicPr>
          <p:cNvPr id="5" name="Picture 4" descr="Fin_res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8229600" cy="2132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LETS MOVE TO THE DEMO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RMSE was used as the Evaluation metric for Phase </a:t>
            </a:r>
            <a:r>
              <a:rPr lang="en-US" dirty="0" smtClean="0">
                <a:latin typeface="+mj-lt"/>
              </a:rPr>
              <a:t>1.</a:t>
            </a:r>
          </a:p>
          <a:p>
            <a:pPr algn="ctr">
              <a:buNone/>
            </a:pPr>
            <a:r>
              <a:rPr lang="en-US" dirty="0" smtClean="0">
                <a:latin typeface="+mj-lt"/>
              </a:rPr>
              <a:t>RMSE score was 1.78</a:t>
            </a:r>
          </a:p>
          <a:p>
            <a:r>
              <a:rPr lang="en-US" dirty="0" smtClean="0">
                <a:latin typeface="+mj-lt"/>
              </a:rPr>
              <a:t>Summary of the accuracy for different models in phase 2:</a:t>
            </a:r>
          </a:p>
          <a:p>
            <a:pPr>
              <a:buNone/>
            </a:pPr>
            <a:endParaRPr lang="en-US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733800"/>
          <a:ext cx="7924800" cy="272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1752600"/>
                <a:gridCol w="1158240"/>
                <a:gridCol w="1584960"/>
              </a:tblGrid>
              <a:tr h="713465">
                <a:tc>
                  <a:txBody>
                    <a:bodyPr/>
                    <a:lstStyle/>
                    <a:p>
                      <a:r>
                        <a:rPr lang="en-US" dirty="0" smtClean="0"/>
                        <a:t>Model 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Augmentation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Learning</a:t>
                      </a:r>
                      <a:endParaRPr lang="en-US" dirty="0"/>
                    </a:p>
                  </a:txBody>
                  <a:tcPr/>
                </a:tc>
              </a:tr>
              <a:tr h="413357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49578">
                <a:tc>
                  <a:txBody>
                    <a:bodyPr/>
                    <a:lstStyle/>
                    <a:p>
                      <a:r>
                        <a:rPr lang="en-US" dirty="0" smtClean="0"/>
                        <a:t>CNN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100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13357"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from State of Art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4384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Net (27 layer</a:t>
                      </a:r>
                      <a:r>
                        <a:rPr lang="en-US" baseline="0" dirty="0" smtClean="0"/>
                        <a:t> CNN)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91%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 (10 fold</a:t>
                      </a:r>
                      <a:r>
                        <a:rPr lang="en-US" baseline="0" dirty="0" smtClean="0"/>
                        <a:t> cross validation)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87%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FER 2013 data used for the project was a relatively tougher dataset having a  resolution of only </a:t>
            </a:r>
            <a:r>
              <a:rPr lang="en-US" dirty="0" smtClean="0">
                <a:latin typeface="+mj-lt"/>
              </a:rPr>
              <a:t>48 X 48 with presence of inherent noise.</a:t>
            </a:r>
          </a:p>
          <a:p>
            <a:r>
              <a:rPr lang="en-US" dirty="0" smtClean="0">
                <a:latin typeface="+mj-lt"/>
              </a:rPr>
              <a:t>The accuracy of the CNN model achieved from the FER2013 data set is close to human accuracy.</a:t>
            </a:r>
          </a:p>
          <a:p>
            <a:r>
              <a:rPr lang="en-US" dirty="0" smtClean="0">
                <a:latin typeface="+mj-lt"/>
              </a:rPr>
              <a:t>The results proved that the use of transfer learning helped achieve better results.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/>
              <a:t>THANK YOU</a:t>
            </a:r>
          </a:p>
          <a:p>
            <a:pPr algn="ctr"/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Existing Approaches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Evaluation Results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Humans possess a natural ability in understanding facial emotions.</a:t>
            </a:r>
          </a:p>
          <a:p>
            <a:r>
              <a:rPr lang="en-US" dirty="0" smtClean="0"/>
              <a:t>Recognizing emotions without human intervention has become an important area of research for Scientists.</a:t>
            </a:r>
          </a:p>
          <a:p>
            <a:r>
              <a:rPr lang="en-US" dirty="0" smtClean="0"/>
              <a:t>Emotion Recognition has its applications in education and gaming, where algorithms have been devised to estimate learners emotional state to create adaptive learning process.</a:t>
            </a:r>
          </a:p>
          <a:p>
            <a:r>
              <a:rPr lang="en-US" dirty="0" smtClean="0"/>
              <a:t>With the introduction of  Big data engineering , availability of  ample customer information, emotions can aid the process of customizations.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Description 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statement is quite complicated due to the presence of high variance in the facial features among individuals.</a:t>
            </a:r>
          </a:p>
          <a:p>
            <a:r>
              <a:rPr lang="en-US" dirty="0" smtClean="0"/>
              <a:t>The problem can be categorized into two phase: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b="1" dirty="0" smtClean="0"/>
              <a:t>Phase 1</a:t>
            </a:r>
            <a:r>
              <a:rPr lang="en-US" dirty="0" smtClean="0"/>
              <a:t>: Feature Extraction and key facial point detection.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b="1" dirty="0" smtClean="0"/>
              <a:t>Phase 2</a:t>
            </a:r>
            <a:r>
              <a:rPr lang="en-US" dirty="0" smtClean="0"/>
              <a:t>: Classification into seven emotion categories of Angry, Disgust, Fear, Happy, Sad, Surprise and Neutral.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of 10 fold cross validation, SVM classifier along with preprocessing of images including PCA has shown decent accuracy.</a:t>
            </a:r>
          </a:p>
          <a:p>
            <a:r>
              <a:rPr lang="en-US" dirty="0" smtClean="0"/>
              <a:t>Combining auditory and visual reception and using these hybrid multi modal information in detecting correct emotional state.</a:t>
            </a:r>
          </a:p>
          <a:p>
            <a:r>
              <a:rPr lang="en-US" dirty="0" smtClean="0"/>
              <a:t>Researchers have proposed an architecture called Google Net, a 27 layered CNN which is trained using stochastic gradient descent.</a:t>
            </a:r>
          </a:p>
          <a:p>
            <a:r>
              <a:rPr lang="en-US" dirty="0" smtClean="0"/>
              <a:t>The drawback of these model lies in the difficulty in training these models.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Emotion detection model proposed is divided into two phases: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Phase 1 :	Automatic  feature extraction  and facial key point detection using 4 layer Convolution Neural Network.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Phase 2 : Emotion detection using a 4 layered CNN with transfer learning.</a:t>
            </a:r>
          </a:p>
          <a:p>
            <a:pPr lvl="1">
              <a:buNone/>
            </a:pPr>
            <a:r>
              <a:rPr lang="en-US" dirty="0" smtClean="0"/>
              <a:t>A </a:t>
            </a:r>
            <a:r>
              <a:rPr lang="en-US" dirty="0" smtClean="0">
                <a:latin typeface="+mj-lt"/>
              </a:rPr>
              <a:t>5</a:t>
            </a:r>
            <a:r>
              <a:rPr lang="en-US" dirty="0" smtClean="0"/>
              <a:t> fold cross validation SVM model has been implemented to compare the results from different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PHASE </a:t>
            </a:r>
            <a:r>
              <a:rPr lang="en-US" sz="4000" dirty="0" smtClean="0"/>
              <a:t>1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Dataset:</a:t>
            </a:r>
            <a:r>
              <a:rPr lang="en-US" dirty="0" smtClean="0">
                <a:latin typeface="+mj-lt"/>
              </a:rPr>
              <a:t> 7049 </a:t>
            </a:r>
            <a:r>
              <a:rPr lang="en-US" dirty="0" smtClean="0"/>
              <a:t>training and </a:t>
            </a:r>
            <a:r>
              <a:rPr lang="en-US" dirty="0" smtClean="0">
                <a:latin typeface="+mj-lt"/>
              </a:rPr>
              <a:t>1783</a:t>
            </a:r>
            <a:r>
              <a:rPr lang="en-US" dirty="0" smtClean="0"/>
              <a:t> test grey scale images of </a:t>
            </a:r>
            <a:r>
              <a:rPr lang="en-US" dirty="0" smtClean="0">
                <a:latin typeface="+mj-lt"/>
              </a:rPr>
              <a:t>96X96 </a:t>
            </a:r>
            <a:r>
              <a:rPr lang="en-US" dirty="0" smtClean="0"/>
              <a:t>dimension and coordinates for </a:t>
            </a:r>
            <a:r>
              <a:rPr lang="en-US" dirty="0" smtClean="0">
                <a:latin typeface="+mj-lt"/>
              </a:rPr>
              <a:t>15 key points.</a:t>
            </a:r>
          </a:p>
          <a:p>
            <a:pPr>
              <a:buNone/>
            </a:pPr>
            <a:r>
              <a:rPr lang="en-US" dirty="0" smtClean="0"/>
              <a:t>CNN Architecture: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CNN_lay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91000"/>
            <a:ext cx="7287643" cy="1867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achieved from phase 1 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RESULT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67000"/>
            <a:ext cx="50292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Layers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 fontScale="92500"/>
          </a:bodyPr>
          <a:lstStyle/>
          <a:p>
            <a:pPr fontAlgn="t"/>
            <a:r>
              <a:rPr lang="en-US" i="1" u="sng" dirty="0" smtClean="0"/>
              <a:t>RELU Layer</a:t>
            </a:r>
            <a:r>
              <a:rPr lang="en-US" dirty="0" smtClean="0"/>
              <a:t>: Increases non linearity of the network and simplifies the gradient computation and expressed as f(x)=max(0,x)</a:t>
            </a:r>
          </a:p>
          <a:p>
            <a:pPr fontAlgn="t"/>
            <a:r>
              <a:rPr lang="en-US" i="1" u="sng" dirty="0" smtClean="0"/>
              <a:t>MAX POOLING Layer: </a:t>
            </a:r>
            <a:r>
              <a:rPr lang="en-US" dirty="0" smtClean="0"/>
              <a:t>Performs </a:t>
            </a:r>
            <a:r>
              <a:rPr lang="en-US" dirty="0" smtClean="0"/>
              <a:t>non-linear  down </a:t>
            </a:r>
            <a:r>
              <a:rPr lang="en-US" dirty="0" smtClean="0"/>
              <a:t>sampling along the dimensions of the input image. It divides the image into non overlapping rectangles of given size and considers only the maximum from the sub region.</a:t>
            </a:r>
          </a:p>
          <a:p>
            <a:pPr fontAlgn="t"/>
            <a:r>
              <a:rPr lang="en-US" i="1" u="sng" dirty="0" smtClean="0"/>
              <a:t>Loss Layer: </a:t>
            </a:r>
            <a:r>
              <a:rPr lang="en-US" dirty="0" smtClean="0"/>
              <a:t>This layer penalizes the model by comparing the difference between the true and predicted labels</a:t>
            </a:r>
            <a:r>
              <a:rPr lang="en-US" i="1" u="sng" dirty="0" smtClean="0"/>
              <a:t>. </a:t>
            </a:r>
            <a:r>
              <a:rPr lang="en-US" dirty="0" smtClean="0"/>
              <a:t>We have used softmax classifier as the last layer.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1567</TotalTime>
  <Words>691</Words>
  <Application>Microsoft Office PowerPoint</Application>
  <PresentationFormat>On-screen Show (4:3)</PresentationFormat>
  <Paragraphs>112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Detection of Key Points on Face Images and Recognizing Emotion Using Deep Learning</vt:lpstr>
      <vt:lpstr>Outline</vt:lpstr>
      <vt:lpstr>Problem Description</vt:lpstr>
      <vt:lpstr>Problem Description Continued.</vt:lpstr>
      <vt:lpstr>Existing Approaches</vt:lpstr>
      <vt:lpstr>Proposed Approach</vt:lpstr>
      <vt:lpstr>Proposed Approach cont…</vt:lpstr>
      <vt:lpstr>Proposed Approach cont…</vt:lpstr>
      <vt:lpstr>CNN Layers Explained</vt:lpstr>
      <vt:lpstr>CNN Layers Explained</vt:lpstr>
      <vt:lpstr>Proposed Approach cont.. </vt:lpstr>
      <vt:lpstr>Transfer Learning  </vt:lpstr>
      <vt:lpstr>Proposed Approach cont…</vt:lpstr>
      <vt:lpstr>DEMO</vt:lpstr>
      <vt:lpstr>Evaluation Results:</vt:lpstr>
      <vt:lpstr>Results from State of Art Models</vt:lpstr>
      <vt:lpstr>Conclusion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Key Points on Face Images and Recognizing Emotion Using Deep Learning</dc:title>
  <dc:creator>Nishant Agarwal</dc:creator>
  <cp:lastModifiedBy>Nishant Agarwal</cp:lastModifiedBy>
  <cp:revision>22</cp:revision>
  <dcterms:created xsi:type="dcterms:W3CDTF">2017-04-25T03:26:03Z</dcterms:created>
  <dcterms:modified xsi:type="dcterms:W3CDTF">2017-04-26T17:50:20Z</dcterms:modified>
</cp:coreProperties>
</file>