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98" r:id="rId2"/>
  </p:sldMasterIdLst>
  <p:notesMasterIdLst>
    <p:notesMasterId r:id="rId22"/>
  </p:notesMasterIdLst>
  <p:sldIdLst>
    <p:sldId id="256" r:id="rId3"/>
    <p:sldId id="257" r:id="rId4"/>
    <p:sldId id="258" r:id="rId5"/>
    <p:sldId id="259" r:id="rId6"/>
    <p:sldId id="262" r:id="rId7"/>
    <p:sldId id="275" r:id="rId8"/>
    <p:sldId id="260" r:id="rId9"/>
    <p:sldId id="264" r:id="rId10"/>
    <p:sldId id="274" r:id="rId11"/>
    <p:sldId id="265" r:id="rId12"/>
    <p:sldId id="263" r:id="rId13"/>
    <p:sldId id="266" r:id="rId14"/>
    <p:sldId id="267" r:id="rId15"/>
    <p:sldId id="268" r:id="rId16"/>
    <p:sldId id="270" r:id="rId17"/>
    <p:sldId id="269" r:id="rId18"/>
    <p:sldId id="276" r:id="rId19"/>
    <p:sldId id="277"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57" autoAdjust="0"/>
    <p:restoredTop sz="94660" autoAdjust="0"/>
  </p:normalViewPr>
  <p:slideViewPr>
    <p:cSldViewPr snapToGrid="0">
      <p:cViewPr varScale="1">
        <p:scale>
          <a:sx n="86" d="100"/>
          <a:sy n="86" d="100"/>
        </p:scale>
        <p:origin x="154"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CS\ParallelDistributedProcessing\Project\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ude\Downloads\excel.od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ude\Downloads\excel.od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ocuments\MCS\ParallelDistributedProcessing\Project\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MCS\ParallelDistributedProcessing\Project\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MCS\ParallelDistributedProcessing\Project\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ocuments\MCS\ParallelDistributedProcessing\Project\excel.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Sequential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0"/>
          <c:order val="0"/>
          <c:tx>
            <c:strRef>
              <c:f>Feuil1!$C$3</c:f>
              <c:strCache>
                <c:ptCount val="1"/>
                <c:pt idx="0">
                  <c:v>100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Feuil1!$A$4:$A$8</c:f>
              <c:numCache>
                <c:formatCode>General</c:formatCode>
                <c:ptCount val="5"/>
                <c:pt idx="0">
                  <c:v>20</c:v>
                </c:pt>
                <c:pt idx="1">
                  <c:v>100</c:v>
                </c:pt>
                <c:pt idx="2">
                  <c:v>250</c:v>
                </c:pt>
                <c:pt idx="3">
                  <c:v>500</c:v>
                </c:pt>
                <c:pt idx="4">
                  <c:v>1000</c:v>
                </c:pt>
              </c:numCache>
            </c:numRef>
          </c:xVal>
          <c:yVal>
            <c:numRef>
              <c:f>Feuil1!$C$4:$C$9</c:f>
              <c:numCache>
                <c:formatCode>General</c:formatCode>
                <c:ptCount val="6"/>
                <c:pt idx="0">
                  <c:v>0.107</c:v>
                </c:pt>
                <c:pt idx="1">
                  <c:v>0.248</c:v>
                </c:pt>
                <c:pt idx="2">
                  <c:v>1.2390000000000001</c:v>
                </c:pt>
                <c:pt idx="3">
                  <c:v>0.92800000000000005</c:v>
                </c:pt>
                <c:pt idx="4">
                  <c:v>1.669</c:v>
                </c:pt>
              </c:numCache>
            </c:numRef>
          </c:yVal>
          <c:smooth val="1"/>
        </c:ser>
        <c:ser>
          <c:idx val="1"/>
          <c:order val="1"/>
          <c:tx>
            <c:strRef>
              <c:f>Feuil1!$E$3</c:f>
              <c:strCache>
                <c:ptCount val="1"/>
                <c:pt idx="0">
                  <c:v>700</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Feuil1!$A$4:$A$8</c:f>
              <c:numCache>
                <c:formatCode>General</c:formatCode>
                <c:ptCount val="5"/>
                <c:pt idx="0">
                  <c:v>20</c:v>
                </c:pt>
                <c:pt idx="1">
                  <c:v>100</c:v>
                </c:pt>
                <c:pt idx="2">
                  <c:v>250</c:v>
                </c:pt>
                <c:pt idx="3">
                  <c:v>500</c:v>
                </c:pt>
                <c:pt idx="4">
                  <c:v>1000</c:v>
                </c:pt>
              </c:numCache>
            </c:numRef>
          </c:xVal>
          <c:yVal>
            <c:numRef>
              <c:f>Feuil1!$E$4:$E$8</c:f>
              <c:numCache>
                <c:formatCode>General</c:formatCode>
                <c:ptCount val="5"/>
                <c:pt idx="0">
                  <c:v>0.13200000000000001</c:v>
                </c:pt>
                <c:pt idx="1">
                  <c:v>0.51</c:v>
                </c:pt>
                <c:pt idx="2">
                  <c:v>2.1709999999999998</c:v>
                </c:pt>
                <c:pt idx="3">
                  <c:v>3.2890000000000001</c:v>
                </c:pt>
                <c:pt idx="4">
                  <c:v>4.6749999999999998</c:v>
                </c:pt>
              </c:numCache>
            </c:numRef>
          </c:yVal>
          <c:smooth val="1"/>
        </c:ser>
        <c:ser>
          <c:idx val="2"/>
          <c:order val="2"/>
          <c:tx>
            <c:strRef>
              <c:f>Feuil1!$F$3</c:f>
              <c:strCache>
                <c:ptCount val="1"/>
                <c:pt idx="0">
                  <c:v>1000</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Feuil1!$A$4:$A$8</c:f>
              <c:numCache>
                <c:formatCode>General</c:formatCode>
                <c:ptCount val="5"/>
                <c:pt idx="0">
                  <c:v>20</c:v>
                </c:pt>
                <c:pt idx="1">
                  <c:v>100</c:v>
                </c:pt>
                <c:pt idx="2">
                  <c:v>250</c:v>
                </c:pt>
                <c:pt idx="3">
                  <c:v>500</c:v>
                </c:pt>
                <c:pt idx="4">
                  <c:v>1000</c:v>
                </c:pt>
              </c:numCache>
            </c:numRef>
          </c:xVal>
          <c:yVal>
            <c:numRef>
              <c:f>Feuil1!$F$4:$F$8</c:f>
              <c:numCache>
                <c:formatCode>General</c:formatCode>
                <c:ptCount val="5"/>
                <c:pt idx="0">
                  <c:v>0.16400000000000001</c:v>
                </c:pt>
                <c:pt idx="1">
                  <c:v>0.70399999999999996</c:v>
                </c:pt>
                <c:pt idx="2">
                  <c:v>2.9319999999999999</c:v>
                </c:pt>
                <c:pt idx="3">
                  <c:v>4.0510000000000002</c:v>
                </c:pt>
                <c:pt idx="4">
                  <c:v>5.9669999999999996</c:v>
                </c:pt>
              </c:numCache>
            </c:numRef>
          </c:yVal>
          <c:smooth val="1"/>
        </c:ser>
        <c:dLbls>
          <c:showLegendKey val="0"/>
          <c:showVal val="0"/>
          <c:showCatName val="0"/>
          <c:showSerName val="0"/>
          <c:showPercent val="0"/>
          <c:showBubbleSize val="0"/>
        </c:dLbls>
        <c:axId val="353389496"/>
        <c:axId val="353389888"/>
      </c:scatterChart>
      <c:valAx>
        <c:axId val="3533894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number</a:t>
                </a:r>
                <a:r>
                  <a:rPr lang="fr-FR" baseline="0"/>
                  <a:t> of items</a:t>
                </a:r>
                <a:endParaRPr lang="fr-F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3389888"/>
        <c:crosses val="autoZero"/>
        <c:crossBetween val="midCat"/>
      </c:valAx>
      <c:valAx>
        <c:axId val="353389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Execution time(ms)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338949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knapsack </a:t>
            </a:r>
            <a:r>
              <a:rPr lang="fr-FR" dirty="0" err="1"/>
              <a:t>capacity</a:t>
            </a:r>
            <a:r>
              <a:rPr lang="fr-FR" dirty="0"/>
              <a:t> = 100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9.9590328986654444E-2"/>
          <c:y val="0.14384331975955011"/>
          <c:w val="0.8456033273618575"/>
          <c:h val="0.74212407567727678"/>
        </c:manualLayout>
      </c:layout>
      <c:scatterChart>
        <c:scatterStyle val="smoothMarker"/>
        <c:varyColors val="0"/>
        <c:ser>
          <c:idx val="0"/>
          <c:order val="0"/>
          <c:tx>
            <c:strRef>
              <c:f>[excel.ods]Feuille1!$L$3</c:f>
              <c:strCache>
                <c:ptCount val="1"/>
                <c:pt idx="0">
                  <c:v>2 nodes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[excel.ods]Feuille1!$L$5:$L$10</c:f>
              <c:numCache>
                <c:formatCode>General</c:formatCode>
                <c:ptCount val="6"/>
                <c:pt idx="0">
                  <c:v>20</c:v>
                </c:pt>
                <c:pt idx="1">
                  <c:v>100</c:v>
                </c:pt>
                <c:pt idx="2">
                  <c:v>250</c:v>
                </c:pt>
                <c:pt idx="3">
                  <c:v>500</c:v>
                </c:pt>
                <c:pt idx="4">
                  <c:v>750</c:v>
                </c:pt>
                <c:pt idx="5">
                  <c:v>1000</c:v>
                </c:pt>
              </c:numCache>
            </c:numRef>
          </c:xVal>
          <c:yVal>
            <c:numRef>
              <c:f>[excel.ods]Feuille1!$N$5:$N$10</c:f>
              <c:numCache>
                <c:formatCode>General</c:formatCode>
                <c:ptCount val="6"/>
                <c:pt idx="0">
                  <c:v>1.008</c:v>
                </c:pt>
                <c:pt idx="1">
                  <c:v>3.7930000000000001</c:v>
                </c:pt>
                <c:pt idx="2">
                  <c:v>7.6280000000000001</c:v>
                </c:pt>
                <c:pt idx="3">
                  <c:v>18.907</c:v>
                </c:pt>
                <c:pt idx="4">
                  <c:v>25</c:v>
                </c:pt>
                <c:pt idx="5">
                  <c:v>32</c:v>
                </c:pt>
              </c:numCache>
            </c:numRef>
          </c:yVal>
          <c:smooth val="1"/>
          <c:extLst xmlns:c16r2="http://schemas.microsoft.com/office/drawing/2015/06/chart">
            <c:ext xmlns:c16="http://schemas.microsoft.com/office/drawing/2014/chart" uri="{C3380CC4-5D6E-409C-BE32-E72D297353CC}">
              <c16:uniqueId val="{00000000-F838-4E8F-AC70-B43B9CB1B69D}"/>
            </c:ext>
          </c:extLst>
        </c:ser>
        <c:ser>
          <c:idx val="1"/>
          <c:order val="1"/>
          <c:tx>
            <c:strRef>
              <c:f>[excel.ods]Feuille1!$L$15</c:f>
              <c:strCache>
                <c:ptCount val="1"/>
                <c:pt idx="0">
                  <c:v>3 nodes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[excel.ods]Feuille1!$L$17:$L$22</c:f>
              <c:numCache>
                <c:formatCode>General</c:formatCode>
                <c:ptCount val="6"/>
                <c:pt idx="0">
                  <c:v>20</c:v>
                </c:pt>
                <c:pt idx="1">
                  <c:v>100</c:v>
                </c:pt>
                <c:pt idx="2">
                  <c:v>250</c:v>
                </c:pt>
                <c:pt idx="3">
                  <c:v>500</c:v>
                </c:pt>
                <c:pt idx="4">
                  <c:v>750</c:v>
                </c:pt>
                <c:pt idx="5">
                  <c:v>1000</c:v>
                </c:pt>
              </c:numCache>
            </c:numRef>
          </c:xVal>
          <c:yVal>
            <c:numRef>
              <c:f>[excel.ods]Feuille1!$N$17:$N$22</c:f>
              <c:numCache>
                <c:formatCode>General</c:formatCode>
                <c:ptCount val="6"/>
                <c:pt idx="0">
                  <c:v>0.9</c:v>
                </c:pt>
                <c:pt idx="1">
                  <c:v>3.9</c:v>
                </c:pt>
                <c:pt idx="2">
                  <c:v>9.1</c:v>
                </c:pt>
                <c:pt idx="3">
                  <c:v>20</c:v>
                </c:pt>
                <c:pt idx="4">
                  <c:v>29</c:v>
                </c:pt>
                <c:pt idx="5">
                  <c:v>38</c:v>
                </c:pt>
              </c:numCache>
            </c:numRef>
          </c:yVal>
          <c:smooth val="1"/>
          <c:extLst xmlns:c16r2="http://schemas.microsoft.com/office/drawing/2015/06/chart">
            <c:ext xmlns:c16="http://schemas.microsoft.com/office/drawing/2014/chart" uri="{C3380CC4-5D6E-409C-BE32-E72D297353CC}">
              <c16:uniqueId val="{00000001-F838-4E8F-AC70-B43B9CB1B69D}"/>
            </c:ext>
          </c:extLst>
        </c:ser>
        <c:ser>
          <c:idx val="2"/>
          <c:order val="2"/>
          <c:tx>
            <c:strRef>
              <c:f>[excel.ods]Feuille1!$L$27</c:f>
              <c:strCache>
                <c:ptCount val="1"/>
                <c:pt idx="0">
                  <c:v>4 nodes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[excel.ods]Feuille1!$L$29:$L$34</c:f>
              <c:numCache>
                <c:formatCode>General</c:formatCode>
                <c:ptCount val="6"/>
                <c:pt idx="0">
                  <c:v>20</c:v>
                </c:pt>
                <c:pt idx="1">
                  <c:v>100</c:v>
                </c:pt>
                <c:pt idx="2">
                  <c:v>250</c:v>
                </c:pt>
                <c:pt idx="3">
                  <c:v>500</c:v>
                </c:pt>
                <c:pt idx="4">
                  <c:v>750</c:v>
                </c:pt>
                <c:pt idx="5">
                  <c:v>1000</c:v>
                </c:pt>
              </c:numCache>
            </c:numRef>
          </c:xVal>
          <c:yVal>
            <c:numRef>
              <c:f>[excel.ods]Feuille1!$N$29:$N$34</c:f>
              <c:numCache>
                <c:formatCode>General</c:formatCode>
                <c:ptCount val="6"/>
                <c:pt idx="0">
                  <c:v>0.8</c:v>
                </c:pt>
                <c:pt idx="1">
                  <c:v>5</c:v>
                </c:pt>
                <c:pt idx="2">
                  <c:v>13</c:v>
                </c:pt>
                <c:pt idx="3">
                  <c:v>22</c:v>
                </c:pt>
                <c:pt idx="4">
                  <c:v>30</c:v>
                </c:pt>
                <c:pt idx="5">
                  <c:v>40</c:v>
                </c:pt>
              </c:numCache>
            </c:numRef>
          </c:yVal>
          <c:smooth val="1"/>
          <c:extLst xmlns:c16r2="http://schemas.microsoft.com/office/drawing/2015/06/chart">
            <c:ext xmlns:c16="http://schemas.microsoft.com/office/drawing/2014/chart" uri="{C3380CC4-5D6E-409C-BE32-E72D297353CC}">
              <c16:uniqueId val="{00000002-F838-4E8F-AC70-B43B9CB1B69D}"/>
            </c:ext>
          </c:extLst>
        </c:ser>
        <c:ser>
          <c:idx val="3"/>
          <c:order val="3"/>
          <c:tx>
            <c:strRef>
              <c:f>[excel.ods]Feuille1!$B$3</c:f>
              <c:strCache>
                <c:ptCount val="1"/>
                <c:pt idx="0">
                  <c:v>Sequential</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[excel.ods]Feuille1!$B$5:$B$10</c:f>
              <c:numCache>
                <c:formatCode>General</c:formatCode>
                <c:ptCount val="6"/>
                <c:pt idx="0">
                  <c:v>20</c:v>
                </c:pt>
                <c:pt idx="1">
                  <c:v>100</c:v>
                </c:pt>
                <c:pt idx="2">
                  <c:v>250</c:v>
                </c:pt>
                <c:pt idx="3">
                  <c:v>500</c:v>
                </c:pt>
                <c:pt idx="4">
                  <c:v>750</c:v>
                </c:pt>
                <c:pt idx="5">
                  <c:v>1000</c:v>
                </c:pt>
              </c:numCache>
            </c:numRef>
          </c:xVal>
          <c:yVal>
            <c:numRef>
              <c:f>[excel.ods]Feuille1!$D$5:$D$10</c:f>
              <c:numCache>
                <c:formatCode>General</c:formatCode>
                <c:ptCount val="6"/>
                <c:pt idx="0">
                  <c:v>0.107</c:v>
                </c:pt>
                <c:pt idx="1">
                  <c:v>0.248</c:v>
                </c:pt>
                <c:pt idx="2">
                  <c:v>1.2390000000000001</c:v>
                </c:pt>
                <c:pt idx="3">
                  <c:v>0.92800000000000005</c:v>
                </c:pt>
                <c:pt idx="4">
                  <c:v>1.288</c:v>
                </c:pt>
                <c:pt idx="5">
                  <c:v>1.669</c:v>
                </c:pt>
              </c:numCache>
            </c:numRef>
          </c:yVal>
          <c:smooth val="1"/>
          <c:extLst xmlns:c16r2="http://schemas.microsoft.com/office/drawing/2015/06/chart">
            <c:ext xmlns:c16="http://schemas.microsoft.com/office/drawing/2014/chart" uri="{C3380CC4-5D6E-409C-BE32-E72D297353CC}">
              <c16:uniqueId val="{00000003-F838-4E8F-AC70-B43B9CB1B69D}"/>
            </c:ext>
          </c:extLst>
        </c:ser>
        <c:dLbls>
          <c:showLegendKey val="0"/>
          <c:showVal val="0"/>
          <c:showCatName val="0"/>
          <c:showSerName val="0"/>
          <c:showPercent val="0"/>
          <c:showBubbleSize val="0"/>
        </c:dLbls>
        <c:axId val="353383224"/>
        <c:axId val="353383616"/>
      </c:scatterChart>
      <c:valAx>
        <c:axId val="353383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number of items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3383616"/>
        <c:crosses val="autoZero"/>
        <c:crossBetween val="midCat"/>
      </c:valAx>
      <c:valAx>
        <c:axId val="353383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Execution</a:t>
                </a:r>
                <a:r>
                  <a:rPr lang="fr-FR" baseline="0"/>
                  <a:t> time (ms)</a:t>
                </a:r>
                <a:endParaRPr lang="fr-F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3383224"/>
        <c:crosses val="autoZero"/>
        <c:crossBetween val="midCat"/>
      </c:valAx>
      <c:spPr>
        <a:noFill/>
        <a:ln>
          <a:noFill/>
        </a:ln>
        <a:effectLst/>
      </c:spPr>
    </c:plotArea>
    <c:legend>
      <c:legendPos val="r"/>
      <c:layout>
        <c:manualLayout>
          <c:xMode val="edge"/>
          <c:yMode val="edge"/>
          <c:x val="0.11167836615359787"/>
          <c:y val="0.15985938504674868"/>
          <c:w val="0.25403739721004942"/>
          <c:h val="0.242919730453540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knapsack </a:t>
            </a:r>
            <a:r>
              <a:rPr lang="fr-FR" dirty="0" err="1"/>
              <a:t>capacity</a:t>
            </a:r>
            <a:r>
              <a:rPr lang="fr-FR" dirty="0"/>
              <a:t> = 1000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0964323903956449"/>
          <c:y val="0.14384331975955011"/>
          <c:w val="0.84216417392270415"/>
          <c:h val="0.74212407567727678"/>
        </c:manualLayout>
      </c:layout>
      <c:scatterChart>
        <c:scatterStyle val="smoothMarker"/>
        <c:varyColors val="0"/>
        <c:ser>
          <c:idx val="0"/>
          <c:order val="0"/>
          <c:tx>
            <c:strRef>
              <c:f>[excel.ods]Feuille1!$L$3</c:f>
              <c:strCache>
                <c:ptCount val="1"/>
                <c:pt idx="0">
                  <c:v>2 nodes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[excel.ods]Feuille1!$L$5:$L$10</c:f>
              <c:numCache>
                <c:formatCode>General</c:formatCode>
                <c:ptCount val="6"/>
                <c:pt idx="0">
                  <c:v>20</c:v>
                </c:pt>
                <c:pt idx="1">
                  <c:v>100</c:v>
                </c:pt>
                <c:pt idx="2">
                  <c:v>250</c:v>
                </c:pt>
                <c:pt idx="3">
                  <c:v>500</c:v>
                </c:pt>
                <c:pt idx="4">
                  <c:v>750</c:v>
                </c:pt>
                <c:pt idx="5">
                  <c:v>1000</c:v>
                </c:pt>
              </c:numCache>
            </c:numRef>
          </c:xVal>
          <c:yVal>
            <c:numRef>
              <c:f>[excel.ods]Feuille1!$Q$5:$Q$10</c:f>
              <c:numCache>
                <c:formatCode>General</c:formatCode>
                <c:ptCount val="6"/>
                <c:pt idx="0">
                  <c:v>11</c:v>
                </c:pt>
                <c:pt idx="1">
                  <c:v>70</c:v>
                </c:pt>
                <c:pt idx="2">
                  <c:v>160</c:v>
                </c:pt>
                <c:pt idx="3">
                  <c:v>300</c:v>
                </c:pt>
                <c:pt idx="4">
                  <c:v>467</c:v>
                </c:pt>
                <c:pt idx="5">
                  <c:v>600</c:v>
                </c:pt>
              </c:numCache>
            </c:numRef>
          </c:yVal>
          <c:smooth val="1"/>
          <c:extLst xmlns:c16r2="http://schemas.microsoft.com/office/drawing/2015/06/chart">
            <c:ext xmlns:c16="http://schemas.microsoft.com/office/drawing/2014/chart" uri="{C3380CC4-5D6E-409C-BE32-E72D297353CC}">
              <c16:uniqueId val="{00000000-61D3-4C18-A560-B35C130B6950}"/>
            </c:ext>
          </c:extLst>
        </c:ser>
        <c:ser>
          <c:idx val="1"/>
          <c:order val="1"/>
          <c:tx>
            <c:strRef>
              <c:f>[excel.ods]Feuille1!$L$15</c:f>
              <c:strCache>
                <c:ptCount val="1"/>
                <c:pt idx="0">
                  <c:v>3 nodes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[excel.ods]Feuille1!$L$17:$L$22</c:f>
              <c:numCache>
                <c:formatCode>General</c:formatCode>
                <c:ptCount val="6"/>
                <c:pt idx="0">
                  <c:v>20</c:v>
                </c:pt>
                <c:pt idx="1">
                  <c:v>100</c:v>
                </c:pt>
                <c:pt idx="2">
                  <c:v>250</c:v>
                </c:pt>
                <c:pt idx="3">
                  <c:v>500</c:v>
                </c:pt>
                <c:pt idx="4">
                  <c:v>750</c:v>
                </c:pt>
                <c:pt idx="5">
                  <c:v>1000</c:v>
                </c:pt>
              </c:numCache>
            </c:numRef>
          </c:xVal>
          <c:yVal>
            <c:numRef>
              <c:f>[excel.ods]Feuille1!$Q$17:$Q$22</c:f>
              <c:numCache>
                <c:formatCode>General</c:formatCode>
                <c:ptCount val="6"/>
                <c:pt idx="0">
                  <c:v>10</c:v>
                </c:pt>
                <c:pt idx="1">
                  <c:v>60</c:v>
                </c:pt>
                <c:pt idx="2">
                  <c:v>130</c:v>
                </c:pt>
                <c:pt idx="3">
                  <c:v>250</c:v>
                </c:pt>
                <c:pt idx="4">
                  <c:v>387</c:v>
                </c:pt>
                <c:pt idx="5">
                  <c:v>516</c:v>
                </c:pt>
              </c:numCache>
            </c:numRef>
          </c:yVal>
          <c:smooth val="1"/>
          <c:extLst xmlns:c16r2="http://schemas.microsoft.com/office/drawing/2015/06/chart">
            <c:ext xmlns:c16="http://schemas.microsoft.com/office/drawing/2014/chart" uri="{C3380CC4-5D6E-409C-BE32-E72D297353CC}">
              <c16:uniqueId val="{00000001-61D3-4C18-A560-B35C130B6950}"/>
            </c:ext>
          </c:extLst>
        </c:ser>
        <c:ser>
          <c:idx val="2"/>
          <c:order val="2"/>
          <c:tx>
            <c:strRef>
              <c:f>[excel.ods]Feuille1!$L$27</c:f>
              <c:strCache>
                <c:ptCount val="1"/>
                <c:pt idx="0">
                  <c:v>4 nodes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[excel.ods]Feuille1!$L$29:$L$34</c:f>
              <c:numCache>
                <c:formatCode>General</c:formatCode>
                <c:ptCount val="6"/>
                <c:pt idx="0">
                  <c:v>20</c:v>
                </c:pt>
                <c:pt idx="1">
                  <c:v>100</c:v>
                </c:pt>
                <c:pt idx="2">
                  <c:v>250</c:v>
                </c:pt>
                <c:pt idx="3">
                  <c:v>500</c:v>
                </c:pt>
                <c:pt idx="4">
                  <c:v>750</c:v>
                </c:pt>
                <c:pt idx="5">
                  <c:v>1000</c:v>
                </c:pt>
              </c:numCache>
            </c:numRef>
          </c:xVal>
          <c:yVal>
            <c:numRef>
              <c:f>[excel.ods]Feuille1!$Q$29:$Q$34</c:f>
              <c:numCache>
                <c:formatCode>General</c:formatCode>
                <c:ptCount val="6"/>
                <c:pt idx="0">
                  <c:v>7</c:v>
                </c:pt>
                <c:pt idx="1">
                  <c:v>53</c:v>
                </c:pt>
                <c:pt idx="2">
                  <c:v>110</c:v>
                </c:pt>
                <c:pt idx="3">
                  <c:v>209</c:v>
                </c:pt>
                <c:pt idx="4">
                  <c:v>305</c:v>
                </c:pt>
                <c:pt idx="5">
                  <c:v>408</c:v>
                </c:pt>
              </c:numCache>
            </c:numRef>
          </c:yVal>
          <c:smooth val="1"/>
          <c:extLst xmlns:c16r2="http://schemas.microsoft.com/office/drawing/2015/06/chart">
            <c:ext xmlns:c16="http://schemas.microsoft.com/office/drawing/2014/chart" uri="{C3380CC4-5D6E-409C-BE32-E72D297353CC}">
              <c16:uniqueId val="{00000002-61D3-4C18-A560-B35C130B6950}"/>
            </c:ext>
          </c:extLst>
        </c:ser>
        <c:ser>
          <c:idx val="3"/>
          <c:order val="3"/>
          <c:tx>
            <c:strRef>
              <c:f>[excel.ods]Feuille1!$B$3</c:f>
              <c:strCache>
                <c:ptCount val="1"/>
                <c:pt idx="0">
                  <c:v>Sequential</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[excel.ods]Feuille1!$B$5:$B$10</c:f>
              <c:numCache>
                <c:formatCode>General</c:formatCode>
                <c:ptCount val="6"/>
                <c:pt idx="0">
                  <c:v>20</c:v>
                </c:pt>
                <c:pt idx="1">
                  <c:v>100</c:v>
                </c:pt>
                <c:pt idx="2">
                  <c:v>250</c:v>
                </c:pt>
                <c:pt idx="3">
                  <c:v>500</c:v>
                </c:pt>
                <c:pt idx="4">
                  <c:v>750</c:v>
                </c:pt>
                <c:pt idx="5">
                  <c:v>1000</c:v>
                </c:pt>
              </c:numCache>
            </c:numRef>
          </c:xVal>
          <c:yVal>
            <c:numRef>
              <c:f>[excel.ods]Feuille1!$G$5:$G$10</c:f>
              <c:numCache>
                <c:formatCode>General</c:formatCode>
                <c:ptCount val="6"/>
                <c:pt idx="0">
                  <c:v>0.16400000000000001</c:v>
                </c:pt>
                <c:pt idx="1">
                  <c:v>0.70399999999999996</c:v>
                </c:pt>
                <c:pt idx="2">
                  <c:v>2.9319999999999999</c:v>
                </c:pt>
                <c:pt idx="3">
                  <c:v>4.0510000000000002</c:v>
                </c:pt>
                <c:pt idx="4">
                  <c:v>4.43</c:v>
                </c:pt>
                <c:pt idx="5">
                  <c:v>5.9669999999999996</c:v>
                </c:pt>
              </c:numCache>
            </c:numRef>
          </c:yVal>
          <c:smooth val="1"/>
          <c:extLst xmlns:c16r2="http://schemas.microsoft.com/office/drawing/2015/06/chart">
            <c:ext xmlns:c16="http://schemas.microsoft.com/office/drawing/2014/chart" uri="{C3380CC4-5D6E-409C-BE32-E72D297353CC}">
              <c16:uniqueId val="{00000003-61D3-4C18-A560-B35C130B6950}"/>
            </c:ext>
          </c:extLst>
        </c:ser>
        <c:dLbls>
          <c:showLegendKey val="0"/>
          <c:showVal val="0"/>
          <c:showCatName val="0"/>
          <c:showSerName val="0"/>
          <c:showPercent val="0"/>
          <c:showBubbleSize val="0"/>
        </c:dLbls>
        <c:axId val="353386752"/>
        <c:axId val="353384792"/>
      </c:scatterChart>
      <c:valAx>
        <c:axId val="3533867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number of items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3384792"/>
        <c:crosses val="autoZero"/>
        <c:crossBetween val="midCat"/>
      </c:valAx>
      <c:valAx>
        <c:axId val="353384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Execution</a:t>
                </a:r>
                <a:r>
                  <a:rPr lang="fr-FR" baseline="0"/>
                  <a:t> time (ms)</a:t>
                </a:r>
                <a:endParaRPr lang="fr-F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3386752"/>
        <c:crosses val="autoZero"/>
        <c:crossBetween val="midCat"/>
      </c:valAx>
      <c:spPr>
        <a:noFill/>
        <a:ln>
          <a:noFill/>
        </a:ln>
        <a:effectLst/>
      </c:spPr>
    </c:plotArea>
    <c:legend>
      <c:legendPos val="r"/>
      <c:layout>
        <c:manualLayout>
          <c:xMode val="edge"/>
          <c:yMode val="edge"/>
          <c:x val="0.13417072865891769"/>
          <c:y val="0.18312881046937196"/>
          <c:w val="0.2442971585073605"/>
          <c:h val="0.241761840580738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knapsack </a:t>
            </a:r>
            <a:r>
              <a:rPr lang="fr-FR" dirty="0" err="1"/>
              <a:t>capacity</a:t>
            </a:r>
            <a:r>
              <a:rPr lang="fr-FR" dirty="0"/>
              <a:t> = 100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0239872230170866"/>
          <c:y val="0.11663437447038509"/>
          <c:w val="0.82658182574124983"/>
          <c:h val="0.7366328374738087"/>
        </c:manualLayout>
      </c:layout>
      <c:scatterChart>
        <c:scatterStyle val="smoothMarker"/>
        <c:varyColors val="0"/>
        <c:ser>
          <c:idx val="0"/>
          <c:order val="0"/>
          <c:tx>
            <c:strRef>
              <c:f>Feuil1!$A$11</c:f>
              <c:strCache>
                <c:ptCount val="1"/>
                <c:pt idx="0">
                  <c:v>2 nodes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Feuil1!$A$12:$A$16</c:f>
              <c:numCache>
                <c:formatCode>General</c:formatCode>
                <c:ptCount val="5"/>
                <c:pt idx="0">
                  <c:v>20</c:v>
                </c:pt>
                <c:pt idx="1">
                  <c:v>100</c:v>
                </c:pt>
                <c:pt idx="2">
                  <c:v>250</c:v>
                </c:pt>
                <c:pt idx="3">
                  <c:v>500</c:v>
                </c:pt>
                <c:pt idx="4">
                  <c:v>1000</c:v>
                </c:pt>
              </c:numCache>
            </c:numRef>
          </c:xVal>
          <c:yVal>
            <c:numRef>
              <c:f>Feuil1!$C$12:$C$16</c:f>
              <c:numCache>
                <c:formatCode>General</c:formatCode>
                <c:ptCount val="5"/>
                <c:pt idx="0">
                  <c:v>4.7000000000000002E-3</c:v>
                </c:pt>
                <c:pt idx="1">
                  <c:v>5.4000000000000003E-3</c:v>
                </c:pt>
                <c:pt idx="2">
                  <c:v>2.8999999999999998E-3</c:v>
                </c:pt>
                <c:pt idx="3">
                  <c:v>4.0299999999999997E-3</c:v>
                </c:pt>
                <c:pt idx="4">
                  <c:v>4.5999999999999999E-3</c:v>
                </c:pt>
              </c:numCache>
            </c:numRef>
          </c:yVal>
          <c:smooth val="1"/>
          <c:extLst xmlns:c16r2="http://schemas.microsoft.com/office/drawing/2015/06/chart">
            <c:ext xmlns:c16="http://schemas.microsoft.com/office/drawing/2014/chart" uri="{C3380CC4-5D6E-409C-BE32-E72D297353CC}">
              <c16:uniqueId val="{00000000-26EC-4E0F-9B32-308BDF83502E}"/>
            </c:ext>
          </c:extLst>
        </c:ser>
        <c:ser>
          <c:idx val="1"/>
          <c:order val="1"/>
          <c:tx>
            <c:strRef>
              <c:f>Feuil1!$A$22</c:f>
              <c:strCache>
                <c:ptCount val="1"/>
                <c:pt idx="0">
                  <c:v>3 nodes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Feuil1!$A$12:$A$16</c:f>
              <c:numCache>
                <c:formatCode>General</c:formatCode>
                <c:ptCount val="5"/>
                <c:pt idx="0">
                  <c:v>20</c:v>
                </c:pt>
                <c:pt idx="1">
                  <c:v>100</c:v>
                </c:pt>
                <c:pt idx="2">
                  <c:v>250</c:v>
                </c:pt>
                <c:pt idx="3">
                  <c:v>500</c:v>
                </c:pt>
                <c:pt idx="4">
                  <c:v>1000</c:v>
                </c:pt>
              </c:numCache>
            </c:numRef>
          </c:xVal>
          <c:yVal>
            <c:numRef>
              <c:f>Feuil1!$C$23:$C$27</c:f>
              <c:numCache>
                <c:formatCode>General</c:formatCode>
                <c:ptCount val="5"/>
                <c:pt idx="0">
                  <c:v>5.7000000000000002E-3</c:v>
                </c:pt>
                <c:pt idx="1">
                  <c:v>4.1999999999999997E-3</c:v>
                </c:pt>
                <c:pt idx="2">
                  <c:v>1.04E-2</c:v>
                </c:pt>
                <c:pt idx="3">
                  <c:v>3.8E-3</c:v>
                </c:pt>
                <c:pt idx="4">
                  <c:v>5.0000000000000001E-3</c:v>
                </c:pt>
              </c:numCache>
            </c:numRef>
          </c:yVal>
          <c:smooth val="1"/>
          <c:extLst xmlns:c16r2="http://schemas.microsoft.com/office/drawing/2015/06/chart">
            <c:ext xmlns:c16="http://schemas.microsoft.com/office/drawing/2014/chart" uri="{C3380CC4-5D6E-409C-BE32-E72D297353CC}">
              <c16:uniqueId val="{00000001-26EC-4E0F-9B32-308BDF83502E}"/>
            </c:ext>
          </c:extLst>
        </c:ser>
        <c:ser>
          <c:idx val="2"/>
          <c:order val="2"/>
          <c:tx>
            <c:strRef>
              <c:f>Feuil1!$A$33</c:f>
              <c:strCache>
                <c:ptCount val="1"/>
                <c:pt idx="0">
                  <c:v>4 nodes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Feuil1!$A$34:$A$38</c:f>
              <c:numCache>
                <c:formatCode>General</c:formatCode>
                <c:ptCount val="5"/>
                <c:pt idx="0">
                  <c:v>20</c:v>
                </c:pt>
                <c:pt idx="1">
                  <c:v>100</c:v>
                </c:pt>
                <c:pt idx="2">
                  <c:v>250</c:v>
                </c:pt>
                <c:pt idx="3">
                  <c:v>500</c:v>
                </c:pt>
                <c:pt idx="4">
                  <c:v>1000</c:v>
                </c:pt>
              </c:numCache>
            </c:numRef>
          </c:xVal>
          <c:yVal>
            <c:numRef>
              <c:f>Feuil1!$C$34:$C$38</c:f>
              <c:numCache>
                <c:formatCode>General</c:formatCode>
                <c:ptCount val="5"/>
                <c:pt idx="0">
                  <c:v>5.7999999999999996E-3</c:v>
                </c:pt>
                <c:pt idx="1">
                  <c:v>6.3499999999999997E-3</c:v>
                </c:pt>
                <c:pt idx="2">
                  <c:v>5.7999999999999996E-3</c:v>
                </c:pt>
                <c:pt idx="3">
                  <c:v>3.3999999999999998E-3</c:v>
                </c:pt>
                <c:pt idx="4">
                  <c:v>5.0000000000000001E-3</c:v>
                </c:pt>
              </c:numCache>
            </c:numRef>
          </c:yVal>
          <c:smooth val="1"/>
          <c:extLst xmlns:c16r2="http://schemas.microsoft.com/office/drawing/2015/06/chart">
            <c:ext xmlns:c16="http://schemas.microsoft.com/office/drawing/2014/chart" uri="{C3380CC4-5D6E-409C-BE32-E72D297353CC}">
              <c16:uniqueId val="{00000002-26EC-4E0F-9B32-308BDF83502E}"/>
            </c:ext>
          </c:extLst>
        </c:ser>
        <c:dLbls>
          <c:showLegendKey val="0"/>
          <c:showVal val="0"/>
          <c:showCatName val="0"/>
          <c:showSerName val="0"/>
          <c:showPercent val="0"/>
          <c:showBubbleSize val="0"/>
        </c:dLbls>
        <c:axId val="353385968"/>
        <c:axId val="353387144"/>
      </c:scatterChart>
      <c:valAx>
        <c:axId val="353385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number of items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3387144"/>
        <c:crosses val="autoZero"/>
        <c:crossBetween val="midCat"/>
      </c:valAx>
      <c:valAx>
        <c:axId val="353387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Execution</a:t>
                </a:r>
                <a:r>
                  <a:rPr lang="fr-FR" baseline="0"/>
                  <a:t> time (ms)</a:t>
                </a:r>
                <a:endParaRPr lang="fr-F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3385968"/>
        <c:crosses val="autoZero"/>
        <c:crossBetween val="midCat"/>
      </c:valAx>
      <c:spPr>
        <a:noFill/>
        <a:ln>
          <a:noFill/>
        </a:ln>
        <a:effectLst/>
      </c:spPr>
    </c:plotArea>
    <c:legend>
      <c:legendPos val="r"/>
      <c:layout>
        <c:manualLayout>
          <c:xMode val="edge"/>
          <c:yMode val="edge"/>
          <c:x val="0.67946360667760752"/>
          <c:y val="0.2143617576799447"/>
          <c:w val="0.21994813797006574"/>
          <c:h val="0.2266950915658616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knapsack </a:t>
            </a:r>
            <a:r>
              <a:rPr lang="fr-FR" dirty="0" err="1"/>
              <a:t>capacity</a:t>
            </a:r>
            <a:r>
              <a:rPr lang="fr-FR" dirty="0"/>
              <a:t> = 1000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0239872230170866"/>
          <c:y val="0.11663437447038509"/>
          <c:w val="0.83725838851391887"/>
          <c:h val="0.78302485483771878"/>
        </c:manualLayout>
      </c:layout>
      <c:scatterChart>
        <c:scatterStyle val="smoothMarker"/>
        <c:varyColors val="0"/>
        <c:ser>
          <c:idx val="0"/>
          <c:order val="0"/>
          <c:tx>
            <c:strRef>
              <c:f>Feuil1!$A$11</c:f>
              <c:strCache>
                <c:ptCount val="1"/>
                <c:pt idx="0">
                  <c:v>2 nodes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Feuil1!$A$12:$A$16</c:f>
              <c:numCache>
                <c:formatCode>General</c:formatCode>
                <c:ptCount val="5"/>
                <c:pt idx="0">
                  <c:v>20</c:v>
                </c:pt>
                <c:pt idx="1">
                  <c:v>100</c:v>
                </c:pt>
                <c:pt idx="2">
                  <c:v>250</c:v>
                </c:pt>
                <c:pt idx="3">
                  <c:v>500</c:v>
                </c:pt>
                <c:pt idx="4">
                  <c:v>1000</c:v>
                </c:pt>
              </c:numCache>
            </c:numRef>
          </c:xVal>
          <c:yVal>
            <c:numRef>
              <c:f>Feuil1!$F$12:$F$16</c:f>
              <c:numCache>
                <c:formatCode>General</c:formatCode>
                <c:ptCount val="5"/>
                <c:pt idx="0">
                  <c:v>3.3000000000000002E-2</c:v>
                </c:pt>
                <c:pt idx="1">
                  <c:v>8.7105000000000002E-2</c:v>
                </c:pt>
                <c:pt idx="2">
                  <c:v>6.7900000000000002E-2</c:v>
                </c:pt>
                <c:pt idx="3">
                  <c:v>2.35E-2</c:v>
                </c:pt>
                <c:pt idx="4">
                  <c:v>3.4099999999999998E-2</c:v>
                </c:pt>
              </c:numCache>
            </c:numRef>
          </c:yVal>
          <c:smooth val="1"/>
          <c:extLst xmlns:c16r2="http://schemas.microsoft.com/office/drawing/2015/06/chart">
            <c:ext xmlns:c16="http://schemas.microsoft.com/office/drawing/2014/chart" uri="{C3380CC4-5D6E-409C-BE32-E72D297353CC}">
              <c16:uniqueId val="{00000000-9B47-46E0-8800-21CD91016CBA}"/>
            </c:ext>
          </c:extLst>
        </c:ser>
        <c:ser>
          <c:idx val="1"/>
          <c:order val="1"/>
          <c:tx>
            <c:strRef>
              <c:f>Feuil1!$A$22</c:f>
              <c:strCache>
                <c:ptCount val="1"/>
                <c:pt idx="0">
                  <c:v>3 nodes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Feuil1!$A$12:$A$16</c:f>
              <c:numCache>
                <c:formatCode>General</c:formatCode>
                <c:ptCount val="5"/>
                <c:pt idx="0">
                  <c:v>20</c:v>
                </c:pt>
                <c:pt idx="1">
                  <c:v>100</c:v>
                </c:pt>
                <c:pt idx="2">
                  <c:v>250</c:v>
                </c:pt>
                <c:pt idx="3">
                  <c:v>500</c:v>
                </c:pt>
                <c:pt idx="4">
                  <c:v>1000</c:v>
                </c:pt>
              </c:numCache>
            </c:numRef>
          </c:xVal>
          <c:yVal>
            <c:numRef>
              <c:f>Feuil1!$F$23:$F$27</c:f>
              <c:numCache>
                <c:formatCode>General</c:formatCode>
                <c:ptCount val="5"/>
                <c:pt idx="0">
                  <c:v>3.7999999999999999E-2</c:v>
                </c:pt>
                <c:pt idx="1">
                  <c:v>2.4199999999999999E-2</c:v>
                </c:pt>
                <c:pt idx="2">
                  <c:v>2.1700000000000001E-2</c:v>
                </c:pt>
                <c:pt idx="3">
                  <c:v>3.7699999999999997E-2</c:v>
                </c:pt>
                <c:pt idx="4">
                  <c:v>3.4500000000000003E-2</c:v>
                </c:pt>
              </c:numCache>
            </c:numRef>
          </c:yVal>
          <c:smooth val="1"/>
          <c:extLst xmlns:c16r2="http://schemas.microsoft.com/office/drawing/2015/06/chart">
            <c:ext xmlns:c16="http://schemas.microsoft.com/office/drawing/2014/chart" uri="{C3380CC4-5D6E-409C-BE32-E72D297353CC}">
              <c16:uniqueId val="{00000001-9B47-46E0-8800-21CD91016CBA}"/>
            </c:ext>
          </c:extLst>
        </c:ser>
        <c:ser>
          <c:idx val="2"/>
          <c:order val="2"/>
          <c:tx>
            <c:strRef>
              <c:f>Feuil1!$A$33</c:f>
              <c:strCache>
                <c:ptCount val="1"/>
                <c:pt idx="0">
                  <c:v>4 nodes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Feuil1!$A$34:$A$38</c:f>
              <c:numCache>
                <c:formatCode>General</c:formatCode>
                <c:ptCount val="5"/>
                <c:pt idx="0">
                  <c:v>20</c:v>
                </c:pt>
                <c:pt idx="1">
                  <c:v>100</c:v>
                </c:pt>
                <c:pt idx="2">
                  <c:v>250</c:v>
                </c:pt>
                <c:pt idx="3">
                  <c:v>500</c:v>
                </c:pt>
                <c:pt idx="4">
                  <c:v>1000</c:v>
                </c:pt>
              </c:numCache>
            </c:numRef>
          </c:xVal>
          <c:yVal>
            <c:numRef>
              <c:f>Feuil1!$F$34:$F$38</c:f>
              <c:numCache>
                <c:formatCode>General</c:formatCode>
                <c:ptCount val="5"/>
                <c:pt idx="0">
                  <c:v>0.308</c:v>
                </c:pt>
                <c:pt idx="1">
                  <c:v>2.58E-2</c:v>
                </c:pt>
                <c:pt idx="2">
                  <c:v>1.6199999999999999E-2</c:v>
                </c:pt>
                <c:pt idx="3">
                  <c:v>2.6499999999999999E-2</c:v>
                </c:pt>
                <c:pt idx="4">
                  <c:v>2.6800000000000001E-2</c:v>
                </c:pt>
              </c:numCache>
            </c:numRef>
          </c:yVal>
          <c:smooth val="1"/>
          <c:extLst xmlns:c16r2="http://schemas.microsoft.com/office/drawing/2015/06/chart">
            <c:ext xmlns:c16="http://schemas.microsoft.com/office/drawing/2014/chart" uri="{C3380CC4-5D6E-409C-BE32-E72D297353CC}">
              <c16:uniqueId val="{00000002-9B47-46E0-8800-21CD91016CBA}"/>
            </c:ext>
          </c:extLst>
        </c:ser>
        <c:dLbls>
          <c:showLegendKey val="0"/>
          <c:showVal val="0"/>
          <c:showCatName val="0"/>
          <c:showSerName val="0"/>
          <c:showPercent val="0"/>
          <c:showBubbleSize val="0"/>
        </c:dLbls>
        <c:axId val="309894992"/>
        <c:axId val="309894600"/>
      </c:scatterChart>
      <c:valAx>
        <c:axId val="309894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number of items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09894600"/>
        <c:crosses val="autoZero"/>
        <c:crossBetween val="midCat"/>
      </c:valAx>
      <c:valAx>
        <c:axId val="309894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Execution</a:t>
                </a:r>
                <a:r>
                  <a:rPr lang="fr-FR" baseline="0"/>
                  <a:t> time (ms)</a:t>
                </a:r>
                <a:endParaRPr lang="fr-F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09894992"/>
        <c:crosses val="autoZero"/>
        <c:crossBetween val="midCat"/>
      </c:valAx>
      <c:spPr>
        <a:noFill/>
        <a:ln>
          <a:noFill/>
        </a:ln>
        <a:effectLst/>
      </c:spPr>
    </c:plotArea>
    <c:legend>
      <c:legendPos val="r"/>
      <c:layout>
        <c:manualLayout>
          <c:xMode val="edge"/>
          <c:yMode val="edge"/>
          <c:x val="0.55988037669807889"/>
          <c:y val="0.24342398676976773"/>
          <c:w val="0.12740972539314707"/>
          <c:h val="0.210190334026835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knapsack </a:t>
            </a:r>
            <a:r>
              <a:rPr lang="fr-FR" dirty="0" err="1"/>
              <a:t>capacity</a:t>
            </a:r>
            <a:r>
              <a:rPr lang="fr-FR" dirty="0"/>
              <a:t> = 100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0239872230170866"/>
          <c:y val="0.11663437447038509"/>
          <c:w val="0.84142497981940301"/>
          <c:h val="0.78388711941989375"/>
        </c:manualLayout>
      </c:layout>
      <c:scatterChart>
        <c:scatterStyle val="smoothMarker"/>
        <c:varyColors val="0"/>
        <c:ser>
          <c:idx val="0"/>
          <c:order val="0"/>
          <c:tx>
            <c:strRef>
              <c:f>Feuil1!$A$11</c:f>
              <c:strCache>
                <c:ptCount val="1"/>
                <c:pt idx="0">
                  <c:v>2 nodes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Feuil1!$A$12:$A$16</c:f>
              <c:numCache>
                <c:formatCode>General</c:formatCode>
                <c:ptCount val="5"/>
                <c:pt idx="0">
                  <c:v>20</c:v>
                </c:pt>
                <c:pt idx="1">
                  <c:v>100</c:v>
                </c:pt>
                <c:pt idx="2">
                  <c:v>250</c:v>
                </c:pt>
                <c:pt idx="3">
                  <c:v>500</c:v>
                </c:pt>
                <c:pt idx="4">
                  <c:v>1000</c:v>
                </c:pt>
              </c:numCache>
            </c:numRef>
          </c:xVal>
          <c:yVal>
            <c:numRef>
              <c:f>Feuil1!$I$12:$I$16</c:f>
              <c:numCache>
                <c:formatCode>General</c:formatCode>
                <c:ptCount val="5"/>
                <c:pt idx="0">
                  <c:v>22.76595744680851</c:v>
                </c:pt>
                <c:pt idx="1">
                  <c:v>45.925925925925924</c:v>
                </c:pt>
                <c:pt idx="2">
                  <c:v>427.24137931034488</c:v>
                </c:pt>
                <c:pt idx="3">
                  <c:v>230.27295285359804</c:v>
                </c:pt>
                <c:pt idx="4">
                  <c:v>362.82608695652175</c:v>
                </c:pt>
              </c:numCache>
            </c:numRef>
          </c:yVal>
          <c:smooth val="1"/>
          <c:extLst xmlns:c16r2="http://schemas.microsoft.com/office/drawing/2015/06/chart">
            <c:ext xmlns:c16="http://schemas.microsoft.com/office/drawing/2014/chart" uri="{C3380CC4-5D6E-409C-BE32-E72D297353CC}">
              <c16:uniqueId val="{00000000-2612-4408-B728-50BAA59BE2DA}"/>
            </c:ext>
          </c:extLst>
        </c:ser>
        <c:ser>
          <c:idx val="1"/>
          <c:order val="1"/>
          <c:tx>
            <c:strRef>
              <c:f>Feuil1!$A$22</c:f>
              <c:strCache>
                <c:ptCount val="1"/>
                <c:pt idx="0">
                  <c:v>3 nodes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Feuil1!$A$12:$A$16</c:f>
              <c:numCache>
                <c:formatCode>General</c:formatCode>
                <c:ptCount val="5"/>
                <c:pt idx="0">
                  <c:v>20</c:v>
                </c:pt>
                <c:pt idx="1">
                  <c:v>100</c:v>
                </c:pt>
                <c:pt idx="2">
                  <c:v>250</c:v>
                </c:pt>
                <c:pt idx="3">
                  <c:v>500</c:v>
                </c:pt>
                <c:pt idx="4">
                  <c:v>1000</c:v>
                </c:pt>
              </c:numCache>
            </c:numRef>
          </c:xVal>
          <c:yVal>
            <c:numRef>
              <c:f>Feuil1!$I$23:$I$27</c:f>
              <c:numCache>
                <c:formatCode>General</c:formatCode>
                <c:ptCount val="5"/>
                <c:pt idx="0">
                  <c:v>18.771929824561404</c:v>
                </c:pt>
                <c:pt idx="1">
                  <c:v>59.047619047619051</c:v>
                </c:pt>
                <c:pt idx="2">
                  <c:v>119.1346153846154</c:v>
                </c:pt>
                <c:pt idx="3">
                  <c:v>244.21052631578948</c:v>
                </c:pt>
                <c:pt idx="4">
                  <c:v>333.8</c:v>
                </c:pt>
              </c:numCache>
            </c:numRef>
          </c:yVal>
          <c:smooth val="1"/>
          <c:extLst xmlns:c16r2="http://schemas.microsoft.com/office/drawing/2015/06/chart">
            <c:ext xmlns:c16="http://schemas.microsoft.com/office/drawing/2014/chart" uri="{C3380CC4-5D6E-409C-BE32-E72D297353CC}">
              <c16:uniqueId val="{00000001-2612-4408-B728-50BAA59BE2DA}"/>
            </c:ext>
          </c:extLst>
        </c:ser>
        <c:ser>
          <c:idx val="2"/>
          <c:order val="2"/>
          <c:tx>
            <c:strRef>
              <c:f>Feuil1!$A$33</c:f>
              <c:strCache>
                <c:ptCount val="1"/>
                <c:pt idx="0">
                  <c:v>4 nodes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Feuil1!$A$34:$A$38</c:f>
              <c:numCache>
                <c:formatCode>General</c:formatCode>
                <c:ptCount val="5"/>
                <c:pt idx="0">
                  <c:v>20</c:v>
                </c:pt>
                <c:pt idx="1">
                  <c:v>100</c:v>
                </c:pt>
                <c:pt idx="2">
                  <c:v>250</c:v>
                </c:pt>
                <c:pt idx="3">
                  <c:v>500</c:v>
                </c:pt>
                <c:pt idx="4">
                  <c:v>1000</c:v>
                </c:pt>
              </c:numCache>
            </c:numRef>
          </c:xVal>
          <c:yVal>
            <c:numRef>
              <c:f>Feuil1!$I$34:$I$38</c:f>
              <c:numCache>
                <c:formatCode>General</c:formatCode>
                <c:ptCount val="5"/>
                <c:pt idx="0">
                  <c:v>18.448275862068968</c:v>
                </c:pt>
                <c:pt idx="1">
                  <c:v>39.055118110236222</c:v>
                </c:pt>
                <c:pt idx="2">
                  <c:v>213.62068965517244</c:v>
                </c:pt>
                <c:pt idx="3">
                  <c:v>272.94117647058829</c:v>
                </c:pt>
                <c:pt idx="4">
                  <c:v>333.8</c:v>
                </c:pt>
              </c:numCache>
            </c:numRef>
          </c:yVal>
          <c:smooth val="1"/>
          <c:extLst xmlns:c16r2="http://schemas.microsoft.com/office/drawing/2015/06/chart">
            <c:ext xmlns:c16="http://schemas.microsoft.com/office/drawing/2014/chart" uri="{C3380CC4-5D6E-409C-BE32-E72D297353CC}">
              <c16:uniqueId val="{00000002-2612-4408-B728-50BAA59BE2DA}"/>
            </c:ext>
          </c:extLst>
        </c:ser>
        <c:dLbls>
          <c:showLegendKey val="0"/>
          <c:showVal val="0"/>
          <c:showCatName val="0"/>
          <c:showSerName val="0"/>
          <c:showPercent val="0"/>
          <c:showBubbleSize val="0"/>
        </c:dLbls>
        <c:axId val="354706600"/>
        <c:axId val="354706208"/>
      </c:scatterChart>
      <c:valAx>
        <c:axId val="3547066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number of items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4706208"/>
        <c:crosses val="autoZero"/>
        <c:crossBetween val="midCat"/>
      </c:valAx>
      <c:valAx>
        <c:axId val="354706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speed up</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4706600"/>
        <c:crosses val="autoZero"/>
        <c:crossBetween val="midCat"/>
      </c:valAx>
      <c:spPr>
        <a:noFill/>
        <a:ln>
          <a:noFill/>
        </a:ln>
        <a:effectLst/>
      </c:spPr>
    </c:plotArea>
    <c:legend>
      <c:legendPos val="r"/>
      <c:layout>
        <c:manualLayout>
          <c:xMode val="edge"/>
          <c:yMode val="edge"/>
          <c:x val="0.73730641182695622"/>
          <c:y val="0.53087727460484435"/>
          <c:w val="0.15180273130660468"/>
          <c:h val="0.24923192984110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knapsack </a:t>
            </a:r>
            <a:r>
              <a:rPr lang="fr-FR" dirty="0" err="1"/>
              <a:t>capacity</a:t>
            </a:r>
            <a:r>
              <a:rPr lang="fr-FR" dirty="0"/>
              <a:t> = 1000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0239872230170866"/>
          <c:y val="0.11663437447038509"/>
          <c:w val="0.82863161727583678"/>
          <c:h val="0.7745899924484092"/>
        </c:manualLayout>
      </c:layout>
      <c:scatterChart>
        <c:scatterStyle val="smoothMarker"/>
        <c:varyColors val="0"/>
        <c:ser>
          <c:idx val="0"/>
          <c:order val="0"/>
          <c:tx>
            <c:strRef>
              <c:f>Feuil1!$A$11</c:f>
              <c:strCache>
                <c:ptCount val="1"/>
                <c:pt idx="0">
                  <c:v>2 nodes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Feuil1!$A$12:$A$16</c:f>
              <c:numCache>
                <c:formatCode>General</c:formatCode>
                <c:ptCount val="5"/>
                <c:pt idx="0">
                  <c:v>20</c:v>
                </c:pt>
                <c:pt idx="1">
                  <c:v>100</c:v>
                </c:pt>
                <c:pt idx="2">
                  <c:v>250</c:v>
                </c:pt>
                <c:pt idx="3">
                  <c:v>500</c:v>
                </c:pt>
                <c:pt idx="4">
                  <c:v>1000</c:v>
                </c:pt>
              </c:numCache>
            </c:numRef>
          </c:xVal>
          <c:yVal>
            <c:numRef>
              <c:f>Feuil1!$L$12:$L$16</c:f>
              <c:numCache>
                <c:formatCode>General</c:formatCode>
                <c:ptCount val="5"/>
                <c:pt idx="0">
                  <c:v>4.9696969696969697</c:v>
                </c:pt>
                <c:pt idx="1">
                  <c:v>8.0821996441076855</c:v>
                </c:pt>
                <c:pt idx="2">
                  <c:v>43.181148748159053</c:v>
                </c:pt>
                <c:pt idx="3">
                  <c:v>172.38297872340425</c:v>
                </c:pt>
                <c:pt idx="4">
                  <c:v>174.98533724340174</c:v>
                </c:pt>
              </c:numCache>
            </c:numRef>
          </c:yVal>
          <c:smooth val="1"/>
          <c:extLst xmlns:c16r2="http://schemas.microsoft.com/office/drawing/2015/06/chart">
            <c:ext xmlns:c16="http://schemas.microsoft.com/office/drawing/2014/chart" uri="{C3380CC4-5D6E-409C-BE32-E72D297353CC}">
              <c16:uniqueId val="{00000000-8331-4710-9107-664CDBAD972B}"/>
            </c:ext>
          </c:extLst>
        </c:ser>
        <c:ser>
          <c:idx val="1"/>
          <c:order val="1"/>
          <c:tx>
            <c:strRef>
              <c:f>Feuil1!$A$22</c:f>
              <c:strCache>
                <c:ptCount val="1"/>
                <c:pt idx="0">
                  <c:v>3 nodes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Feuil1!$A$12:$A$16</c:f>
              <c:numCache>
                <c:formatCode>General</c:formatCode>
                <c:ptCount val="5"/>
                <c:pt idx="0">
                  <c:v>20</c:v>
                </c:pt>
                <c:pt idx="1">
                  <c:v>100</c:v>
                </c:pt>
                <c:pt idx="2">
                  <c:v>250</c:v>
                </c:pt>
                <c:pt idx="3">
                  <c:v>500</c:v>
                </c:pt>
                <c:pt idx="4">
                  <c:v>1000</c:v>
                </c:pt>
              </c:numCache>
            </c:numRef>
          </c:xVal>
          <c:yVal>
            <c:numRef>
              <c:f>Feuil1!$L$23:$L$27</c:f>
              <c:numCache>
                <c:formatCode>General</c:formatCode>
                <c:ptCount val="5"/>
                <c:pt idx="0">
                  <c:v>4.3157894736842106</c:v>
                </c:pt>
                <c:pt idx="1">
                  <c:v>29.09090909090909</c:v>
                </c:pt>
                <c:pt idx="2">
                  <c:v>135.11520737327189</c:v>
                </c:pt>
                <c:pt idx="3">
                  <c:v>107.45358090185678</c:v>
                </c:pt>
                <c:pt idx="4">
                  <c:v>172.95652173913041</c:v>
                </c:pt>
              </c:numCache>
            </c:numRef>
          </c:yVal>
          <c:smooth val="1"/>
          <c:extLst xmlns:c16r2="http://schemas.microsoft.com/office/drawing/2015/06/chart">
            <c:ext xmlns:c16="http://schemas.microsoft.com/office/drawing/2014/chart" uri="{C3380CC4-5D6E-409C-BE32-E72D297353CC}">
              <c16:uniqueId val="{00000001-8331-4710-9107-664CDBAD972B}"/>
            </c:ext>
          </c:extLst>
        </c:ser>
        <c:ser>
          <c:idx val="2"/>
          <c:order val="2"/>
          <c:tx>
            <c:strRef>
              <c:f>Feuil1!$A$33</c:f>
              <c:strCache>
                <c:ptCount val="1"/>
                <c:pt idx="0">
                  <c:v>4 nodes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Feuil1!$A$34:$A$38</c:f>
              <c:numCache>
                <c:formatCode>General</c:formatCode>
                <c:ptCount val="5"/>
                <c:pt idx="0">
                  <c:v>20</c:v>
                </c:pt>
                <c:pt idx="1">
                  <c:v>100</c:v>
                </c:pt>
                <c:pt idx="2">
                  <c:v>250</c:v>
                </c:pt>
                <c:pt idx="3">
                  <c:v>500</c:v>
                </c:pt>
                <c:pt idx="4">
                  <c:v>1000</c:v>
                </c:pt>
              </c:numCache>
            </c:numRef>
          </c:xVal>
          <c:yVal>
            <c:numRef>
              <c:f>Feuil1!$L$34:$L$38</c:f>
              <c:numCache>
                <c:formatCode>General</c:formatCode>
                <c:ptCount val="5"/>
                <c:pt idx="0">
                  <c:v>0.53246753246753253</c:v>
                </c:pt>
                <c:pt idx="1">
                  <c:v>27.286821705426355</c:v>
                </c:pt>
                <c:pt idx="2">
                  <c:v>180.98765432098767</c:v>
                </c:pt>
                <c:pt idx="3">
                  <c:v>152.8679245283019</c:v>
                </c:pt>
                <c:pt idx="4">
                  <c:v>222.64925373134326</c:v>
                </c:pt>
              </c:numCache>
            </c:numRef>
          </c:yVal>
          <c:smooth val="1"/>
          <c:extLst xmlns:c16r2="http://schemas.microsoft.com/office/drawing/2015/06/chart">
            <c:ext xmlns:c16="http://schemas.microsoft.com/office/drawing/2014/chart" uri="{C3380CC4-5D6E-409C-BE32-E72D297353CC}">
              <c16:uniqueId val="{00000002-8331-4710-9107-664CDBAD972B}"/>
            </c:ext>
          </c:extLst>
        </c:ser>
        <c:dLbls>
          <c:showLegendKey val="0"/>
          <c:showVal val="0"/>
          <c:showCatName val="0"/>
          <c:showSerName val="0"/>
          <c:showPercent val="0"/>
          <c:showBubbleSize val="0"/>
        </c:dLbls>
        <c:axId val="354712480"/>
        <c:axId val="354710912"/>
      </c:scatterChart>
      <c:valAx>
        <c:axId val="354712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number of items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4710912"/>
        <c:crosses val="autoZero"/>
        <c:crossBetween val="midCat"/>
      </c:valAx>
      <c:valAx>
        <c:axId val="354710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speed up</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4712480"/>
        <c:crosses val="autoZero"/>
        <c:crossBetween val="midCat"/>
      </c:valAx>
      <c:spPr>
        <a:noFill/>
        <a:ln>
          <a:noFill/>
        </a:ln>
        <a:effectLst/>
      </c:spPr>
    </c:plotArea>
    <c:legend>
      <c:legendPos val="r"/>
      <c:layout>
        <c:manualLayout>
          <c:xMode val="edge"/>
          <c:yMode val="edge"/>
          <c:x val="0.64871673365880356"/>
          <c:y val="0.53442914422608812"/>
          <c:w val="0.13195557214039555"/>
          <c:h val="0.210190264225981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21B3B-65D2-49FA-A920-415E25B24560}" type="datetimeFigureOut">
              <a:rPr lang="fr-FR" smtClean="0"/>
              <a:t>01/12/2016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2763D-8B69-46E6-A137-234A7654B33C}" type="slidenum">
              <a:rPr lang="fr-FR" smtClean="0"/>
              <a:t>‹N°›</a:t>
            </a:fld>
            <a:endParaRPr lang="fr-FR"/>
          </a:p>
        </p:txBody>
      </p:sp>
    </p:spTree>
    <p:extLst>
      <p:ext uri="{BB962C8B-B14F-4D97-AF65-F5344CB8AC3E}">
        <p14:creationId xmlns:p14="http://schemas.microsoft.com/office/powerpoint/2010/main" val="11200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8224893-DBDA-4BFA-9CE1-4BFE7CD0F8CF}" type="datetime1">
              <a:rPr lang="en-US" smtClean="0"/>
              <a:t>12/1/2016</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AB73BC-B049-4115-A692-8D63A059BFB8}" type="slidenum">
              <a:rPr lang="en-US" smtClean="0"/>
              <a:t>‹N°›</a:t>
            </a:fld>
            <a:endParaRPr lang="en-US"/>
          </a:p>
        </p:txBody>
      </p:sp>
    </p:spTree>
    <p:extLst>
      <p:ext uri="{BB962C8B-B14F-4D97-AF65-F5344CB8AC3E}">
        <p14:creationId xmlns:p14="http://schemas.microsoft.com/office/powerpoint/2010/main" val="226717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49273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50F84E2-2D7A-43CF-AC90-352A289A783A}" type="datetime1">
              <a:rPr lang="en-US" smtClean="0"/>
              <a:t>12/1/2016</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‹N°›</a:t>
            </a:fld>
            <a:endParaRPr lang="en-US"/>
          </a:p>
        </p:txBody>
      </p:sp>
    </p:spTree>
    <p:extLst>
      <p:ext uri="{BB962C8B-B14F-4D97-AF65-F5344CB8AC3E}">
        <p14:creationId xmlns:p14="http://schemas.microsoft.com/office/powerpoint/2010/main" val="4107227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1133702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081270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317803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2152284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F6E2C9B-5FA2-460D-9BE7-B0812FC2A6FF}" type="datetime1">
              <a:rPr lang="en-US" smtClean="0"/>
              <a:t>12/1/2016</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‹N°›</a:t>
            </a:fld>
            <a:endParaRPr lang="en-US"/>
          </a:p>
        </p:txBody>
      </p:sp>
    </p:spTree>
    <p:extLst>
      <p:ext uri="{BB962C8B-B14F-4D97-AF65-F5344CB8AC3E}">
        <p14:creationId xmlns:p14="http://schemas.microsoft.com/office/powerpoint/2010/main" val="282020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D374940-A916-4C8B-9648-02A2D3898F9E}"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204706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886698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A77B6E1-634A-48DC-9E8B-D894023267EF}" type="datetime1">
              <a:rPr lang="en-US" smtClean="0"/>
              <a:t>12/1/2016</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AB73BC-B049-4115-A692-8D63A059BFB8}" type="slidenum">
              <a:rPr lang="en-US" smtClean="0"/>
              <a:t>‹N°›</a:t>
            </a:fld>
            <a:endParaRPr lang="en-US"/>
          </a:p>
        </p:txBody>
      </p:sp>
    </p:spTree>
    <p:extLst>
      <p:ext uri="{BB962C8B-B14F-4D97-AF65-F5344CB8AC3E}">
        <p14:creationId xmlns:p14="http://schemas.microsoft.com/office/powerpoint/2010/main" val="292659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50F84E2-2D7A-43CF-AC90-352A289A783A}"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F6E2C9B-5FA2-460D-9BE7-B0812FC2A6FF}"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D374940-A916-4C8B-9648-02A2D3898F9E}"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586B75A-687E-405C-8A0B-8D00578BA2C3}" type="datetime1">
              <a:rPr lang="en-US" smtClean="0"/>
              <a:t>12/1/2016</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t>‹N°›</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9528960"/>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4" y="561277"/>
            <a:ext cx="10993549" cy="1475013"/>
          </a:xfrm>
        </p:spPr>
        <p:txBody>
          <a:bodyPr>
            <a:normAutofit/>
          </a:bodyPr>
          <a:lstStyle/>
          <a:p>
            <a:r>
              <a:rPr lang="fr-FR" sz="4000" dirty="0"/>
              <a:t>Project FINAL Report</a:t>
            </a:r>
          </a:p>
        </p:txBody>
      </p:sp>
      <p:sp>
        <p:nvSpPr>
          <p:cNvPr id="3" name="Sous-titre 2"/>
          <p:cNvSpPr>
            <a:spLocks noGrp="1"/>
          </p:cNvSpPr>
          <p:nvPr>
            <p:ph type="subTitle" idx="1"/>
          </p:nvPr>
        </p:nvSpPr>
        <p:spPr>
          <a:xfrm>
            <a:off x="581194" y="2036290"/>
            <a:ext cx="10993546" cy="590321"/>
          </a:xfrm>
        </p:spPr>
        <p:txBody>
          <a:bodyPr>
            <a:normAutofit fontScale="92500" lnSpcReduction="10000"/>
          </a:bodyPr>
          <a:lstStyle/>
          <a:p>
            <a:r>
              <a:rPr lang="fr-FR" sz="3200" dirty="0"/>
              <a:t>0/1 Knapsack </a:t>
            </a:r>
            <a:r>
              <a:rPr lang="fr-FR" sz="3200" dirty="0" err="1"/>
              <a:t>problem</a:t>
            </a:r>
            <a:r>
              <a:rPr lang="fr-FR" sz="3200" dirty="0"/>
              <a:t> </a:t>
            </a:r>
          </a:p>
          <a:p>
            <a:endParaRPr lang="fr-FR" dirty="0"/>
          </a:p>
          <a:p>
            <a:endParaRPr lang="fr-FR" dirty="0"/>
          </a:p>
        </p:txBody>
      </p:sp>
      <p:sp>
        <p:nvSpPr>
          <p:cNvPr id="4" name="Sous-titre 2"/>
          <p:cNvSpPr txBox="1">
            <a:spLocks/>
          </p:cNvSpPr>
          <p:nvPr/>
        </p:nvSpPr>
        <p:spPr>
          <a:xfrm>
            <a:off x="589352" y="2585213"/>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t>CS546 – Parallel and Distributed Processing</a:t>
            </a:r>
          </a:p>
          <a:p>
            <a:pPr algn="l"/>
            <a:endParaRPr lang="fr-FR" dirty="0"/>
          </a:p>
          <a:p>
            <a:pPr algn="l"/>
            <a:endParaRPr lang="fr-FR" dirty="0"/>
          </a:p>
        </p:txBody>
      </p:sp>
      <p:sp>
        <p:nvSpPr>
          <p:cNvPr id="5" name="Sous-titre 2"/>
          <p:cNvSpPr txBox="1">
            <a:spLocks/>
          </p:cNvSpPr>
          <p:nvPr/>
        </p:nvSpPr>
        <p:spPr>
          <a:xfrm>
            <a:off x="3807804" y="5466838"/>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fr-FR" sz="1400" dirty="0">
                <a:solidFill>
                  <a:schemeClr val="bg1"/>
                </a:solidFill>
              </a:rPr>
              <a:t>Aude LAURENT – A20387679</a:t>
            </a:r>
          </a:p>
          <a:p>
            <a:r>
              <a:rPr lang="fr-FR" sz="1400" dirty="0" err="1">
                <a:solidFill>
                  <a:schemeClr val="bg1"/>
                </a:solidFill>
              </a:rPr>
              <a:t>Rishabh</a:t>
            </a:r>
            <a:r>
              <a:rPr lang="fr-FR" sz="1400" dirty="0">
                <a:solidFill>
                  <a:schemeClr val="bg1"/>
                </a:solidFill>
              </a:rPr>
              <a:t> Shah – A20381143</a:t>
            </a:r>
          </a:p>
          <a:p>
            <a:endParaRPr lang="fr-FR" dirty="0">
              <a:solidFill>
                <a:schemeClr val="bg1"/>
              </a:solidFill>
            </a:endParaRPr>
          </a:p>
          <a:p>
            <a:endParaRPr lang="fr-FR" dirty="0"/>
          </a:p>
        </p:txBody>
      </p:sp>
      <p:pic>
        <p:nvPicPr>
          <p:cNvPr id="1030" name="Picture 6" descr="Image result for ii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6288" y="800487"/>
            <a:ext cx="3353360" cy="7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24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HADOOP PROGRAM</a:t>
            </a:r>
          </a:p>
        </p:txBody>
      </p:sp>
      <p:sp>
        <p:nvSpPr>
          <p:cNvPr id="3" name="Espace réservé du contenu 2"/>
          <p:cNvSpPr>
            <a:spLocks noGrp="1"/>
          </p:cNvSpPr>
          <p:nvPr>
            <p:ph idx="1"/>
          </p:nvPr>
        </p:nvSpPr>
        <p:spPr/>
        <p:txBody>
          <a:bodyPr/>
          <a:lstStyle/>
          <a:p>
            <a:r>
              <a:rPr lang="fr-FR" dirty="0"/>
              <a:t>Steps for computation</a:t>
            </a:r>
          </a:p>
          <a:p>
            <a:pPr lvl="1"/>
            <a:r>
              <a:rPr lang="fr-FR" dirty="0"/>
              <a:t>Setting up a single instance cluster on AWS EC2.</a:t>
            </a:r>
          </a:p>
          <a:p>
            <a:pPr lvl="1"/>
            <a:r>
              <a:rPr lang="fr-FR" dirty="0" err="1"/>
              <a:t>Installing</a:t>
            </a:r>
            <a:r>
              <a:rPr lang="fr-FR" dirty="0"/>
              <a:t> </a:t>
            </a:r>
            <a:r>
              <a:rPr lang="fr-FR" dirty="0" err="1"/>
              <a:t>hadoop</a:t>
            </a:r>
            <a:r>
              <a:rPr lang="fr-FR" dirty="0"/>
              <a:t> in EC2 instance and change CFG file of </a:t>
            </a:r>
            <a:r>
              <a:rPr lang="fr-FR" dirty="0" err="1"/>
              <a:t>mapreduce</a:t>
            </a:r>
            <a:r>
              <a:rPr lang="fr-FR" dirty="0"/>
              <a:t>.</a:t>
            </a:r>
          </a:p>
          <a:p>
            <a:pPr lvl="1"/>
            <a:r>
              <a:rPr lang="fr-FR" dirty="0"/>
              <a:t>Using functionality of cross over and mutation for knapsack 0/1.</a:t>
            </a:r>
          </a:p>
          <a:p>
            <a:pPr lvl="1"/>
            <a:r>
              <a:rPr lang="fr-FR" dirty="0"/>
              <a:t>Read input or </a:t>
            </a:r>
            <a:r>
              <a:rPr lang="fr-FR" dirty="0" err="1"/>
              <a:t>generate</a:t>
            </a:r>
            <a:r>
              <a:rPr lang="fr-FR" dirty="0"/>
              <a:t> </a:t>
            </a:r>
            <a:r>
              <a:rPr lang="fr-FR" dirty="0" err="1"/>
              <a:t>random</a:t>
            </a:r>
            <a:r>
              <a:rPr lang="fr-FR" dirty="0"/>
              <a:t> solutions.</a:t>
            </a:r>
          </a:p>
          <a:p>
            <a:pPr lvl="1"/>
            <a:r>
              <a:rPr lang="fr-FR" dirty="0"/>
              <a:t>Cross over </a:t>
            </a:r>
            <a:r>
              <a:rPr lang="fr-FR" dirty="0" err="1"/>
              <a:t>between</a:t>
            </a:r>
            <a:r>
              <a:rPr lang="fr-FR" dirty="0"/>
              <a:t> the </a:t>
            </a:r>
            <a:r>
              <a:rPr lang="fr-FR" dirty="0" err="1"/>
              <a:t>selected</a:t>
            </a:r>
            <a:r>
              <a:rPr lang="fr-FR" dirty="0"/>
              <a:t> inputs.</a:t>
            </a:r>
          </a:p>
          <a:p>
            <a:pPr lvl="1"/>
            <a:r>
              <a:rPr lang="fr-FR" dirty="0"/>
              <a:t>Mutation on the inputs.</a:t>
            </a:r>
          </a:p>
          <a:p>
            <a:pPr lvl="1"/>
            <a:r>
              <a:rPr lang="fr-FR" dirty="0" err="1"/>
              <a:t>Calculate</a:t>
            </a:r>
            <a:r>
              <a:rPr lang="fr-FR" dirty="0"/>
              <a:t> profit.</a:t>
            </a:r>
          </a:p>
        </p:txBody>
      </p:sp>
    </p:spTree>
    <p:extLst>
      <p:ext uri="{BB962C8B-B14F-4D97-AF65-F5344CB8AC3E}">
        <p14:creationId xmlns:p14="http://schemas.microsoft.com/office/powerpoint/2010/main" val="367477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MPI PROGRAM</a:t>
            </a:r>
          </a:p>
        </p:txBody>
      </p:sp>
      <p:sp>
        <p:nvSpPr>
          <p:cNvPr id="3" name="Espace réservé du contenu 2"/>
          <p:cNvSpPr>
            <a:spLocks noGrp="1"/>
          </p:cNvSpPr>
          <p:nvPr>
            <p:ph idx="1"/>
          </p:nvPr>
        </p:nvSpPr>
        <p:spPr>
          <a:xfrm>
            <a:off x="581192" y="2197429"/>
            <a:ext cx="11029615" cy="3678303"/>
          </a:xfrm>
        </p:spPr>
        <p:txBody>
          <a:bodyPr/>
          <a:lstStyle/>
          <a:p>
            <a:r>
              <a:rPr lang="fr-FR" dirty="0"/>
              <a:t>Steps of the computation;</a:t>
            </a:r>
          </a:p>
          <a:p>
            <a:pPr lvl="1"/>
            <a:r>
              <a:rPr lang="en-US" dirty="0"/>
              <a:t>Compute the maximum value achievable using the new item </a:t>
            </a:r>
            <a:endParaRPr lang="fr-FR" dirty="0"/>
          </a:p>
          <a:p>
            <a:pPr lvl="1"/>
            <a:r>
              <a:rPr lang="en-US" dirty="0"/>
              <a:t>Compute the value without the new item</a:t>
            </a:r>
          </a:p>
          <a:p>
            <a:pPr lvl="1"/>
            <a:r>
              <a:rPr lang="en-US" dirty="0"/>
              <a:t>Find the maximum and save it in the cell</a:t>
            </a:r>
          </a:p>
          <a:p>
            <a:pPr lvl="1"/>
            <a:r>
              <a:rPr lang="en-US" dirty="0"/>
              <a:t>Send to all the processers that could need it the new value</a:t>
            </a:r>
          </a:p>
          <a:p>
            <a:pPr lvl="1"/>
            <a:endParaRPr lang="en-US" dirty="0"/>
          </a:p>
          <a:p>
            <a:r>
              <a:rPr lang="en-US" dirty="0"/>
              <a:t>Quite simple algorithm but a lot a message </a:t>
            </a:r>
            <a:r>
              <a:rPr lang="en-US" dirty="0" smtClean="0"/>
              <a:t>sent</a:t>
            </a:r>
          </a:p>
        </p:txBody>
      </p:sp>
    </p:spTree>
    <p:extLst>
      <p:ext uri="{BB962C8B-B14F-4D97-AF65-F5344CB8AC3E}">
        <p14:creationId xmlns:p14="http://schemas.microsoft.com/office/powerpoint/2010/main" val="307553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RESULTS AND PERFORMANCE – MPI </a:t>
            </a:r>
          </a:p>
        </p:txBody>
      </p:sp>
      <p:graphicFrame>
        <p:nvGraphicFramePr>
          <p:cNvPr id="4" name="Graphique 3"/>
          <p:cNvGraphicFramePr/>
          <p:nvPr>
            <p:extLst>
              <p:ext uri="{D42A27DB-BD31-4B8C-83A1-F6EECF244321}">
                <p14:modId xmlns:p14="http://schemas.microsoft.com/office/powerpoint/2010/main" val="1789402187"/>
              </p:ext>
            </p:extLst>
          </p:nvPr>
        </p:nvGraphicFramePr>
        <p:xfrm>
          <a:off x="254001" y="1947333"/>
          <a:ext cx="5604932" cy="4521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phique 4"/>
          <p:cNvGraphicFramePr/>
          <p:nvPr>
            <p:extLst>
              <p:ext uri="{D42A27DB-BD31-4B8C-83A1-F6EECF244321}">
                <p14:modId xmlns:p14="http://schemas.microsoft.com/office/powerpoint/2010/main" val="2202207263"/>
              </p:ext>
            </p:extLst>
          </p:nvPr>
        </p:nvGraphicFramePr>
        <p:xfrm>
          <a:off x="5858933" y="2018452"/>
          <a:ext cx="6011334" cy="43789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350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RESULTS AND PERFORMANCE – MPI – </a:t>
            </a:r>
            <a:r>
              <a:rPr lang="fr-FR" dirty="0" err="1"/>
              <a:t>Analyze</a:t>
            </a:r>
            <a:r>
              <a:rPr lang="fr-FR" dirty="0"/>
              <a:t>  </a:t>
            </a:r>
          </a:p>
        </p:txBody>
      </p:sp>
      <p:sp>
        <p:nvSpPr>
          <p:cNvPr id="3" name="Espace réservé du contenu 2"/>
          <p:cNvSpPr>
            <a:spLocks noGrp="1"/>
          </p:cNvSpPr>
          <p:nvPr>
            <p:ph idx="1"/>
          </p:nvPr>
        </p:nvSpPr>
        <p:spPr/>
        <p:txBody>
          <a:bodyPr/>
          <a:lstStyle/>
          <a:p>
            <a:r>
              <a:rPr lang="fr-FR" dirty="0"/>
              <a:t>No optimisation at all (100x </a:t>
            </a:r>
            <a:r>
              <a:rPr lang="fr-FR" dirty="0" err="1"/>
              <a:t>worst</a:t>
            </a:r>
            <a:r>
              <a:rPr lang="fr-FR" dirty="0"/>
              <a:t>)</a:t>
            </a:r>
          </a:p>
          <a:p>
            <a:endParaRPr lang="fr-FR" dirty="0"/>
          </a:p>
          <a:p>
            <a:r>
              <a:rPr lang="fr-FR" dirty="0" err="1"/>
              <a:t>Reason</a:t>
            </a:r>
            <a:r>
              <a:rPr lang="fr-FR" dirty="0"/>
              <a:t>:</a:t>
            </a:r>
          </a:p>
          <a:p>
            <a:pPr lvl="1"/>
            <a:r>
              <a:rPr lang="fr-FR" dirty="0" err="1"/>
              <a:t>Number</a:t>
            </a:r>
            <a:r>
              <a:rPr lang="fr-FR" dirty="0"/>
              <a:t> of message exchange</a:t>
            </a:r>
          </a:p>
          <a:p>
            <a:pPr lvl="1"/>
            <a:r>
              <a:rPr lang="fr-FR" dirty="0"/>
              <a:t>Data set </a:t>
            </a:r>
            <a:r>
              <a:rPr lang="fr-FR" dirty="0" err="1"/>
              <a:t>too</a:t>
            </a:r>
            <a:r>
              <a:rPr lang="fr-FR" dirty="0"/>
              <a:t> </a:t>
            </a:r>
            <a:r>
              <a:rPr lang="fr-FR" dirty="0" err="1"/>
              <a:t>small</a:t>
            </a:r>
            <a:endParaRPr lang="fr-FR" dirty="0"/>
          </a:p>
          <a:p>
            <a:pPr lvl="1"/>
            <a:endParaRPr lang="fr-FR" dirty="0"/>
          </a:p>
          <a:p>
            <a:r>
              <a:rPr lang="fr-FR" dirty="0" err="1"/>
              <a:t>Coherence</a:t>
            </a:r>
            <a:r>
              <a:rPr lang="fr-FR" dirty="0"/>
              <a:t> in </a:t>
            </a:r>
            <a:r>
              <a:rPr lang="fr-FR" dirty="0" err="1"/>
              <a:t>results</a:t>
            </a:r>
            <a:r>
              <a:rPr lang="fr-FR" dirty="0"/>
              <a:t> if </a:t>
            </a:r>
            <a:r>
              <a:rPr lang="fr-FR" dirty="0" err="1"/>
              <a:t>only</a:t>
            </a:r>
            <a:r>
              <a:rPr lang="fr-FR" dirty="0"/>
              <a:t> </a:t>
            </a:r>
            <a:r>
              <a:rPr lang="fr-FR" dirty="0" err="1"/>
              <a:t>looking</a:t>
            </a:r>
            <a:r>
              <a:rPr lang="fr-FR" dirty="0"/>
              <a:t> at MPI graph</a:t>
            </a:r>
          </a:p>
        </p:txBody>
      </p:sp>
    </p:spTree>
    <p:extLst>
      <p:ext uri="{BB962C8B-B14F-4D97-AF65-F5344CB8AC3E}">
        <p14:creationId xmlns:p14="http://schemas.microsoft.com/office/powerpoint/2010/main" val="95919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RESULTS AND PERFORMANCE – OPEN MP</a:t>
            </a:r>
          </a:p>
        </p:txBody>
      </p:sp>
      <p:graphicFrame>
        <p:nvGraphicFramePr>
          <p:cNvPr id="5" name="Graphique 4"/>
          <p:cNvGraphicFramePr>
            <a:graphicFrameLocks/>
          </p:cNvGraphicFramePr>
          <p:nvPr>
            <p:extLst>
              <p:ext uri="{D42A27DB-BD31-4B8C-83A1-F6EECF244321}">
                <p14:modId xmlns:p14="http://schemas.microsoft.com/office/powerpoint/2010/main" val="1118200385"/>
              </p:ext>
            </p:extLst>
          </p:nvPr>
        </p:nvGraphicFramePr>
        <p:xfrm>
          <a:off x="172106" y="1990216"/>
          <a:ext cx="6024508" cy="3753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aphique 5"/>
          <p:cNvGraphicFramePr>
            <a:graphicFrameLocks/>
          </p:cNvGraphicFramePr>
          <p:nvPr>
            <p:extLst>
              <p:ext uri="{D42A27DB-BD31-4B8C-83A1-F6EECF244321}">
                <p14:modId xmlns:p14="http://schemas.microsoft.com/office/powerpoint/2010/main" val="398012133"/>
              </p:ext>
            </p:extLst>
          </p:nvPr>
        </p:nvGraphicFramePr>
        <p:xfrm>
          <a:off x="5992426" y="1990216"/>
          <a:ext cx="5922127" cy="3486751"/>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p:cNvSpPr txBox="1"/>
          <p:nvPr/>
        </p:nvSpPr>
        <p:spPr>
          <a:xfrm>
            <a:off x="581192" y="5912527"/>
            <a:ext cx="4136995" cy="307777"/>
          </a:xfrm>
          <a:prstGeom prst="rect">
            <a:avLst/>
          </a:prstGeom>
          <a:noFill/>
        </p:spPr>
        <p:txBody>
          <a:bodyPr wrap="square" rtlCol="0">
            <a:spAutoFit/>
          </a:bodyPr>
          <a:lstStyle/>
          <a:p>
            <a:r>
              <a:rPr lang="fr-FR" sz="1400" dirty="0" err="1" smtClean="0"/>
              <a:t>Sequential</a:t>
            </a:r>
            <a:r>
              <a:rPr lang="fr-FR" sz="1400" dirty="0" smtClean="0"/>
              <a:t>: n=20: 0.10ms / n=1000: 1.669ms </a:t>
            </a:r>
            <a:endParaRPr lang="fr-FR" sz="1400" dirty="0"/>
          </a:p>
        </p:txBody>
      </p:sp>
      <p:sp>
        <p:nvSpPr>
          <p:cNvPr id="8" name="ZoneTexte 7"/>
          <p:cNvSpPr txBox="1"/>
          <p:nvPr/>
        </p:nvSpPr>
        <p:spPr>
          <a:xfrm>
            <a:off x="6884991" y="5884391"/>
            <a:ext cx="4136995" cy="307777"/>
          </a:xfrm>
          <a:prstGeom prst="rect">
            <a:avLst/>
          </a:prstGeom>
          <a:noFill/>
        </p:spPr>
        <p:txBody>
          <a:bodyPr wrap="square" rtlCol="0">
            <a:spAutoFit/>
          </a:bodyPr>
          <a:lstStyle/>
          <a:p>
            <a:r>
              <a:rPr lang="fr-FR" sz="1400" dirty="0" err="1" smtClean="0"/>
              <a:t>Sequential</a:t>
            </a:r>
            <a:r>
              <a:rPr lang="fr-FR" sz="1400" dirty="0" smtClean="0"/>
              <a:t>: n=20: 0.164ms / n=1000: 5.667ms </a:t>
            </a:r>
            <a:endParaRPr lang="fr-FR" sz="1400" dirty="0"/>
          </a:p>
        </p:txBody>
      </p:sp>
    </p:spTree>
    <p:extLst>
      <p:ext uri="{BB962C8B-B14F-4D97-AF65-F5344CB8AC3E}">
        <p14:creationId xmlns:p14="http://schemas.microsoft.com/office/powerpoint/2010/main" val="354427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RESULTS AND PERFORMANCE – OPEN MP – ANALYSIS </a:t>
            </a:r>
          </a:p>
        </p:txBody>
      </p:sp>
      <p:sp>
        <p:nvSpPr>
          <p:cNvPr id="3" name="Espace réservé du contenu 2"/>
          <p:cNvSpPr>
            <a:spLocks noGrp="1"/>
          </p:cNvSpPr>
          <p:nvPr>
            <p:ph idx="1"/>
          </p:nvPr>
        </p:nvSpPr>
        <p:spPr/>
        <p:txBody>
          <a:bodyPr/>
          <a:lstStyle/>
          <a:p>
            <a:r>
              <a:rPr lang="fr-FR" dirty="0" err="1"/>
              <a:t>Fully</a:t>
            </a:r>
            <a:r>
              <a:rPr lang="fr-FR" dirty="0"/>
              <a:t> </a:t>
            </a:r>
            <a:r>
              <a:rPr lang="fr-FR" dirty="0" err="1"/>
              <a:t>Optimization</a:t>
            </a:r>
            <a:r>
              <a:rPr lang="fr-FR" dirty="0"/>
              <a:t>.</a:t>
            </a:r>
          </a:p>
          <a:p>
            <a:r>
              <a:rPr lang="fr-FR" dirty="0"/>
              <a:t>Parallel version </a:t>
            </a:r>
            <a:r>
              <a:rPr lang="fr-FR" dirty="0" err="1"/>
              <a:t>works</a:t>
            </a:r>
            <a:r>
              <a:rPr lang="fr-FR" dirty="0"/>
              <a:t> </a:t>
            </a:r>
            <a:r>
              <a:rPr lang="fr-FR" dirty="0" err="1"/>
              <a:t>much</a:t>
            </a:r>
            <a:r>
              <a:rPr lang="fr-FR" dirty="0"/>
              <a:t> </a:t>
            </a:r>
            <a:r>
              <a:rPr lang="fr-FR" dirty="0" err="1"/>
              <a:t>faster</a:t>
            </a:r>
            <a:r>
              <a:rPr lang="fr-FR" dirty="0"/>
              <a:t> </a:t>
            </a:r>
            <a:r>
              <a:rPr lang="fr-FR" dirty="0" err="1"/>
              <a:t>then</a:t>
            </a:r>
            <a:r>
              <a:rPr lang="fr-FR" dirty="0"/>
              <a:t> the </a:t>
            </a:r>
            <a:r>
              <a:rPr lang="fr-FR" dirty="0" err="1"/>
              <a:t>sequential</a:t>
            </a:r>
            <a:r>
              <a:rPr lang="fr-FR" dirty="0"/>
              <a:t> version on all </a:t>
            </a:r>
            <a:r>
              <a:rPr lang="fr-FR" dirty="0" err="1"/>
              <a:t>nodes</a:t>
            </a:r>
            <a:r>
              <a:rPr lang="fr-FR" dirty="0"/>
              <a:t>.</a:t>
            </a:r>
          </a:p>
          <a:p>
            <a:r>
              <a:rPr lang="fr-FR" dirty="0"/>
              <a:t>As the </a:t>
            </a:r>
            <a:r>
              <a:rPr lang="fr-FR" dirty="0" err="1"/>
              <a:t>number</a:t>
            </a:r>
            <a:r>
              <a:rPr lang="fr-FR" dirty="0"/>
              <a:t> of </a:t>
            </a:r>
            <a:r>
              <a:rPr lang="fr-FR" dirty="0" err="1"/>
              <a:t>nodes</a:t>
            </a:r>
            <a:r>
              <a:rPr lang="fr-FR" dirty="0"/>
              <a:t> </a:t>
            </a:r>
            <a:r>
              <a:rPr lang="fr-FR" dirty="0" err="1"/>
              <a:t>increases</a:t>
            </a:r>
            <a:r>
              <a:rPr lang="fr-FR" dirty="0"/>
              <a:t> computation time </a:t>
            </a:r>
            <a:r>
              <a:rPr lang="fr-FR" dirty="0" err="1"/>
              <a:t>decreases</a:t>
            </a:r>
            <a:r>
              <a:rPr lang="fr-FR" dirty="0"/>
              <a:t> for large </a:t>
            </a:r>
            <a:r>
              <a:rPr lang="fr-FR" dirty="0" err="1"/>
              <a:t>amount</a:t>
            </a:r>
            <a:r>
              <a:rPr lang="fr-FR" dirty="0"/>
              <a:t> of </a:t>
            </a:r>
            <a:r>
              <a:rPr lang="fr-FR" dirty="0" err="1"/>
              <a:t>dataset</a:t>
            </a:r>
            <a:r>
              <a:rPr lang="fr-FR" dirty="0"/>
              <a:t>.</a:t>
            </a:r>
          </a:p>
          <a:p>
            <a:r>
              <a:rPr lang="fr-FR" dirty="0" err="1"/>
              <a:t>Reason</a:t>
            </a:r>
            <a:r>
              <a:rPr lang="fr-FR" dirty="0"/>
              <a:t>: </a:t>
            </a:r>
          </a:p>
          <a:p>
            <a:pPr lvl="1"/>
            <a:r>
              <a:rPr lang="fr-FR" dirty="0"/>
              <a:t>Able to </a:t>
            </a:r>
            <a:r>
              <a:rPr lang="fr-FR" dirty="0" err="1"/>
              <a:t>solve</a:t>
            </a:r>
            <a:r>
              <a:rPr lang="fr-FR" dirty="0"/>
              <a:t> </a:t>
            </a:r>
            <a:r>
              <a:rPr lang="fr-FR" dirty="0" err="1"/>
              <a:t>dependencies</a:t>
            </a:r>
            <a:r>
              <a:rPr lang="fr-FR" dirty="0"/>
              <a:t> </a:t>
            </a:r>
            <a:r>
              <a:rPr lang="fr-FR" dirty="0" err="1"/>
              <a:t>between</a:t>
            </a:r>
            <a:r>
              <a:rPr lang="fr-FR" dirty="0"/>
              <a:t> the </a:t>
            </a:r>
            <a:r>
              <a:rPr lang="fr-FR" dirty="0" err="1"/>
              <a:t>rows</a:t>
            </a:r>
            <a:r>
              <a:rPr lang="fr-FR" dirty="0"/>
              <a:t>.</a:t>
            </a:r>
          </a:p>
          <a:p>
            <a:pPr lvl="1"/>
            <a:r>
              <a:rPr lang="fr-FR" dirty="0"/>
              <a:t>Loop </a:t>
            </a:r>
            <a:r>
              <a:rPr lang="fr-FR" dirty="0" err="1"/>
              <a:t>which</a:t>
            </a:r>
            <a:r>
              <a:rPr lang="fr-FR" dirty="0"/>
              <a:t> </a:t>
            </a:r>
            <a:r>
              <a:rPr lang="fr-FR" dirty="0" err="1"/>
              <a:t>was</a:t>
            </a:r>
            <a:r>
              <a:rPr lang="fr-FR" dirty="0"/>
              <a:t> use for </a:t>
            </a:r>
            <a:r>
              <a:rPr lang="fr-FR" dirty="0" err="1"/>
              <a:t>generating</a:t>
            </a:r>
            <a:r>
              <a:rPr lang="fr-FR" dirty="0"/>
              <a:t> the maximum </a:t>
            </a:r>
            <a:r>
              <a:rPr lang="fr-FR" dirty="0" err="1"/>
              <a:t>weight</a:t>
            </a:r>
            <a:r>
              <a:rPr lang="fr-FR" dirty="0"/>
              <a:t> has been parallelized </a:t>
            </a:r>
            <a:r>
              <a:rPr lang="fr-FR" dirty="0" err="1"/>
              <a:t>increasing</a:t>
            </a:r>
            <a:r>
              <a:rPr lang="fr-FR" dirty="0"/>
              <a:t> </a:t>
            </a:r>
            <a:r>
              <a:rPr lang="fr-FR" dirty="0" err="1"/>
              <a:t>speedup</a:t>
            </a:r>
            <a:r>
              <a:rPr lang="fr-FR" dirty="0"/>
              <a:t> of the system.</a:t>
            </a:r>
          </a:p>
        </p:txBody>
      </p:sp>
    </p:spTree>
    <p:extLst>
      <p:ext uri="{BB962C8B-B14F-4D97-AF65-F5344CB8AC3E}">
        <p14:creationId xmlns:p14="http://schemas.microsoft.com/office/powerpoint/2010/main" val="703692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RESULTS AND PERFORMANCE – SPEED UP</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271392805"/>
              </p:ext>
            </p:extLst>
          </p:nvPr>
        </p:nvGraphicFramePr>
        <p:xfrm>
          <a:off x="174626" y="2333624"/>
          <a:ext cx="6260040" cy="4101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phique 4"/>
          <p:cNvGraphicFramePr>
            <a:graphicFrameLocks/>
          </p:cNvGraphicFramePr>
          <p:nvPr>
            <p:extLst>
              <p:ext uri="{D42A27DB-BD31-4B8C-83A1-F6EECF244321}">
                <p14:modId xmlns:p14="http://schemas.microsoft.com/office/powerpoint/2010/main" val="3318305761"/>
              </p:ext>
            </p:extLst>
          </p:nvPr>
        </p:nvGraphicFramePr>
        <p:xfrm>
          <a:off x="6434666" y="2333624"/>
          <a:ext cx="5417743" cy="41010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533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NUMBER OF ITEMS / MAXIMAL WEIGHT INFLUENCE</a:t>
            </a:r>
            <a:endParaRPr lang="fr-FR" dirty="0"/>
          </a:p>
        </p:txBody>
      </p:sp>
      <p:sp>
        <p:nvSpPr>
          <p:cNvPr id="3" name="Espace réservé du contenu 2"/>
          <p:cNvSpPr>
            <a:spLocks noGrp="1"/>
          </p:cNvSpPr>
          <p:nvPr>
            <p:ph idx="1"/>
          </p:nvPr>
        </p:nvSpPr>
        <p:spPr/>
        <p:txBody>
          <a:bodyPr/>
          <a:lstStyle/>
          <a:p>
            <a:r>
              <a:rPr lang="fr-FR" dirty="0" smtClean="0"/>
              <a:t>« Cross » the data to </a:t>
            </a:r>
            <a:r>
              <a:rPr lang="fr-FR" dirty="0" err="1" smtClean="0"/>
              <a:t>see</a:t>
            </a:r>
            <a:r>
              <a:rPr lang="fr-FR" dirty="0" smtClean="0"/>
              <a:t> </a:t>
            </a:r>
            <a:r>
              <a:rPr lang="fr-FR" dirty="0" err="1" smtClean="0"/>
              <a:t>what</a:t>
            </a:r>
            <a:r>
              <a:rPr lang="fr-FR" dirty="0" smtClean="0"/>
              <a:t> influences the more the </a:t>
            </a:r>
            <a:r>
              <a:rPr lang="fr-FR" dirty="0" err="1" smtClean="0"/>
              <a:t>execution</a:t>
            </a:r>
            <a:r>
              <a:rPr lang="fr-FR" dirty="0" smtClean="0"/>
              <a:t> time</a:t>
            </a:r>
            <a:endParaRPr lang="fr-FR" dirty="0"/>
          </a:p>
          <a:p>
            <a:pPr lvl="1"/>
            <a:r>
              <a:rPr lang="fr-FR" dirty="0" smtClean="0"/>
              <a:t>High </a:t>
            </a:r>
            <a:r>
              <a:rPr lang="fr-FR" dirty="0" err="1" smtClean="0"/>
              <a:t>number</a:t>
            </a:r>
            <a:r>
              <a:rPr lang="fr-FR" dirty="0" smtClean="0"/>
              <a:t> of item OR</a:t>
            </a:r>
          </a:p>
          <a:p>
            <a:pPr lvl="1"/>
            <a:r>
              <a:rPr lang="fr-FR" dirty="0" smtClean="0"/>
              <a:t>High maximum </a:t>
            </a:r>
            <a:r>
              <a:rPr lang="fr-FR" dirty="0" err="1" smtClean="0"/>
              <a:t>weight</a:t>
            </a:r>
            <a:r>
              <a:rPr lang="fr-FR" dirty="0" smtClean="0"/>
              <a:t> </a:t>
            </a:r>
          </a:p>
          <a:p>
            <a:pPr lvl="1"/>
            <a:endParaRPr lang="fr-FR" dirty="0"/>
          </a:p>
          <a:p>
            <a:pPr>
              <a:buFont typeface="Wingdings" panose="05000000000000000000" pitchFamily="2" charset="2"/>
              <a:buChar char="à"/>
            </a:pPr>
            <a:r>
              <a:rPr lang="fr-FR" dirty="0" smtClean="0">
                <a:sym typeface="Wingdings" panose="05000000000000000000" pitchFamily="2" charset="2"/>
              </a:rPr>
              <a:t>On </a:t>
            </a:r>
            <a:r>
              <a:rPr lang="fr-FR" dirty="0" err="1" smtClean="0">
                <a:sym typeface="Wingdings" panose="05000000000000000000" pitchFamily="2" charset="2"/>
              </a:rPr>
              <a:t>sequential</a:t>
            </a:r>
            <a:r>
              <a:rPr lang="fr-FR" dirty="0" smtClean="0">
                <a:sym typeface="Wingdings" panose="05000000000000000000" pitchFamily="2" charset="2"/>
              </a:rPr>
              <a:t>: </a:t>
            </a:r>
            <a:r>
              <a:rPr lang="fr-FR" dirty="0" err="1" smtClean="0">
                <a:sym typeface="Wingdings" panose="05000000000000000000" pitchFamily="2" charset="2"/>
              </a:rPr>
              <a:t>number</a:t>
            </a:r>
            <a:r>
              <a:rPr lang="fr-FR" dirty="0" smtClean="0">
                <a:sym typeface="Wingdings" panose="05000000000000000000" pitchFamily="2" charset="2"/>
              </a:rPr>
              <a:t> of items influences the </a:t>
            </a:r>
            <a:r>
              <a:rPr lang="fr-FR" dirty="0" err="1" smtClean="0">
                <a:sym typeface="Wingdings" panose="05000000000000000000" pitchFamily="2" charset="2"/>
              </a:rPr>
              <a:t>most</a:t>
            </a:r>
            <a:endParaRPr lang="fr-FR" dirty="0" smtClean="0">
              <a:sym typeface="Wingdings" panose="05000000000000000000" pitchFamily="2" charset="2"/>
            </a:endParaRPr>
          </a:p>
          <a:p>
            <a:pPr>
              <a:buFont typeface="Wingdings" panose="05000000000000000000" pitchFamily="2" charset="2"/>
              <a:buChar char="à"/>
            </a:pPr>
            <a:r>
              <a:rPr lang="fr-FR" dirty="0" smtClean="0">
                <a:sym typeface="Wingdings" panose="05000000000000000000" pitchFamily="2" charset="2"/>
              </a:rPr>
              <a:t>On MPI &amp; </a:t>
            </a:r>
            <a:r>
              <a:rPr lang="fr-FR" dirty="0" err="1" smtClean="0">
                <a:sym typeface="Wingdings" panose="05000000000000000000" pitchFamily="2" charset="2"/>
              </a:rPr>
              <a:t>openMP</a:t>
            </a:r>
            <a:r>
              <a:rPr lang="fr-FR" dirty="0" smtClean="0">
                <a:sym typeface="Wingdings" panose="05000000000000000000" pitchFamily="2" charset="2"/>
              </a:rPr>
              <a:t>: maximum </a:t>
            </a:r>
            <a:r>
              <a:rPr lang="fr-FR" dirty="0" err="1" smtClean="0">
                <a:sym typeface="Wingdings" panose="05000000000000000000" pitchFamily="2" charset="2"/>
              </a:rPr>
              <a:t>weight</a:t>
            </a:r>
            <a:r>
              <a:rPr lang="fr-FR" dirty="0" smtClean="0">
                <a:sym typeface="Wingdings" panose="05000000000000000000" pitchFamily="2" charset="2"/>
              </a:rPr>
              <a:t> </a:t>
            </a:r>
            <a:r>
              <a:rPr lang="fr-FR" dirty="0">
                <a:sym typeface="Wingdings" panose="05000000000000000000" pitchFamily="2" charset="2"/>
              </a:rPr>
              <a:t>influences the </a:t>
            </a:r>
            <a:r>
              <a:rPr lang="fr-FR" dirty="0" err="1" smtClean="0">
                <a:sym typeface="Wingdings" panose="05000000000000000000" pitchFamily="2" charset="2"/>
              </a:rPr>
              <a:t>most</a:t>
            </a:r>
            <a:endParaRPr lang="fr-FR" dirty="0" smtClean="0">
              <a:sym typeface="Wingdings" panose="05000000000000000000" pitchFamily="2" charset="2"/>
            </a:endParaRPr>
          </a:p>
          <a:p>
            <a:pPr lvl="1">
              <a:buFont typeface="Wingdings" panose="05000000000000000000" pitchFamily="2" charset="2"/>
              <a:buChar char="à"/>
            </a:pPr>
            <a:r>
              <a:rPr lang="fr-FR" dirty="0" err="1" smtClean="0">
                <a:sym typeface="Wingdings" panose="05000000000000000000" pitchFamily="2" charset="2"/>
              </a:rPr>
              <a:t>Makes</a:t>
            </a:r>
            <a:r>
              <a:rPr lang="fr-FR" dirty="0" smtClean="0">
                <a:sym typeface="Wingdings" panose="05000000000000000000" pitchFamily="2" charset="2"/>
              </a:rPr>
              <a:t> sens </a:t>
            </a:r>
            <a:r>
              <a:rPr lang="fr-FR" dirty="0" err="1" smtClean="0">
                <a:sym typeface="Wingdings" panose="05000000000000000000" pitchFamily="2" charset="2"/>
              </a:rPr>
              <a:t>with</a:t>
            </a:r>
            <a:r>
              <a:rPr lang="fr-FR" dirty="0" smtClean="0">
                <a:sym typeface="Wingdings" panose="05000000000000000000" pitchFamily="2" charset="2"/>
              </a:rPr>
              <a:t> </a:t>
            </a:r>
            <a:r>
              <a:rPr lang="fr-FR" dirty="0" err="1" smtClean="0">
                <a:sym typeface="Wingdings" panose="05000000000000000000" pitchFamily="2" charset="2"/>
              </a:rPr>
              <a:t>parallelization</a:t>
            </a:r>
            <a:endParaRPr lang="fr-FR" dirty="0">
              <a:sym typeface="Wingdings" panose="05000000000000000000" pitchFamily="2" charset="2"/>
            </a:endParaRPr>
          </a:p>
          <a:p>
            <a:pPr>
              <a:buFont typeface="Wingdings" panose="05000000000000000000" pitchFamily="2" charset="2"/>
              <a:buChar char="à"/>
            </a:pPr>
            <a:endParaRPr lang="fr-FR" dirty="0" smtClean="0"/>
          </a:p>
        </p:txBody>
      </p:sp>
      <p:graphicFrame>
        <p:nvGraphicFramePr>
          <p:cNvPr id="4" name="Tableau 3"/>
          <p:cNvGraphicFramePr>
            <a:graphicFrameLocks noGrp="1"/>
          </p:cNvGraphicFramePr>
          <p:nvPr>
            <p:extLst>
              <p:ext uri="{D42A27DB-BD31-4B8C-83A1-F6EECF244321}">
                <p14:modId xmlns:p14="http://schemas.microsoft.com/office/powerpoint/2010/main" val="2572633652"/>
              </p:ext>
            </p:extLst>
          </p:nvPr>
        </p:nvGraphicFramePr>
        <p:xfrm>
          <a:off x="6205923" y="5056419"/>
          <a:ext cx="5157495" cy="1051419"/>
        </p:xfrm>
        <a:graphic>
          <a:graphicData uri="http://schemas.openxmlformats.org/drawingml/2006/table">
            <a:tbl>
              <a:tblPr>
                <a:tableStyleId>{69CF1AB2-1976-4502-BF36-3FF5EA218861}</a:tableStyleId>
              </a:tblPr>
              <a:tblGrid>
                <a:gridCol w="1031499"/>
                <a:gridCol w="1031499"/>
                <a:gridCol w="1031499"/>
                <a:gridCol w="1031499"/>
                <a:gridCol w="1031499"/>
              </a:tblGrid>
              <a:tr h="350473">
                <a:tc>
                  <a:txBody>
                    <a:bodyPr/>
                    <a:lstStyle/>
                    <a:p>
                      <a:pPr algn="ctr" fontAlgn="b"/>
                      <a:endParaRPr lang="fr-FR" sz="1100" b="0" i="0" u="none" strike="noStrike" dirty="0">
                        <a:solidFill>
                          <a:srgbClr val="000000"/>
                        </a:solidFill>
                        <a:effectLst/>
                        <a:latin typeface="Liberation Sans"/>
                      </a:endParaRPr>
                    </a:p>
                  </a:txBody>
                  <a:tcPr marL="7620" marR="7620" marT="7620" marB="0" anchor="b"/>
                </a:tc>
                <a:tc>
                  <a:txBody>
                    <a:bodyPr/>
                    <a:lstStyle/>
                    <a:p>
                      <a:pPr algn="ctr" fontAlgn="b"/>
                      <a:endParaRPr lang="fr-FR" sz="1100" b="0" i="0" u="none" strike="noStrike" dirty="0">
                        <a:solidFill>
                          <a:srgbClr val="000000"/>
                        </a:solidFill>
                        <a:effectLst/>
                        <a:latin typeface="Liberation Sans"/>
                      </a:endParaRPr>
                    </a:p>
                  </a:txBody>
                  <a:tcPr marL="7620" marR="7620" marT="7620" marB="0" anchor="b"/>
                </a:tc>
                <a:tc>
                  <a:txBody>
                    <a:bodyPr/>
                    <a:lstStyle/>
                    <a:p>
                      <a:pPr algn="ctr" fontAlgn="b"/>
                      <a:r>
                        <a:rPr lang="fr-FR" sz="1100" b="1" u="none" strike="noStrike" dirty="0" err="1">
                          <a:effectLst/>
                        </a:rPr>
                        <a:t>Sequential</a:t>
                      </a:r>
                      <a:endParaRPr lang="fr-FR" sz="1100" b="1" i="0" u="none" strike="noStrike" dirty="0">
                        <a:solidFill>
                          <a:srgbClr val="000000"/>
                        </a:solidFill>
                        <a:effectLst/>
                        <a:latin typeface="Liberation Sans"/>
                      </a:endParaRPr>
                    </a:p>
                  </a:txBody>
                  <a:tcPr marL="7620" marR="7620" marT="7620" marB="0" anchor="b"/>
                </a:tc>
                <a:tc>
                  <a:txBody>
                    <a:bodyPr/>
                    <a:lstStyle/>
                    <a:p>
                      <a:pPr algn="ctr" fontAlgn="b"/>
                      <a:r>
                        <a:rPr lang="fr-FR" sz="1100" b="1" u="none" strike="noStrike" dirty="0" err="1">
                          <a:effectLst/>
                        </a:rPr>
                        <a:t>OpenMP</a:t>
                      </a:r>
                      <a:r>
                        <a:rPr lang="fr-FR" sz="1100" b="1" u="none" strike="noStrike" dirty="0">
                          <a:effectLst/>
                        </a:rPr>
                        <a:t> (4)</a:t>
                      </a:r>
                      <a:endParaRPr lang="fr-FR" sz="1100" b="1" i="0" u="none" strike="noStrike" dirty="0">
                        <a:solidFill>
                          <a:srgbClr val="000000"/>
                        </a:solidFill>
                        <a:effectLst/>
                        <a:latin typeface="Liberation Sans"/>
                      </a:endParaRPr>
                    </a:p>
                  </a:txBody>
                  <a:tcPr marL="7620" marR="7620" marT="7620" marB="0" anchor="b"/>
                </a:tc>
                <a:tc>
                  <a:txBody>
                    <a:bodyPr/>
                    <a:lstStyle/>
                    <a:p>
                      <a:pPr algn="ctr" fontAlgn="b"/>
                      <a:r>
                        <a:rPr lang="fr-FR" sz="1100" b="1" u="none" strike="noStrike" dirty="0">
                          <a:effectLst/>
                        </a:rPr>
                        <a:t>MPI (4)</a:t>
                      </a:r>
                      <a:endParaRPr lang="fr-FR" sz="1100" b="1" i="0" u="none" strike="noStrike" dirty="0">
                        <a:solidFill>
                          <a:srgbClr val="000000"/>
                        </a:solidFill>
                        <a:effectLst/>
                        <a:latin typeface="Liberation Sans"/>
                      </a:endParaRPr>
                    </a:p>
                  </a:txBody>
                  <a:tcPr marL="7620" marR="7620" marT="7620" marB="0" anchor="b"/>
                </a:tc>
              </a:tr>
              <a:tr h="350473">
                <a:tc gridSpan="2">
                  <a:txBody>
                    <a:bodyPr/>
                    <a:lstStyle/>
                    <a:p>
                      <a:pPr algn="ctr" fontAlgn="b"/>
                      <a:r>
                        <a:rPr lang="fr-FR" sz="1100" b="1" u="none" strike="noStrike" dirty="0">
                          <a:effectLst/>
                        </a:rPr>
                        <a:t>1000 items * </a:t>
                      </a:r>
                      <a:r>
                        <a:rPr lang="fr-FR" sz="1100" b="1" u="none" strike="noStrike" dirty="0" err="1">
                          <a:effectLst/>
                        </a:rPr>
                        <a:t>weight</a:t>
                      </a:r>
                      <a:r>
                        <a:rPr lang="fr-FR" sz="1100" b="1" u="none" strike="noStrike" dirty="0">
                          <a:effectLst/>
                        </a:rPr>
                        <a:t> 10</a:t>
                      </a:r>
                      <a:endParaRPr lang="fr-FR" sz="1100" b="1" i="0" u="none" strike="noStrike" dirty="0">
                        <a:solidFill>
                          <a:srgbClr val="000000"/>
                        </a:solidFill>
                        <a:effectLst/>
                        <a:latin typeface="Liberation Sans"/>
                      </a:endParaRPr>
                    </a:p>
                  </a:txBody>
                  <a:tcPr marL="7620" marR="7620" marT="7620" marB="0" anchor="b"/>
                </a:tc>
                <a:tc hMerge="1">
                  <a:txBody>
                    <a:bodyPr/>
                    <a:lstStyle/>
                    <a:p>
                      <a:endParaRPr lang="fr-FR"/>
                    </a:p>
                  </a:txBody>
                  <a:tcPr/>
                </a:tc>
                <a:tc>
                  <a:txBody>
                    <a:bodyPr/>
                    <a:lstStyle/>
                    <a:p>
                      <a:pPr algn="ctr" fontAlgn="b"/>
                      <a:r>
                        <a:rPr lang="fr-FR" sz="1100" u="none" strike="noStrike" dirty="0">
                          <a:effectLst/>
                        </a:rPr>
                        <a:t>1,24</a:t>
                      </a:r>
                      <a:endParaRPr lang="fr-FR" sz="1100" b="0" i="0" u="none" strike="noStrike" dirty="0">
                        <a:solidFill>
                          <a:srgbClr val="000000"/>
                        </a:solidFill>
                        <a:effectLst/>
                        <a:latin typeface="Liberation Sans"/>
                      </a:endParaRPr>
                    </a:p>
                  </a:txBody>
                  <a:tcPr marL="7620" marR="7620" marT="7620" marB="0" anchor="b"/>
                </a:tc>
                <a:tc>
                  <a:txBody>
                    <a:bodyPr/>
                    <a:lstStyle/>
                    <a:p>
                      <a:pPr algn="ctr" fontAlgn="b"/>
                      <a:r>
                        <a:rPr lang="fr-FR" sz="1100" u="none" strike="noStrike" dirty="0">
                          <a:effectLst/>
                        </a:rPr>
                        <a:t>0,00</a:t>
                      </a:r>
                      <a:endParaRPr lang="fr-FR" sz="1100" b="0" i="0" u="none" strike="noStrike" dirty="0">
                        <a:solidFill>
                          <a:srgbClr val="000000"/>
                        </a:solidFill>
                        <a:effectLst/>
                        <a:latin typeface="Liberation Sans"/>
                      </a:endParaRPr>
                    </a:p>
                  </a:txBody>
                  <a:tcPr marL="7620" marR="7620" marT="7620" marB="0" anchor="b"/>
                </a:tc>
                <a:tc>
                  <a:txBody>
                    <a:bodyPr/>
                    <a:lstStyle/>
                    <a:p>
                      <a:pPr algn="ctr" fontAlgn="b"/>
                      <a:r>
                        <a:rPr lang="fr-FR" sz="1100" u="none" strike="noStrike">
                          <a:effectLst/>
                        </a:rPr>
                        <a:t>9,52</a:t>
                      </a:r>
                      <a:endParaRPr lang="fr-FR" sz="1100" b="0" i="0" u="none" strike="noStrike">
                        <a:solidFill>
                          <a:srgbClr val="000000"/>
                        </a:solidFill>
                        <a:effectLst/>
                        <a:latin typeface="Liberation Sans"/>
                      </a:endParaRPr>
                    </a:p>
                  </a:txBody>
                  <a:tcPr marL="7620" marR="7620" marT="7620" marB="0" anchor="b"/>
                </a:tc>
              </a:tr>
              <a:tr h="350473">
                <a:tc gridSpan="2">
                  <a:txBody>
                    <a:bodyPr/>
                    <a:lstStyle/>
                    <a:p>
                      <a:pPr algn="ctr" fontAlgn="b"/>
                      <a:r>
                        <a:rPr lang="fr-FR" sz="1100" b="1" u="none" strike="noStrike" dirty="0">
                          <a:effectLst/>
                        </a:rPr>
                        <a:t>20 items * </a:t>
                      </a:r>
                      <a:r>
                        <a:rPr lang="fr-FR" sz="1100" b="1" u="none" strike="noStrike" dirty="0" err="1">
                          <a:effectLst/>
                        </a:rPr>
                        <a:t>weight</a:t>
                      </a:r>
                      <a:r>
                        <a:rPr lang="fr-FR" sz="1100" b="1" u="none" strike="noStrike" dirty="0">
                          <a:effectLst/>
                        </a:rPr>
                        <a:t> 10000</a:t>
                      </a:r>
                      <a:endParaRPr lang="fr-FR" sz="1100" b="1" i="0" u="none" strike="noStrike" dirty="0">
                        <a:solidFill>
                          <a:srgbClr val="000000"/>
                        </a:solidFill>
                        <a:effectLst/>
                        <a:latin typeface="Liberation Sans"/>
                      </a:endParaRPr>
                    </a:p>
                  </a:txBody>
                  <a:tcPr marL="7620" marR="7620" marT="7620" marB="0" anchor="b"/>
                </a:tc>
                <a:tc hMerge="1">
                  <a:txBody>
                    <a:bodyPr/>
                    <a:lstStyle/>
                    <a:p>
                      <a:endParaRPr lang="fr-FR"/>
                    </a:p>
                  </a:txBody>
                  <a:tcPr/>
                </a:tc>
                <a:tc>
                  <a:txBody>
                    <a:bodyPr/>
                    <a:lstStyle/>
                    <a:p>
                      <a:pPr algn="ctr" fontAlgn="b"/>
                      <a:r>
                        <a:rPr lang="fr-FR" sz="1100" u="none" strike="noStrike">
                          <a:effectLst/>
                        </a:rPr>
                        <a:t>0,16</a:t>
                      </a:r>
                      <a:endParaRPr lang="fr-FR" sz="1100" b="0" i="0" u="none" strike="noStrike">
                        <a:solidFill>
                          <a:srgbClr val="000000"/>
                        </a:solidFill>
                        <a:effectLst/>
                        <a:latin typeface="Liberation Sans"/>
                      </a:endParaRPr>
                    </a:p>
                  </a:txBody>
                  <a:tcPr marL="7620" marR="7620" marT="7620" marB="0" anchor="b"/>
                </a:tc>
                <a:tc>
                  <a:txBody>
                    <a:bodyPr/>
                    <a:lstStyle/>
                    <a:p>
                      <a:pPr algn="ctr" fontAlgn="b"/>
                      <a:r>
                        <a:rPr lang="fr-FR" sz="1100" u="none" strike="noStrike" dirty="0">
                          <a:effectLst/>
                        </a:rPr>
                        <a:t>0,31</a:t>
                      </a:r>
                      <a:endParaRPr lang="fr-FR" sz="1100" b="0" i="0" u="none" strike="noStrike" dirty="0">
                        <a:solidFill>
                          <a:srgbClr val="000000"/>
                        </a:solidFill>
                        <a:effectLst/>
                        <a:latin typeface="Liberation Sans"/>
                      </a:endParaRPr>
                    </a:p>
                  </a:txBody>
                  <a:tcPr marL="7620" marR="7620" marT="7620" marB="0" anchor="b"/>
                </a:tc>
                <a:tc>
                  <a:txBody>
                    <a:bodyPr/>
                    <a:lstStyle/>
                    <a:p>
                      <a:pPr algn="ctr" fontAlgn="b"/>
                      <a:r>
                        <a:rPr lang="fr-FR" sz="1100" u="none" strike="noStrike" dirty="0">
                          <a:effectLst/>
                        </a:rPr>
                        <a:t>10,35</a:t>
                      </a:r>
                      <a:endParaRPr lang="fr-FR" sz="1100" b="0" i="0" u="none" strike="noStrike" dirty="0">
                        <a:solidFill>
                          <a:srgbClr val="000000"/>
                        </a:solidFill>
                        <a:effectLst/>
                        <a:latin typeface="Liberation Sans"/>
                      </a:endParaRPr>
                    </a:p>
                  </a:txBody>
                  <a:tcPr marL="7620" marR="7620" marT="7620" marB="0" anchor="b"/>
                </a:tc>
              </a:tr>
            </a:tbl>
          </a:graphicData>
        </a:graphic>
      </p:graphicFrame>
    </p:spTree>
    <p:extLst>
      <p:ext uri="{BB962C8B-B14F-4D97-AF65-F5344CB8AC3E}">
        <p14:creationId xmlns:p14="http://schemas.microsoft.com/office/powerpoint/2010/main" val="3188058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FutUre</a:t>
            </a:r>
            <a:r>
              <a:rPr lang="fr-FR" dirty="0" smtClean="0"/>
              <a:t> </a:t>
            </a:r>
            <a:r>
              <a:rPr lang="fr-FR" dirty="0" err="1" smtClean="0"/>
              <a:t>EnhAncement</a:t>
            </a:r>
            <a:endParaRPr lang="fr-FR" dirty="0"/>
          </a:p>
        </p:txBody>
      </p:sp>
      <p:sp>
        <p:nvSpPr>
          <p:cNvPr id="3" name="Espace réservé du contenu 2"/>
          <p:cNvSpPr>
            <a:spLocks noGrp="1"/>
          </p:cNvSpPr>
          <p:nvPr>
            <p:ph idx="1"/>
          </p:nvPr>
        </p:nvSpPr>
        <p:spPr/>
        <p:txBody>
          <a:bodyPr/>
          <a:lstStyle/>
          <a:p>
            <a:r>
              <a:rPr lang="fr-FR" dirty="0" smtClean="0"/>
              <a:t>Running the </a:t>
            </a:r>
            <a:r>
              <a:rPr lang="fr-FR" dirty="0" err="1" smtClean="0"/>
              <a:t>knapsack</a:t>
            </a:r>
            <a:r>
              <a:rPr lang="fr-FR" dirty="0" smtClean="0"/>
              <a:t> 0/1 on </a:t>
            </a:r>
            <a:r>
              <a:rPr lang="fr-FR" dirty="0" err="1" smtClean="0"/>
              <a:t>Hadoop</a:t>
            </a:r>
            <a:r>
              <a:rPr lang="fr-FR" dirty="0" smtClean="0"/>
              <a:t> Cluster</a:t>
            </a:r>
          </a:p>
          <a:p>
            <a:r>
              <a:rPr lang="fr-FR" dirty="0" smtClean="0"/>
              <a:t>Compare </a:t>
            </a:r>
            <a:r>
              <a:rPr lang="fr-FR" dirty="0" err="1" smtClean="0"/>
              <a:t>with</a:t>
            </a:r>
            <a:r>
              <a:rPr lang="fr-FR" dirty="0" smtClean="0"/>
              <a:t> a </a:t>
            </a:r>
            <a:r>
              <a:rPr lang="fr-FR" dirty="0" err="1" smtClean="0"/>
              <a:t>cuda</a:t>
            </a:r>
            <a:r>
              <a:rPr lang="fr-FR" dirty="0" smtClean="0"/>
              <a:t> </a:t>
            </a:r>
            <a:r>
              <a:rPr lang="fr-FR" dirty="0" err="1" smtClean="0"/>
              <a:t>based</a:t>
            </a:r>
            <a:r>
              <a:rPr lang="fr-FR" dirty="0" smtClean="0"/>
              <a:t> program</a:t>
            </a:r>
          </a:p>
          <a:p>
            <a:endParaRPr lang="fr-FR" dirty="0"/>
          </a:p>
          <a:p>
            <a:r>
              <a:rPr lang="fr-FR" dirty="0" err="1" smtClean="0"/>
              <a:t>Bigger</a:t>
            </a:r>
            <a:r>
              <a:rPr lang="fr-FR" dirty="0" smtClean="0"/>
              <a:t> data set (</a:t>
            </a:r>
            <a:r>
              <a:rPr lang="fr-FR" dirty="0" err="1" smtClean="0"/>
              <a:t>order</a:t>
            </a:r>
            <a:r>
              <a:rPr lang="fr-FR" dirty="0" smtClean="0"/>
              <a:t> 10,000/100,000/ … )</a:t>
            </a:r>
          </a:p>
        </p:txBody>
      </p:sp>
    </p:spTree>
    <p:extLst>
      <p:ext uri="{BB962C8B-B14F-4D97-AF65-F5344CB8AC3E}">
        <p14:creationId xmlns:p14="http://schemas.microsoft.com/office/powerpoint/2010/main" val="257142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 </a:t>
            </a:r>
          </a:p>
        </p:txBody>
      </p:sp>
      <p:sp>
        <p:nvSpPr>
          <p:cNvPr id="3" name="Espace réservé du contenu 2"/>
          <p:cNvSpPr>
            <a:spLocks noGrp="1"/>
          </p:cNvSpPr>
          <p:nvPr>
            <p:ph idx="1"/>
          </p:nvPr>
        </p:nvSpPr>
        <p:spPr/>
        <p:txBody>
          <a:bodyPr/>
          <a:lstStyle/>
          <a:p>
            <a:r>
              <a:rPr lang="fr-FR" dirty="0"/>
              <a:t>Put </a:t>
            </a:r>
            <a:r>
              <a:rPr lang="fr-FR" dirty="0" err="1"/>
              <a:t>into</a:t>
            </a:r>
            <a:r>
              <a:rPr lang="fr-FR" dirty="0"/>
              <a:t> practice </a:t>
            </a:r>
            <a:r>
              <a:rPr lang="fr-FR" dirty="0" err="1"/>
              <a:t>technics</a:t>
            </a:r>
            <a:r>
              <a:rPr lang="fr-FR" dirty="0"/>
              <a:t> and </a:t>
            </a:r>
            <a:r>
              <a:rPr lang="fr-FR" dirty="0" err="1"/>
              <a:t>methods</a:t>
            </a:r>
            <a:r>
              <a:rPr lang="fr-FR" dirty="0"/>
              <a:t> </a:t>
            </a:r>
            <a:r>
              <a:rPr lang="fr-FR" dirty="0" err="1"/>
              <a:t>learnt</a:t>
            </a:r>
            <a:r>
              <a:rPr lang="fr-FR" dirty="0"/>
              <a:t> </a:t>
            </a:r>
            <a:r>
              <a:rPr lang="fr-FR" dirty="0" err="1"/>
              <a:t>during</a:t>
            </a:r>
            <a:r>
              <a:rPr lang="fr-FR" dirty="0"/>
              <a:t> the </a:t>
            </a:r>
            <a:r>
              <a:rPr lang="fr-FR" dirty="0" err="1"/>
              <a:t>semester</a:t>
            </a:r>
            <a:endParaRPr lang="fr-FR" dirty="0"/>
          </a:p>
          <a:p>
            <a:r>
              <a:rPr lang="fr-FR" dirty="0" err="1"/>
              <a:t>Throught</a:t>
            </a:r>
            <a:r>
              <a:rPr lang="fr-FR" dirty="0"/>
              <a:t> </a:t>
            </a:r>
            <a:r>
              <a:rPr lang="fr-FR" dirty="0" err="1"/>
              <a:t>understanding</a:t>
            </a:r>
            <a:r>
              <a:rPr lang="fr-FR" dirty="0"/>
              <a:t> of the 0/1 </a:t>
            </a:r>
            <a:r>
              <a:rPr lang="fr-FR" dirty="0" err="1"/>
              <a:t>knpasack</a:t>
            </a:r>
            <a:r>
              <a:rPr lang="fr-FR" dirty="0"/>
              <a:t> </a:t>
            </a:r>
            <a:r>
              <a:rPr lang="fr-FR" dirty="0" err="1"/>
              <a:t>problem</a:t>
            </a:r>
            <a:r>
              <a:rPr lang="fr-FR" dirty="0"/>
              <a:t> </a:t>
            </a:r>
          </a:p>
          <a:p>
            <a:r>
              <a:rPr lang="fr-FR" dirty="0" err="1" smtClean="0"/>
              <a:t>Implment</a:t>
            </a:r>
            <a:r>
              <a:rPr lang="fr-FR" dirty="0" smtClean="0"/>
              <a:t>	</a:t>
            </a:r>
            <a:r>
              <a:rPr lang="fr-FR" dirty="0" err="1" smtClean="0"/>
              <a:t>ation</a:t>
            </a:r>
            <a:r>
              <a:rPr lang="fr-FR" dirty="0" smtClean="0"/>
              <a:t> </a:t>
            </a:r>
            <a:r>
              <a:rPr lang="fr-FR" dirty="0"/>
              <a:t>of 3 </a:t>
            </a:r>
            <a:r>
              <a:rPr lang="fr-FR" dirty="0" err="1"/>
              <a:t>algorithms</a:t>
            </a:r>
            <a:endParaRPr lang="fr-FR" dirty="0"/>
          </a:p>
          <a:p>
            <a:r>
              <a:rPr lang="fr-FR" dirty="0" err="1"/>
              <a:t>Unexpected</a:t>
            </a:r>
            <a:r>
              <a:rPr lang="fr-FR" dirty="0"/>
              <a:t> </a:t>
            </a:r>
            <a:r>
              <a:rPr lang="fr-FR" dirty="0" err="1"/>
              <a:t>results</a:t>
            </a:r>
            <a:r>
              <a:rPr lang="fr-FR" dirty="0"/>
              <a:t> for MPI</a:t>
            </a:r>
          </a:p>
          <a:p>
            <a:r>
              <a:rPr lang="fr-FR" dirty="0" err="1"/>
              <a:t>Very</a:t>
            </a:r>
            <a:r>
              <a:rPr lang="fr-FR" dirty="0"/>
              <a:t> good </a:t>
            </a:r>
            <a:r>
              <a:rPr lang="fr-FR" dirty="0" err="1"/>
              <a:t>results</a:t>
            </a:r>
            <a:r>
              <a:rPr lang="fr-FR" dirty="0"/>
              <a:t> for </a:t>
            </a:r>
            <a:r>
              <a:rPr lang="fr-FR" dirty="0" err="1"/>
              <a:t>openMP</a:t>
            </a:r>
            <a:r>
              <a:rPr lang="fr-FR" dirty="0"/>
              <a:t> </a:t>
            </a:r>
          </a:p>
        </p:txBody>
      </p:sp>
    </p:spTree>
    <p:extLst>
      <p:ext uri="{BB962C8B-B14F-4D97-AF65-F5344CB8AC3E}">
        <p14:creationId xmlns:p14="http://schemas.microsoft.com/office/powerpoint/2010/main" val="162524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0/1 KNAPSACK PROBLEM</a:t>
            </a:r>
          </a:p>
        </p:txBody>
      </p:sp>
      <p:sp>
        <p:nvSpPr>
          <p:cNvPr id="3" name="Espace réservé du contenu 2"/>
          <p:cNvSpPr>
            <a:spLocks noGrp="1"/>
          </p:cNvSpPr>
          <p:nvPr>
            <p:ph idx="1"/>
          </p:nvPr>
        </p:nvSpPr>
        <p:spPr>
          <a:xfrm>
            <a:off x="581192" y="2180496"/>
            <a:ext cx="6982583" cy="3678303"/>
          </a:xfrm>
        </p:spPr>
        <p:txBody>
          <a:bodyPr/>
          <a:lstStyle/>
          <a:p>
            <a:r>
              <a:rPr lang="en-US" dirty="0"/>
              <a:t>Problem of combinatorial optimization</a:t>
            </a:r>
          </a:p>
          <a:p>
            <a:r>
              <a:rPr lang="en-US" dirty="0"/>
              <a:t>A set of items with a weight and a value</a:t>
            </a:r>
          </a:p>
          <a:p>
            <a:pPr marL="0" indent="0">
              <a:buNone/>
            </a:pPr>
            <a:r>
              <a:rPr lang="en-US" dirty="0"/>
              <a:t>+ a knapsack with a maximum weight it can carry</a:t>
            </a:r>
          </a:p>
          <a:p>
            <a:endParaRPr lang="en-US" dirty="0"/>
          </a:p>
          <a:p>
            <a:pPr marL="0" indent="0">
              <a:buNone/>
            </a:pPr>
            <a:r>
              <a:rPr lang="en-US" dirty="0">
                <a:sym typeface="Wingdings" panose="05000000000000000000" pitchFamily="2" charset="2"/>
              </a:rPr>
              <a:t> </a:t>
            </a:r>
            <a:r>
              <a:rPr lang="en-US" dirty="0"/>
              <a:t>Find which items to take to get the best value but not exceed the knapsack capacity</a:t>
            </a:r>
          </a:p>
          <a:p>
            <a:endParaRPr lang="en-US" dirty="0"/>
          </a:p>
        </p:txBody>
      </p:sp>
      <p:pic>
        <p:nvPicPr>
          <p:cNvPr id="4" name="Image 3" descr="File:Knapsack.sv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0244" y="2734210"/>
            <a:ext cx="3162152" cy="2570874"/>
          </a:xfrm>
          <a:prstGeom prst="rect">
            <a:avLst/>
          </a:prstGeom>
          <a:noFill/>
          <a:ln>
            <a:noFill/>
          </a:ln>
        </p:spPr>
      </p:pic>
    </p:spTree>
    <p:extLst>
      <p:ext uri="{BB962C8B-B14F-4D97-AF65-F5344CB8AC3E}">
        <p14:creationId xmlns:p14="http://schemas.microsoft.com/office/powerpoint/2010/main" val="275096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Our Objective</a:t>
            </a:r>
          </a:p>
        </p:txBody>
      </p:sp>
      <p:sp>
        <p:nvSpPr>
          <p:cNvPr id="3" name="Espace réservé du contenu 2"/>
          <p:cNvSpPr>
            <a:spLocks noGrp="1"/>
          </p:cNvSpPr>
          <p:nvPr>
            <p:ph idx="1"/>
          </p:nvPr>
        </p:nvSpPr>
        <p:spPr/>
        <p:txBody>
          <a:bodyPr/>
          <a:lstStyle/>
          <a:p>
            <a:r>
              <a:rPr lang="en-US" dirty="0"/>
              <a:t>Develop a program including three separate algorithms using parallelism from a sequential algorithm</a:t>
            </a:r>
          </a:p>
          <a:p>
            <a:r>
              <a:rPr lang="en-US" dirty="0"/>
              <a:t>Using MPI, </a:t>
            </a:r>
            <a:r>
              <a:rPr lang="en-US" dirty="0" err="1"/>
              <a:t>openMP</a:t>
            </a:r>
            <a:r>
              <a:rPr lang="en-US" dirty="0"/>
              <a:t> &amp; Hadoop</a:t>
            </a:r>
          </a:p>
          <a:p>
            <a:r>
              <a:rPr lang="fr-FR" dirty="0"/>
              <a:t>Test and compare </a:t>
            </a:r>
            <a:r>
              <a:rPr lang="fr-FR" dirty="0" err="1"/>
              <a:t>efficiency</a:t>
            </a:r>
            <a:r>
              <a:rPr lang="fr-FR" dirty="0"/>
              <a:t>, </a:t>
            </a:r>
            <a:r>
              <a:rPr lang="en-US" dirty="0"/>
              <a:t>reliability and speedup</a:t>
            </a:r>
            <a:r>
              <a:rPr lang="fr-FR" dirty="0"/>
              <a:t> of </a:t>
            </a:r>
            <a:r>
              <a:rPr lang="fr-FR" dirty="0" err="1"/>
              <a:t>sequential</a:t>
            </a:r>
            <a:r>
              <a:rPr lang="fr-FR" dirty="0"/>
              <a:t> and parallel solutions</a:t>
            </a:r>
          </a:p>
        </p:txBody>
      </p:sp>
    </p:spTree>
    <p:extLst>
      <p:ext uri="{BB962C8B-B14F-4D97-AF65-F5344CB8AC3E}">
        <p14:creationId xmlns:p14="http://schemas.microsoft.com/office/powerpoint/2010/main" val="248283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ProBLEM</a:t>
            </a:r>
            <a:r>
              <a:rPr lang="fr-FR" dirty="0"/>
              <a:t> </a:t>
            </a:r>
            <a:r>
              <a:rPr lang="fr-FR" dirty="0" err="1"/>
              <a:t>Representation</a:t>
            </a:r>
            <a:endParaRPr lang="fr-FR" dirty="0"/>
          </a:p>
        </p:txBody>
      </p:sp>
      <p:graphicFrame>
        <p:nvGraphicFramePr>
          <p:cNvPr id="5" name="Espace réservé du contenu 4"/>
          <p:cNvGraphicFramePr>
            <a:graphicFrameLocks noGrp="1"/>
          </p:cNvGraphicFramePr>
          <p:nvPr>
            <p:ph sz="half" idx="1"/>
            <p:extLst>
              <p:ext uri="{D42A27DB-BD31-4B8C-83A1-F6EECF244321}">
                <p14:modId xmlns:p14="http://schemas.microsoft.com/office/powerpoint/2010/main" val="190095046"/>
              </p:ext>
            </p:extLst>
          </p:nvPr>
        </p:nvGraphicFramePr>
        <p:xfrm>
          <a:off x="581193" y="3073161"/>
          <a:ext cx="5422682" cy="1942729"/>
        </p:xfrm>
        <a:graphic>
          <a:graphicData uri="http://schemas.openxmlformats.org/drawingml/2006/table">
            <a:tbl>
              <a:tblPr firstRow="1" firstCol="1" bandRow="1">
                <a:tableStyleId>{5C22544A-7EE6-4342-B048-85BDC9FD1C3A}</a:tableStyleId>
              </a:tblPr>
              <a:tblGrid>
                <a:gridCol w="1017837">
                  <a:extLst>
                    <a:ext uri="{9D8B030D-6E8A-4147-A177-3AD203B41FA5}">
                      <a16:colId xmlns="" xmlns:a16="http://schemas.microsoft.com/office/drawing/2014/main" val="20000"/>
                    </a:ext>
                  </a:extLst>
                </a:gridCol>
                <a:gridCol w="880969">
                  <a:extLst>
                    <a:ext uri="{9D8B030D-6E8A-4147-A177-3AD203B41FA5}">
                      <a16:colId xmlns="" xmlns:a16="http://schemas.microsoft.com/office/drawing/2014/main" val="20001"/>
                    </a:ext>
                  </a:extLst>
                </a:gridCol>
                <a:gridCol w="880969">
                  <a:extLst>
                    <a:ext uri="{9D8B030D-6E8A-4147-A177-3AD203B41FA5}">
                      <a16:colId xmlns="" xmlns:a16="http://schemas.microsoft.com/office/drawing/2014/main" val="20002"/>
                    </a:ext>
                  </a:extLst>
                </a:gridCol>
                <a:gridCol w="880969">
                  <a:extLst>
                    <a:ext uri="{9D8B030D-6E8A-4147-A177-3AD203B41FA5}">
                      <a16:colId xmlns="" xmlns:a16="http://schemas.microsoft.com/office/drawing/2014/main" val="20003"/>
                    </a:ext>
                  </a:extLst>
                </a:gridCol>
                <a:gridCol w="880969">
                  <a:extLst>
                    <a:ext uri="{9D8B030D-6E8A-4147-A177-3AD203B41FA5}">
                      <a16:colId xmlns="" xmlns:a16="http://schemas.microsoft.com/office/drawing/2014/main" val="20004"/>
                    </a:ext>
                  </a:extLst>
                </a:gridCol>
                <a:gridCol w="880969">
                  <a:extLst>
                    <a:ext uri="{9D8B030D-6E8A-4147-A177-3AD203B41FA5}">
                      <a16:colId xmlns="" xmlns:a16="http://schemas.microsoft.com/office/drawing/2014/main" val="20005"/>
                    </a:ext>
                  </a:extLst>
                </a:gridCol>
              </a:tblGrid>
              <a:tr h="673814">
                <a:tc>
                  <a:txBody>
                    <a:bodyPr/>
                    <a:lstStyle/>
                    <a:p>
                      <a:pPr algn="just">
                        <a:lnSpc>
                          <a:spcPct val="107000"/>
                        </a:lnSpc>
                        <a:spcAft>
                          <a:spcPts val="0"/>
                        </a:spcAft>
                      </a:pPr>
                      <a:r>
                        <a:rPr lang="en-US" sz="11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ctr">
                        <a:lnSpc>
                          <a:spcPct val="107000"/>
                        </a:lnSpc>
                        <a:spcAft>
                          <a:spcPts val="0"/>
                        </a:spcAft>
                      </a:pPr>
                      <a:r>
                        <a:rPr lang="en-US" sz="1100" dirty="0">
                          <a:effectLst/>
                        </a:rPr>
                        <a:t>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b"/>
                </a:tc>
                <a:tc>
                  <a:txBody>
                    <a:bodyPr/>
                    <a:lstStyle/>
                    <a:p>
                      <a:pPr algn="ctr">
                        <a:lnSpc>
                          <a:spcPct val="107000"/>
                        </a:lnSpc>
                        <a:spcAft>
                          <a:spcPts val="0"/>
                        </a:spcAft>
                      </a:pPr>
                      <a:r>
                        <a:rPr lang="en-US" sz="1100">
                          <a:effectLst/>
                        </a:rPr>
                        <a:t>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b"/>
                </a:tc>
                <a:tc>
                  <a:txBody>
                    <a:bodyPr/>
                    <a:lstStyle/>
                    <a:p>
                      <a:pPr algn="ctr">
                        <a:lnSpc>
                          <a:spcPct val="107000"/>
                        </a:lnSpc>
                        <a:spcAft>
                          <a:spcPts val="0"/>
                        </a:spcAft>
                      </a:pPr>
                      <a:r>
                        <a:rPr lang="en-US" sz="1100">
                          <a:effectLst/>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b"/>
                </a:tc>
                <a:tc>
                  <a:txBody>
                    <a:bodyPr/>
                    <a:lstStyle/>
                    <a:p>
                      <a:pPr algn="ctr">
                        <a:lnSpc>
                          <a:spcPct val="107000"/>
                        </a:lnSpc>
                        <a:spcAft>
                          <a:spcPts val="0"/>
                        </a:spcAft>
                      </a:pPr>
                      <a:r>
                        <a:rPr lang="en-US" sz="110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b"/>
                </a:tc>
                <a:tc>
                  <a:txBody>
                    <a:bodyPr/>
                    <a:lstStyle/>
                    <a:p>
                      <a:pPr algn="ctr">
                        <a:lnSpc>
                          <a:spcPct val="107000"/>
                        </a:lnSpc>
                        <a:spcAft>
                          <a:spcPts val="0"/>
                        </a:spcAft>
                      </a:pPr>
                      <a:r>
                        <a:rPr lang="en-US" sz="1100" dirty="0">
                          <a:effectLst/>
                        </a:rPr>
                        <a:t>Max weight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b"/>
                </a:tc>
                <a:extLst>
                  <a:ext uri="{0D108BD9-81ED-4DB2-BD59-A6C34878D82A}">
                    <a16:rowId xmlns="" xmlns:a16="http://schemas.microsoft.com/office/drawing/2014/main" val="10000"/>
                  </a:ext>
                </a:extLst>
              </a:tr>
              <a:tr h="291787">
                <a:tc>
                  <a:txBody>
                    <a:bodyPr/>
                    <a:lstStyle/>
                    <a:p>
                      <a:pPr algn="r">
                        <a:lnSpc>
                          <a:spcPct val="107000"/>
                        </a:lnSpc>
                        <a:spcAft>
                          <a:spcPts val="0"/>
                        </a:spcAft>
                      </a:pPr>
                      <a:r>
                        <a:rPr lang="en-US" sz="1100">
                          <a:effectLst/>
                        </a:rPr>
                        <a:t>Item 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ctr"/>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extLst>
                  <a:ext uri="{0D108BD9-81ED-4DB2-BD59-A6C34878D82A}">
                    <a16:rowId xmlns="" xmlns:a16="http://schemas.microsoft.com/office/drawing/2014/main" val="10001"/>
                  </a:ext>
                </a:extLst>
              </a:tr>
              <a:tr h="263960">
                <a:tc>
                  <a:txBody>
                    <a:bodyPr/>
                    <a:lstStyle/>
                    <a:p>
                      <a:pPr algn="r">
                        <a:lnSpc>
                          <a:spcPct val="107000"/>
                        </a:lnSpc>
                        <a:spcAft>
                          <a:spcPts val="0"/>
                        </a:spcAft>
                      </a:pPr>
                      <a:r>
                        <a:rPr lang="en-US" sz="1100">
                          <a:effectLst/>
                        </a:rPr>
                        <a:t>Item 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ctr"/>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extLst>
                  <a:ext uri="{0D108BD9-81ED-4DB2-BD59-A6C34878D82A}">
                    <a16:rowId xmlns="" xmlns:a16="http://schemas.microsoft.com/office/drawing/2014/main" val="10002"/>
                  </a:ext>
                </a:extLst>
              </a:tr>
              <a:tr h="263960">
                <a:tc>
                  <a:txBody>
                    <a:bodyPr/>
                    <a:lstStyle/>
                    <a:p>
                      <a:pPr algn="r">
                        <a:lnSpc>
                          <a:spcPct val="107000"/>
                        </a:lnSpc>
                        <a:spcAft>
                          <a:spcPts val="0"/>
                        </a:spcAft>
                      </a:pPr>
                      <a:r>
                        <a:rPr lang="en-US" sz="110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ctr"/>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extLst>
                  <a:ext uri="{0D108BD9-81ED-4DB2-BD59-A6C34878D82A}">
                    <a16:rowId xmlns="" xmlns:a16="http://schemas.microsoft.com/office/drawing/2014/main" val="10003"/>
                  </a:ext>
                </a:extLst>
              </a:tr>
              <a:tr h="449208">
                <a:tc>
                  <a:txBody>
                    <a:bodyPr/>
                    <a:lstStyle/>
                    <a:p>
                      <a:pPr algn="r">
                        <a:lnSpc>
                          <a:spcPct val="107000"/>
                        </a:lnSpc>
                        <a:spcAft>
                          <a:spcPts val="0"/>
                        </a:spcAft>
                      </a:pPr>
                      <a:r>
                        <a:rPr lang="en-US" sz="1100">
                          <a:effectLst/>
                        </a:rPr>
                        <a:t>Item n-1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nchor="ctr"/>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tc>
                  <a:txBody>
                    <a:bodyPr/>
                    <a:lstStyle/>
                    <a:p>
                      <a:pPr algn="just">
                        <a:lnSpc>
                          <a:spcPct val="107000"/>
                        </a:lnSpc>
                        <a:spcAft>
                          <a:spcPts val="0"/>
                        </a:spcAft>
                      </a:pPr>
                      <a:r>
                        <a:rPr lang="en-US" sz="11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424" marR="71424" marT="0" marB="0"/>
                </a:tc>
                <a:extLst>
                  <a:ext uri="{0D108BD9-81ED-4DB2-BD59-A6C34878D82A}">
                    <a16:rowId xmlns="" xmlns:a16="http://schemas.microsoft.com/office/drawing/2014/main" val="10004"/>
                  </a:ext>
                </a:extLst>
              </a:tr>
            </a:tbl>
          </a:graphicData>
        </a:graphic>
      </p:graphicFrame>
      <p:sp>
        <p:nvSpPr>
          <p:cNvPr id="6" name="Espace réservé du contenu 5"/>
          <p:cNvSpPr>
            <a:spLocks noGrp="1"/>
          </p:cNvSpPr>
          <p:nvPr>
            <p:ph sz="half" idx="2"/>
          </p:nvPr>
        </p:nvSpPr>
        <p:spPr/>
        <p:txBody>
          <a:bodyPr/>
          <a:lstStyle/>
          <a:p>
            <a:r>
              <a:rPr lang="fr-FR" dirty="0"/>
              <a:t>Each cell contains the best value for </a:t>
            </a:r>
            <a:r>
              <a:rPr lang="fr-FR" dirty="0" err="1"/>
              <a:t>its</a:t>
            </a:r>
            <a:r>
              <a:rPr lang="fr-FR" dirty="0"/>
              <a:t> column’weight and </a:t>
            </a:r>
            <a:r>
              <a:rPr lang="fr-FR" dirty="0" err="1"/>
              <a:t>its</a:t>
            </a:r>
            <a:r>
              <a:rPr lang="fr-FR" dirty="0"/>
              <a:t> row and above items</a:t>
            </a:r>
          </a:p>
          <a:p>
            <a:endParaRPr lang="fr-FR" dirty="0"/>
          </a:p>
          <a:p>
            <a:r>
              <a:rPr lang="fr-FR" dirty="0"/>
              <a:t>At the end: best value in cell [item n-1][max </a:t>
            </a:r>
            <a:r>
              <a:rPr lang="fr-FR" dirty="0" err="1"/>
              <a:t>weight</a:t>
            </a:r>
            <a:r>
              <a:rPr lang="fr-FR" dirty="0"/>
              <a:t>]</a:t>
            </a:r>
          </a:p>
        </p:txBody>
      </p:sp>
    </p:spTree>
    <p:extLst>
      <p:ext uri="{BB962C8B-B14F-4D97-AF65-F5344CB8AC3E}">
        <p14:creationId xmlns:p14="http://schemas.microsoft.com/office/powerpoint/2010/main" val="36508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SEQUENTIAL ALGORITHM</a:t>
            </a:r>
          </a:p>
        </p:txBody>
      </p:sp>
      <p:sp>
        <p:nvSpPr>
          <p:cNvPr id="3" name="Espace réservé du contenu 2"/>
          <p:cNvSpPr>
            <a:spLocks noGrp="1"/>
          </p:cNvSpPr>
          <p:nvPr>
            <p:ph sz="half" idx="1"/>
          </p:nvPr>
        </p:nvSpPr>
        <p:spPr/>
        <p:txBody>
          <a:bodyPr/>
          <a:lstStyle/>
          <a:p>
            <a:endParaRPr lang="fr-FR" dirty="0"/>
          </a:p>
        </p:txBody>
      </p:sp>
      <p:sp>
        <p:nvSpPr>
          <p:cNvPr id="4" name="Espace réservé du contenu 3"/>
          <p:cNvSpPr>
            <a:spLocks noGrp="1"/>
          </p:cNvSpPr>
          <p:nvPr>
            <p:ph sz="half" idx="2"/>
          </p:nvPr>
        </p:nvSpPr>
        <p:spPr/>
        <p:txBody>
          <a:bodyPr/>
          <a:lstStyle/>
          <a:p>
            <a:r>
              <a:rPr lang="fr-FR" dirty="0"/>
              <a:t>For </a:t>
            </a:r>
            <a:r>
              <a:rPr lang="fr-FR" dirty="0" err="1"/>
              <a:t>each</a:t>
            </a:r>
            <a:r>
              <a:rPr lang="fr-FR" dirty="0"/>
              <a:t> cell: value = maximum value </a:t>
            </a:r>
            <a:r>
              <a:rPr lang="fr-FR" dirty="0" err="1"/>
              <a:t>between</a:t>
            </a:r>
            <a:r>
              <a:rPr lang="fr-FR" dirty="0"/>
              <a:t> </a:t>
            </a:r>
          </a:p>
          <a:p>
            <a:pPr lvl="1"/>
            <a:r>
              <a:rPr lang="fr-FR" dirty="0" err="1"/>
              <a:t>Same</a:t>
            </a:r>
            <a:r>
              <a:rPr lang="fr-FR" dirty="0"/>
              <a:t> </a:t>
            </a:r>
            <a:r>
              <a:rPr lang="fr-FR" dirty="0" err="1"/>
              <a:t>weight</a:t>
            </a:r>
            <a:r>
              <a:rPr lang="fr-FR" dirty="0"/>
              <a:t> </a:t>
            </a:r>
            <a:r>
              <a:rPr lang="fr-FR" dirty="0" err="1"/>
              <a:t>whithout</a:t>
            </a:r>
            <a:r>
              <a:rPr lang="fr-FR" dirty="0"/>
              <a:t> the new item -&gt; [i-1][j] </a:t>
            </a:r>
          </a:p>
          <a:p>
            <a:pPr lvl="1"/>
            <a:r>
              <a:rPr lang="fr-FR" dirty="0"/>
              <a:t>Using the item: item value + best value of </a:t>
            </a:r>
            <a:r>
              <a:rPr lang="fr-FR" dirty="0" err="1"/>
              <a:t>remaining</a:t>
            </a:r>
            <a:r>
              <a:rPr lang="fr-FR" dirty="0"/>
              <a:t> </a:t>
            </a:r>
            <a:r>
              <a:rPr lang="fr-FR" dirty="0" err="1"/>
              <a:t>weight</a:t>
            </a:r>
            <a:r>
              <a:rPr lang="fr-FR" dirty="0"/>
              <a:t> -&gt; </a:t>
            </a:r>
            <a:r>
              <a:rPr lang="en-US" dirty="0"/>
              <a:t>[i-1][j- item’s weight]</a:t>
            </a:r>
            <a:r>
              <a:rPr lang="fr-FR" dirty="0"/>
              <a:t>  </a:t>
            </a:r>
          </a:p>
        </p:txBody>
      </p:sp>
      <p:pic>
        <p:nvPicPr>
          <p:cNvPr id="5" name="Espace réservé du contenu 3"/>
          <p:cNvPicPr/>
          <p:nvPr/>
        </p:nvPicPr>
        <p:blipFill>
          <a:blip r:embed="rId2">
            <a:extLst>
              <a:ext uri="{28A0092B-C50C-407E-A947-70E740481C1C}">
                <a14:useLocalDpi xmlns:a14="http://schemas.microsoft.com/office/drawing/2010/main" val="0"/>
              </a:ext>
            </a:extLst>
          </a:blip>
          <a:stretch>
            <a:fillRect/>
          </a:stretch>
        </p:blipFill>
        <p:spPr>
          <a:xfrm>
            <a:off x="358294" y="2154208"/>
            <a:ext cx="5868188" cy="3780635"/>
          </a:xfrm>
          <a:prstGeom prst="rect">
            <a:avLst/>
          </a:prstGeom>
        </p:spPr>
      </p:pic>
    </p:spTree>
    <p:extLst>
      <p:ext uri="{BB962C8B-B14F-4D97-AF65-F5344CB8AC3E}">
        <p14:creationId xmlns:p14="http://schemas.microsoft.com/office/powerpoint/2010/main" val="257678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Sequential results</a:t>
            </a:r>
            <a:r>
              <a:rPr lang="en-IN"/>
              <a:t>(UNIT seconds</a:t>
            </a:r>
            <a:r>
              <a:rPr lang="en-IN" dirty="0"/>
              <a:t>)</a:t>
            </a:r>
          </a:p>
        </p:txBody>
      </p:sp>
      <p:graphicFrame>
        <p:nvGraphicFramePr>
          <p:cNvPr id="10" name="Graphique 9"/>
          <p:cNvGraphicFramePr>
            <a:graphicFrameLocks/>
          </p:cNvGraphicFramePr>
          <p:nvPr>
            <p:extLst>
              <p:ext uri="{D42A27DB-BD31-4B8C-83A1-F6EECF244321}">
                <p14:modId xmlns:p14="http://schemas.microsoft.com/office/powerpoint/2010/main" val="1881203044"/>
              </p:ext>
            </p:extLst>
          </p:nvPr>
        </p:nvGraphicFramePr>
        <p:xfrm>
          <a:off x="3064276" y="2076434"/>
          <a:ext cx="6887592" cy="40225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847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Dependencies</a:t>
            </a:r>
            <a:r>
              <a:rPr lang="fr-FR" dirty="0"/>
              <a:t> </a:t>
            </a:r>
            <a:r>
              <a:rPr lang="fr-FR" dirty="0" err="1"/>
              <a:t>Analysis</a:t>
            </a:r>
            <a:endParaRPr lang="fr-FR" dirty="0"/>
          </a:p>
        </p:txBody>
      </p:sp>
      <p:sp>
        <p:nvSpPr>
          <p:cNvPr id="3" name="Espace réservé du contenu 2"/>
          <p:cNvSpPr>
            <a:spLocks noGrp="1"/>
          </p:cNvSpPr>
          <p:nvPr>
            <p:ph idx="1"/>
          </p:nvPr>
        </p:nvSpPr>
        <p:spPr/>
        <p:txBody>
          <a:bodyPr/>
          <a:lstStyle/>
          <a:p>
            <a:r>
              <a:rPr lang="en-US" dirty="0"/>
              <a:t>Task dependencies impossible </a:t>
            </a:r>
            <a:r>
              <a:rPr lang="en-US" dirty="0">
                <a:sym typeface="Wingdings" panose="05000000000000000000" pitchFamily="2" charset="2"/>
              </a:rPr>
              <a:t> Data parallelism </a:t>
            </a:r>
          </a:p>
          <a:p>
            <a:endParaRPr lang="en-US" dirty="0">
              <a:sym typeface="Wingdings" panose="05000000000000000000" pitchFamily="2" charset="2"/>
            </a:endParaRPr>
          </a:p>
          <a:p>
            <a:r>
              <a:rPr lang="en-US" dirty="0">
                <a:sym typeface="Wingdings" panose="05000000000000000000" pitchFamily="2" charset="2"/>
              </a:rPr>
              <a:t>Column independent</a:t>
            </a:r>
          </a:p>
          <a:p>
            <a:r>
              <a:rPr lang="en-US" dirty="0">
                <a:sym typeface="Wingdings" panose="05000000000000000000" pitchFamily="2" charset="2"/>
              </a:rPr>
              <a:t>Dependencies between the rows</a:t>
            </a:r>
          </a:p>
          <a:p>
            <a:endParaRPr lang="en-US" dirty="0">
              <a:sym typeface="Wingdings" panose="05000000000000000000" pitchFamily="2" charset="2"/>
            </a:endParaRPr>
          </a:p>
          <a:p>
            <a:pPr lvl="1"/>
            <a:r>
              <a:rPr lang="en-US" dirty="0">
                <a:sym typeface="Wingdings" panose="05000000000000000000" pitchFamily="2" charset="2"/>
              </a:rPr>
              <a:t> Column parallelization: for each row iteration: all column are compute </a:t>
            </a:r>
            <a:r>
              <a:rPr lang="en-US" dirty="0"/>
              <a:t>simultaneously</a:t>
            </a:r>
          </a:p>
        </p:txBody>
      </p:sp>
    </p:spTree>
    <p:extLst>
      <p:ext uri="{BB962C8B-B14F-4D97-AF65-F5344CB8AC3E}">
        <p14:creationId xmlns:p14="http://schemas.microsoft.com/office/powerpoint/2010/main" val="11882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OPENMP PROGRAM</a:t>
            </a:r>
          </a:p>
        </p:txBody>
      </p:sp>
      <p:sp>
        <p:nvSpPr>
          <p:cNvPr id="3" name="Espace réservé du contenu 2"/>
          <p:cNvSpPr>
            <a:spLocks noGrp="1"/>
          </p:cNvSpPr>
          <p:nvPr>
            <p:ph idx="1"/>
          </p:nvPr>
        </p:nvSpPr>
        <p:spPr/>
        <p:txBody>
          <a:bodyPr/>
          <a:lstStyle/>
          <a:p>
            <a:r>
              <a:rPr lang="fr-FR" dirty="0"/>
              <a:t>Steps for Computation</a:t>
            </a:r>
          </a:p>
          <a:p>
            <a:pPr lvl="1"/>
            <a:r>
              <a:rPr lang="fr-FR" dirty="0" err="1"/>
              <a:t>Generating</a:t>
            </a:r>
            <a:r>
              <a:rPr lang="fr-FR" dirty="0"/>
              <a:t> new instance of knapsack </a:t>
            </a:r>
            <a:r>
              <a:rPr lang="fr-FR" dirty="0" err="1"/>
              <a:t>problem</a:t>
            </a:r>
            <a:r>
              <a:rPr lang="fr-FR" dirty="0"/>
              <a:t>.</a:t>
            </a:r>
          </a:p>
          <a:p>
            <a:pPr lvl="1"/>
            <a:r>
              <a:rPr lang="fr-FR" dirty="0"/>
              <a:t>Parallelizing the code by using parallel for directive.</a:t>
            </a:r>
          </a:p>
          <a:p>
            <a:pPr lvl="1"/>
            <a:r>
              <a:rPr lang="en-US" dirty="0"/>
              <a:t>Main improvement over the original version is that it only uses an array of two rows because for every element to be computed, we only need two elements from the previous row.</a:t>
            </a:r>
            <a:endParaRPr lang="fr-FR" dirty="0"/>
          </a:p>
          <a:p>
            <a:pPr lvl="1"/>
            <a:r>
              <a:rPr lang="fr-FR" dirty="0" err="1"/>
              <a:t>Finding</a:t>
            </a:r>
            <a:r>
              <a:rPr lang="fr-FR" dirty="0"/>
              <a:t> maximum profit.</a:t>
            </a:r>
          </a:p>
          <a:p>
            <a:pPr lvl="1"/>
            <a:r>
              <a:rPr lang="fr-FR" dirty="0" err="1"/>
              <a:t>Calculating</a:t>
            </a:r>
            <a:r>
              <a:rPr lang="fr-FR" dirty="0"/>
              <a:t> </a:t>
            </a:r>
            <a:r>
              <a:rPr lang="fr-FR" dirty="0" err="1"/>
              <a:t>individual</a:t>
            </a:r>
            <a:r>
              <a:rPr lang="fr-FR" dirty="0"/>
              <a:t> time as </a:t>
            </a:r>
            <a:r>
              <a:rPr lang="fr-FR" dirty="0" err="1"/>
              <a:t>well</a:t>
            </a:r>
            <a:r>
              <a:rPr lang="fr-FR" dirty="0"/>
              <a:t> as </a:t>
            </a:r>
            <a:r>
              <a:rPr lang="fr-FR" dirty="0" err="1"/>
              <a:t>overall</a:t>
            </a:r>
            <a:r>
              <a:rPr lang="fr-FR" dirty="0"/>
              <a:t> time.</a:t>
            </a:r>
          </a:p>
        </p:txBody>
      </p:sp>
    </p:spTree>
    <p:extLst>
      <p:ext uri="{BB962C8B-B14F-4D97-AF65-F5344CB8AC3E}">
        <p14:creationId xmlns:p14="http://schemas.microsoft.com/office/powerpoint/2010/main" val="16165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Openmp</a:t>
            </a:r>
            <a:r>
              <a:rPr lang="en-IN" dirty="0"/>
              <a:t> program</a:t>
            </a:r>
          </a:p>
        </p:txBody>
      </p:sp>
      <p:sp>
        <p:nvSpPr>
          <p:cNvPr id="3" name="Content Placeholder 2"/>
          <p:cNvSpPr>
            <a:spLocks noGrp="1"/>
          </p:cNvSpPr>
          <p:nvPr>
            <p:ph idx="1"/>
          </p:nvPr>
        </p:nvSpPr>
        <p:spPr/>
        <p:txBody>
          <a:bodyPr>
            <a:normAutofit fontScale="47500" lnSpcReduction="20000"/>
          </a:bodyPr>
          <a:lstStyle/>
          <a:p>
            <a:r>
              <a:rPr lang="en-IN" dirty="0" err="1"/>
              <a:t>int</a:t>
            </a:r>
            <a:r>
              <a:rPr lang="en-IN" dirty="0"/>
              <a:t> solve(</a:t>
            </a:r>
            <a:r>
              <a:rPr lang="en-IN" dirty="0" err="1"/>
              <a:t>int</a:t>
            </a:r>
            <a:r>
              <a:rPr lang="en-IN" dirty="0"/>
              <a:t> N, </a:t>
            </a:r>
            <a:r>
              <a:rPr lang="en-IN" dirty="0" err="1"/>
              <a:t>int</a:t>
            </a:r>
            <a:r>
              <a:rPr lang="en-IN" dirty="0"/>
              <a:t> C, </a:t>
            </a:r>
            <a:r>
              <a:rPr lang="en-IN" dirty="0" err="1"/>
              <a:t>int</a:t>
            </a:r>
            <a:r>
              <a:rPr lang="en-IN" dirty="0"/>
              <a:t> *w, </a:t>
            </a:r>
            <a:r>
              <a:rPr lang="en-IN" dirty="0" err="1"/>
              <a:t>int</a:t>
            </a:r>
            <a:r>
              <a:rPr lang="en-IN" dirty="0"/>
              <a:t> *v)   {    </a:t>
            </a:r>
            <a:r>
              <a:rPr lang="en-IN" dirty="0" err="1"/>
              <a:t>int</a:t>
            </a:r>
            <a:r>
              <a:rPr lang="en-IN" dirty="0"/>
              <a:t> </a:t>
            </a:r>
            <a:r>
              <a:rPr lang="en-IN" dirty="0" err="1"/>
              <a:t>i</a:t>
            </a:r>
            <a:r>
              <a:rPr lang="en-IN" dirty="0"/>
              <a:t>, j;</a:t>
            </a:r>
          </a:p>
          <a:p>
            <a:r>
              <a:rPr lang="en-IN" dirty="0"/>
              <a:t>    </a:t>
            </a:r>
            <a:r>
              <a:rPr lang="en-IN" dirty="0" err="1"/>
              <a:t>int</a:t>
            </a:r>
            <a:r>
              <a:rPr lang="en-IN" dirty="0"/>
              <a:t> dp[2][MAX];</a:t>
            </a:r>
          </a:p>
          <a:p>
            <a:r>
              <a:rPr lang="en-IN" dirty="0"/>
              <a:t>    for (j=0 ; j&lt;=C ; </a:t>
            </a:r>
            <a:r>
              <a:rPr lang="en-IN" dirty="0" err="1"/>
              <a:t>j++</a:t>
            </a:r>
            <a:r>
              <a:rPr lang="en-IN" dirty="0"/>
              <a:t>) {</a:t>
            </a:r>
          </a:p>
          <a:p>
            <a:r>
              <a:rPr lang="en-IN" dirty="0"/>
              <a:t>        dp[0][j] = 0;</a:t>
            </a:r>
          </a:p>
          <a:p>
            <a:r>
              <a:rPr lang="en-IN" dirty="0"/>
              <a:t>        dp[1][j] = 0;    }</a:t>
            </a:r>
          </a:p>
          <a:p>
            <a:r>
              <a:rPr lang="en-IN" dirty="0"/>
              <a:t>// Start on the second row.</a:t>
            </a:r>
          </a:p>
          <a:p>
            <a:r>
              <a:rPr lang="en-IN" dirty="0"/>
              <a:t>    </a:t>
            </a:r>
            <a:r>
              <a:rPr lang="en-IN" dirty="0" err="1"/>
              <a:t>int</a:t>
            </a:r>
            <a:r>
              <a:rPr lang="en-IN" dirty="0"/>
              <a:t> curr = 1;</a:t>
            </a:r>
          </a:p>
          <a:p>
            <a:r>
              <a:rPr lang="en-IN" dirty="0"/>
              <a:t>    for (</a:t>
            </a:r>
            <a:r>
              <a:rPr lang="en-IN" dirty="0" err="1"/>
              <a:t>i</a:t>
            </a:r>
            <a:r>
              <a:rPr lang="en-IN" dirty="0"/>
              <a:t>=1 ; </a:t>
            </a:r>
            <a:r>
              <a:rPr lang="en-IN" dirty="0" err="1"/>
              <a:t>i</a:t>
            </a:r>
            <a:r>
              <a:rPr lang="en-IN" dirty="0"/>
              <a:t>&lt;=N ; </a:t>
            </a:r>
            <a:r>
              <a:rPr lang="en-IN" dirty="0" err="1"/>
              <a:t>i</a:t>
            </a:r>
            <a:r>
              <a:rPr lang="en-IN" dirty="0"/>
              <a:t>++) {</a:t>
            </a:r>
          </a:p>
          <a:p>
            <a:r>
              <a:rPr lang="en-IN" dirty="0"/>
              <a:t>#       pragma </a:t>
            </a:r>
            <a:r>
              <a:rPr lang="en-IN" dirty="0" err="1"/>
              <a:t>omp</a:t>
            </a:r>
            <a:r>
              <a:rPr lang="en-IN" dirty="0"/>
              <a:t> parallel for </a:t>
            </a:r>
            <a:r>
              <a:rPr lang="en-IN" dirty="0" err="1"/>
              <a:t>num_threads</a:t>
            </a:r>
            <a:r>
              <a:rPr lang="en-IN" dirty="0"/>
              <a:t>(</a:t>
            </a:r>
            <a:r>
              <a:rPr lang="en-IN" dirty="0" err="1"/>
              <a:t>thread_count</a:t>
            </a:r>
            <a:r>
              <a:rPr lang="en-IN" dirty="0"/>
              <a:t>)</a:t>
            </a:r>
          </a:p>
          <a:p>
            <a:r>
              <a:rPr lang="en-IN" dirty="0"/>
              <a:t>        for (j=1 ; j&lt;=C ; </a:t>
            </a:r>
            <a:r>
              <a:rPr lang="en-IN" dirty="0" err="1"/>
              <a:t>j++</a:t>
            </a:r>
            <a:r>
              <a:rPr lang="en-IN" dirty="0"/>
              <a:t>) {</a:t>
            </a:r>
          </a:p>
          <a:p>
            <a:r>
              <a:rPr lang="en-IN" dirty="0"/>
              <a:t>            dp[curr][j] = dp[!curr][j];</a:t>
            </a:r>
          </a:p>
          <a:p>
            <a:r>
              <a:rPr lang="en-IN" dirty="0"/>
              <a:t>            if (j-w[i-1] &gt;= 0) {</a:t>
            </a:r>
          </a:p>
          <a:p>
            <a:r>
              <a:rPr lang="en-IN" dirty="0"/>
              <a:t>                dp[curr][j] = max(dp[curr][j], v[i-1] + dp[!curr][j-w[i-1]]);</a:t>
            </a:r>
          </a:p>
          <a:p>
            <a:r>
              <a:rPr lang="en-IN" dirty="0"/>
              <a:t>            }}</a:t>
            </a:r>
          </a:p>
          <a:p>
            <a:r>
              <a:rPr lang="en-IN" dirty="0"/>
              <a:t>        // Swap the rows</a:t>
            </a:r>
          </a:p>
          <a:p>
            <a:r>
              <a:rPr lang="en-IN" dirty="0"/>
              <a:t>        curr = !curr;</a:t>
            </a:r>
          </a:p>
          <a:p>
            <a:r>
              <a:rPr lang="en-IN" dirty="0"/>
              <a:t>    }return dp[!curr][C];    }</a:t>
            </a:r>
          </a:p>
        </p:txBody>
      </p:sp>
    </p:spTree>
    <p:extLst>
      <p:ext uri="{BB962C8B-B14F-4D97-AF65-F5344CB8AC3E}">
        <p14:creationId xmlns:p14="http://schemas.microsoft.com/office/powerpoint/2010/main" val="427132633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Template>
  <TotalTime>1722</TotalTime>
  <Words>849</Words>
  <Application>Microsoft Office PowerPoint</Application>
  <PresentationFormat>Grand écran</PresentationFormat>
  <Paragraphs>174</Paragraphs>
  <Slides>19</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19</vt:i4>
      </vt:variant>
    </vt:vector>
  </HeadingPairs>
  <TitlesOfParts>
    <vt:vector size="29" baseType="lpstr">
      <vt:lpstr>Calibri</vt:lpstr>
      <vt:lpstr>Calibri Light</vt:lpstr>
      <vt:lpstr>Gill Sans MT</vt:lpstr>
      <vt:lpstr>Liberation Sans</vt:lpstr>
      <vt:lpstr>Times New Roman</vt:lpstr>
      <vt:lpstr>Wingdings</vt:lpstr>
      <vt:lpstr>Wingdings 2</vt:lpstr>
      <vt:lpstr>Wingdings 3</vt:lpstr>
      <vt:lpstr>HDOfficeLightV0</vt:lpstr>
      <vt:lpstr>Dividende</vt:lpstr>
      <vt:lpstr>Project FINAL Report</vt:lpstr>
      <vt:lpstr>0/1 KNAPSACK PROBLEM</vt:lpstr>
      <vt:lpstr>Our Objective</vt:lpstr>
      <vt:lpstr>ProBLEM Representation</vt:lpstr>
      <vt:lpstr>SEQUENTIAL ALGORITHM</vt:lpstr>
      <vt:lpstr>Sequential results(UNIT seconds)</vt:lpstr>
      <vt:lpstr>Dependencies Analysis</vt:lpstr>
      <vt:lpstr>OPENMP PROGRAM</vt:lpstr>
      <vt:lpstr>Openmp program</vt:lpstr>
      <vt:lpstr>HADOOP PROGRAM</vt:lpstr>
      <vt:lpstr>MPI PROGRAM</vt:lpstr>
      <vt:lpstr>RESULTS AND PERFORMANCE – MPI </vt:lpstr>
      <vt:lpstr>RESULTS AND PERFORMANCE – MPI – Analyze  </vt:lpstr>
      <vt:lpstr>RESULTS AND PERFORMANCE – OPEN MP</vt:lpstr>
      <vt:lpstr>RESULTS AND PERFORMANCE – OPEN MP – ANALYSIS </vt:lpstr>
      <vt:lpstr>RESULTS AND PERFORMANCE – SPEED UP</vt:lpstr>
      <vt:lpstr>NUMBER OF ITEMS / MAXIMAL WEIGHT INFLUENCE</vt:lpstr>
      <vt:lpstr>FutUre EnhAncement</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Aude Laurent</dc:creator>
  <cp:lastModifiedBy>Aude Laurent</cp:lastModifiedBy>
  <cp:revision>28</cp:revision>
  <dcterms:created xsi:type="dcterms:W3CDTF">2016-11-02T15:24:02Z</dcterms:created>
  <dcterms:modified xsi:type="dcterms:W3CDTF">2016-12-01T15:55:36Z</dcterms:modified>
</cp:coreProperties>
</file>