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4"/>
  </p:notesMasterIdLst>
  <p:sldIdLst>
    <p:sldId id="256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71" r:id="rId12"/>
    <p:sldId id="263" r:id="rId13"/>
  </p:sldIdLst>
  <p:sldSz cx="9144000" cy="5143500" type="screen16x9"/>
  <p:notesSz cx="6858000" cy="9144000"/>
  <p:embeddedFontLst>
    <p:embeddedFont>
      <p:font typeface="Avenir" panose="02000503020000020003" pitchFamily="2" charset="0"/>
      <p:regular r:id="rId15"/>
      <p: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Libre Franklin" pitchFamily="2" charset="77"/>
      <p:regular r:id="rId21"/>
      <p:bold r:id="rId22"/>
      <p:italic r:id="rId23"/>
      <p:boldItalic r:id="rId24"/>
    </p:embeddedFont>
    <p:embeddedFont>
      <p:font typeface="Trebuchet MS" panose="020B0703020202090204" pitchFamily="34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63E326-5B17-4A79-AFF0-84E4AE3FA1A8}">
  <a:tblStyle styleId="{6863E326-5B17-4A79-AFF0-84E4AE3FA1A8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 b="off" i="off"/>
      <a:tcStyle>
        <a:tcBdr/>
        <a:fill>
          <a:solidFill>
            <a:srgbClr val="CED2E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ED2E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96"/>
  </p:normalViewPr>
  <p:slideViewPr>
    <p:cSldViewPr snapToGrid="0">
      <p:cViewPr varScale="1">
        <p:scale>
          <a:sx n="162" d="100"/>
          <a:sy n="162" d="100"/>
        </p:scale>
        <p:origin x="20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a65c9c8b4_1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29a65c9c8b4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898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a65c9c8b4_1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9a65c9c8b4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470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a65c9c8b4_1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29a65c9c8b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46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75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542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6589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a63d7d21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Flexibility, these were not decided earlier, but during early implementation, we realized this and modified our approach accordingly:</a:t>
            </a:r>
            <a:endParaRPr lang="en-IN" dirty="0">
              <a:effectLst/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</a:rPr>
              <a:t>Prioritize third-party API integration early in the development process. </a:t>
            </a:r>
          </a:p>
          <a:p>
            <a:pPr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</a:rPr>
              <a:t>Allocate additional time for debugging and optimization. 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2" name="Google Shape;192;g29a63d7d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632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4457700" cy="3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5313759" y="1657349"/>
            <a:ext cx="27432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2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542109" y="1085850"/>
            <a:ext cx="4515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1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pic" idx="2"/>
          </p:nvPr>
        </p:nvSpPr>
        <p:spPr>
          <a:xfrm>
            <a:off x="741759" y="685800"/>
            <a:ext cx="2460600" cy="3429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542109" y="2082800"/>
            <a:ext cx="4515900" cy="15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>
            <a:spLocks noGrp="1"/>
          </p:cNvSpPr>
          <p:nvPr>
            <p:ph type="pic" idx="2"/>
          </p:nvPr>
        </p:nvSpPr>
        <p:spPr>
          <a:xfrm>
            <a:off x="514350" y="400050"/>
            <a:ext cx="8114100" cy="23433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685801" y="2882900"/>
            <a:ext cx="6228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Century Gothic"/>
              <a:buNone/>
              <a:defRPr sz="12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513159" y="3086100"/>
            <a:ext cx="64020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1084659" y="2571750"/>
            <a:ext cx="6400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entury Gothic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Font typeface="Century Gothic"/>
              <a:buNone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513160" y="3225800"/>
            <a:ext cx="6400800" cy="1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98859" y="6091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7714059" y="207645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513159" y="2571750"/>
            <a:ext cx="64008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513158" y="3849736"/>
            <a:ext cx="6402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cap="none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513159" y="2946401"/>
            <a:ext cx="64008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513158" y="37338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98859" y="60916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7714059" y="207645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513159" y="2946400"/>
            <a:ext cx="64008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2"/>
          </p:nvPr>
        </p:nvSpPr>
        <p:spPr>
          <a:xfrm>
            <a:off x="513158" y="3575049"/>
            <a:ext cx="64008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0F486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 rot="5400000">
            <a:off x="2357859" y="-1330350"/>
            <a:ext cx="27114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 rot="5400000">
            <a:off x="5571009" y="1457400"/>
            <a:ext cx="3429000" cy="15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1457250" y="-428550"/>
            <a:ext cx="3981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▶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▶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6905119" y="2222500"/>
            <a:ext cx="2236501" cy="2406758"/>
            <a:chOff x="9206826" y="2963333"/>
            <a:chExt cx="2982001" cy="3209011"/>
          </a:xfrm>
        </p:grpSpPr>
        <p:cxnSp>
          <p:nvCxnSpPr>
            <p:cNvPr id="52" name="Google Shape;52;p13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13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13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3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64008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428309" y="4629150"/>
            <a:ext cx="120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513159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7772400" y="4183856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304A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61" name="Google Shape;161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3" name="Google Shape;163;p2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6901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FA1CF">
                <a:alpha val="6901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1" name="Google Shape;171;p28"/>
          <p:cNvSpPr/>
          <p:nvPr/>
        </p:nvSpPr>
        <p:spPr>
          <a:xfrm>
            <a:off x="0" y="8398"/>
            <a:ext cx="9144000" cy="5149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8"/>
          <p:cNvSpPr/>
          <p:nvPr/>
        </p:nvSpPr>
        <p:spPr>
          <a:xfrm rot="10800000">
            <a:off x="0" y="-14748"/>
            <a:ext cx="631947" cy="4249616"/>
          </a:xfrm>
          <a:prstGeom prst="triangle">
            <a:avLst>
              <a:gd name="adj" fmla="val 100000"/>
            </a:avLst>
          </a:prstGeom>
          <a:solidFill>
            <a:schemeClr val="accent1">
              <a:alpha val="83921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8512053" y="920691"/>
            <a:ext cx="631947" cy="4249616"/>
          </a:xfrm>
          <a:prstGeom prst="triangle">
            <a:avLst>
              <a:gd name="adj" fmla="val 100000"/>
            </a:avLst>
          </a:prstGeom>
          <a:solidFill>
            <a:schemeClr val="accent1">
              <a:alpha val="83921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1" cy="5248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28"/>
          <p:cNvGraphicFramePr/>
          <p:nvPr>
            <p:extLst>
              <p:ext uri="{D42A27DB-BD31-4B8C-83A1-F6EECF244321}">
                <p14:modId xmlns:p14="http://schemas.microsoft.com/office/powerpoint/2010/main" val="327813279"/>
              </p:ext>
            </p:extLst>
          </p:nvPr>
        </p:nvGraphicFramePr>
        <p:xfrm>
          <a:off x="1002233" y="2439556"/>
          <a:ext cx="3193725" cy="1390625"/>
        </p:xfrm>
        <a:graphic>
          <a:graphicData uri="http://schemas.openxmlformats.org/drawingml/2006/table">
            <a:tbl>
              <a:tblPr firstRow="1" bandRow="1">
                <a:noFill/>
                <a:tableStyleId>{6863E326-5B17-4A79-AFF0-84E4AE3FA1A8}</a:tableStyleId>
              </a:tblPr>
              <a:tblGrid>
                <a:gridCol w="199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Name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ID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Bhargav Patel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40220250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Merlin Mary Abraham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40220549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Nishant Arora</a:t>
                      </a:r>
                      <a:endParaRPr sz="1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entury Gothic"/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40220453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Nishant Barua</a:t>
                      </a:r>
                      <a:endParaRPr sz="1100" u="none" strike="noStrike" cap="none" dirty="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40267821 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6" name="Google Shape;176;p28"/>
          <p:cNvSpPr txBox="1"/>
          <p:nvPr/>
        </p:nvSpPr>
        <p:spPr>
          <a:xfrm>
            <a:off x="965767" y="1632076"/>
            <a:ext cx="3315600" cy="8078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COEN-6311</a:t>
            </a:r>
            <a:endParaRPr sz="1200" b="1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Software Engineering</a:t>
            </a:r>
            <a:endParaRPr sz="1200" b="1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nir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Presented by Team 4:</a:t>
            </a:r>
            <a:endParaRPr sz="1400" b="1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7873" y="1096468"/>
            <a:ext cx="3521700" cy="3521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2530019" y="406384"/>
            <a:ext cx="33693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3234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ICDE-JOB HIVE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u="none" strike="noStrike" cap="none">
                <a:solidFill>
                  <a:srgbClr val="032348"/>
                </a:solidFill>
                <a:latin typeface="Avenir"/>
                <a:ea typeface="Avenir"/>
                <a:cs typeface="Avenir"/>
                <a:sym typeface="Avenir"/>
              </a:rPr>
              <a:t>Connecting Careers, Empowering Success</a:t>
            </a:r>
            <a:endParaRPr sz="1100" b="0" i="1" u="none" strike="noStrike" cap="none">
              <a:solidFill>
                <a:srgbClr val="03234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Member Role &amp; Contribution</a:t>
            </a:r>
            <a:endParaRPr lang="en-IN"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754144" y="1054608"/>
            <a:ext cx="7767687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12EBA4-E78B-2E28-B5E6-A2278673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38693"/>
              </p:ext>
            </p:extLst>
          </p:nvPr>
        </p:nvGraphicFramePr>
        <p:xfrm>
          <a:off x="844805" y="1128559"/>
          <a:ext cx="7647187" cy="2995483"/>
        </p:xfrm>
        <a:graphic>
          <a:graphicData uri="http://schemas.openxmlformats.org/drawingml/2006/table">
            <a:tbl>
              <a:tblPr firstRow="1" firstCol="1" bandRow="1"/>
              <a:tblGrid>
                <a:gridCol w="1845985">
                  <a:extLst>
                    <a:ext uri="{9D8B030D-6E8A-4147-A177-3AD203B41FA5}">
                      <a16:colId xmlns:a16="http://schemas.microsoft.com/office/drawing/2014/main" val="408792190"/>
                    </a:ext>
                  </a:extLst>
                </a:gridCol>
                <a:gridCol w="4298406">
                  <a:extLst>
                    <a:ext uri="{9D8B030D-6E8A-4147-A177-3AD203B41FA5}">
                      <a16:colId xmlns:a16="http://schemas.microsoft.com/office/drawing/2014/main" val="4221967736"/>
                    </a:ext>
                  </a:extLst>
                </a:gridCol>
                <a:gridCol w="1502796">
                  <a:extLst>
                    <a:ext uri="{9D8B030D-6E8A-4147-A177-3AD203B41FA5}">
                      <a16:colId xmlns:a16="http://schemas.microsoft.com/office/drawing/2014/main" val="3711755348"/>
                    </a:ext>
                  </a:extLst>
                </a:gridCol>
              </a:tblGrid>
              <a:tr h="14656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TEAM MEMBER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RESPONSIBILITIES</a:t>
                      </a:r>
                      <a:endParaRPr lang="en-IN" sz="1400" b="1" i="0" u="none" strike="noStrike" cap="none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SKILLS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136830"/>
                  </a:ext>
                </a:extLst>
              </a:tr>
              <a:tr h="5862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Bhargav </a:t>
                      </a:r>
                    </a:p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Ashvnibhai Patel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Frontend (UI) development.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Responsive UI design.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Optimizing frontend performance &amp; security.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Expertise in Frontend Development.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689184"/>
                  </a:ext>
                </a:extLst>
              </a:tr>
              <a:tr h="659542"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Merlin Mary </a:t>
                      </a:r>
                    </a:p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Abraham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Backend development.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Database design &amp; management.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API Development.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Optimizing backend performance &amp; security.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Expertise in Backend Development.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120562"/>
                  </a:ext>
                </a:extLst>
              </a:tr>
              <a:tr h="732824"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Nishant </a:t>
                      </a:r>
                    </a:p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Arora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Prioritizing &amp; grooming the product backlog.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Refinement of user stories.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Backend development.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Infrastructure development &amp; management.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Expertise in Backend &amp; Technology Development.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358294"/>
                  </a:ext>
                </a:extLst>
              </a:tr>
              <a:tr h="586259"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Nishant </a:t>
                      </a:r>
                    </a:p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Barua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Symbol" pitchFamily="2" charset="2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Frontend (UI) development.</a:t>
                      </a: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Facilitate scrum events.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Remove impediments.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  <a:p>
                      <a:pPr marL="0" lvl="0" indent="0" algn="l">
                        <a:buFont typeface="Symbol" pitchFamily="2" charset="2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Testing of user stories.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ea typeface="SimSun" panose="02010600030101010101" pitchFamily="2" charset="-122"/>
                          <a:sym typeface="Arial"/>
                        </a:rPr>
                        <a:t>Expertise in Testing &amp; Frontend Development.</a:t>
                      </a:r>
                      <a:endParaRPr lang="en-IN" sz="12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ea typeface="SimSun" panose="02010600030101010101" pitchFamily="2" charset="-122"/>
                        <a:sym typeface="Arial"/>
                      </a:endParaRPr>
                    </a:p>
                  </a:txBody>
                  <a:tcPr marL="32977" marR="329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13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87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5"/>
          <p:cNvSpPr/>
          <p:nvPr/>
        </p:nvSpPr>
        <p:spPr>
          <a:xfrm rot="10800000">
            <a:off x="-78" y="40"/>
            <a:ext cx="632025" cy="4249575"/>
          </a:xfrm>
          <a:prstGeom prst="triangle">
            <a:avLst>
              <a:gd name="adj" fmla="val 100000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35"/>
          <p:cNvSpPr/>
          <p:nvPr/>
        </p:nvSpPr>
        <p:spPr>
          <a:xfrm flipH="1">
            <a:off x="8807400" y="3009900"/>
            <a:ext cx="336600" cy="2133675"/>
          </a:xfrm>
          <a:prstGeom prst="triangle">
            <a:avLst>
              <a:gd name="adj" fmla="val 0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1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1083931" y="1640080"/>
            <a:ext cx="6639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03234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THANK YOU!</a:t>
            </a:r>
            <a:endParaRPr sz="2700" b="0" i="1" u="none" strike="noStrike" cap="none">
              <a:solidFill>
                <a:srgbClr val="03234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175804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997225" y="1209600"/>
            <a:ext cx="72864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Century Gothic"/>
              <a:buChar char="●"/>
            </a:pPr>
            <a:r>
              <a:rPr lang="en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ICDE - Job Hive Application is designed to help </a:t>
            </a:r>
            <a:r>
              <a:rPr lang="en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streamline job searching</a:t>
            </a:r>
            <a:r>
              <a:rPr lang="en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users.</a:t>
            </a:r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Century Gothic"/>
              <a:buChar char="●"/>
            </a:pPr>
            <a:r>
              <a:rPr lang="en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application accepts search criteria &amp; </a:t>
            </a:r>
            <a:r>
              <a:rPr lang="en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crawl </a:t>
            </a:r>
            <a:r>
              <a:rPr lang="en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find latest &amp; most relevant job postings.</a:t>
            </a:r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Century Gothic"/>
              <a:buChar char="●"/>
            </a:pPr>
            <a:r>
              <a:rPr lang="en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ICDE - Job Hive tracks user search activities to </a:t>
            </a:r>
            <a:r>
              <a:rPr lang="en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job &amp; skills recommendations</a:t>
            </a:r>
            <a:r>
              <a:rPr lang="en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suit user profile.</a:t>
            </a:r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Century Gothic"/>
              <a:buChar char="●"/>
            </a:pPr>
            <a:r>
              <a:rPr lang="en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Additionally, we provide a resume building section with an integrated </a:t>
            </a:r>
            <a:r>
              <a:rPr lang="en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ChatGPT</a:t>
            </a:r>
            <a:r>
              <a:rPr lang="en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prompt to display skill recommendations to the user.</a:t>
            </a:r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573274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ICDE-JobHive</a:t>
            </a:r>
            <a:r>
              <a:rPr lang="en" sz="2700" b="1" i="0" u="none" strike="noStrike" cap="none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Requirements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15131" y="1383614"/>
            <a:ext cx="4127842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</a:pPr>
            <a:r>
              <a:rPr lang="en-US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3 User Requirements:</a:t>
            </a:r>
          </a:p>
          <a:p>
            <a:pPr marL="133350" lvl="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Register, login &amp; manage profile on their personal Job-Hive account.</a:t>
            </a: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for &amp; View latest job listings based on user profile, keywords &amp; location search.</a:t>
            </a: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Receive recommendations for jobs based on their search history.</a:t>
            </a:r>
          </a:p>
        </p:txBody>
      </p:sp>
      <p:sp>
        <p:nvSpPr>
          <p:cNvPr id="2" name="Google Shape;198;p30">
            <a:extLst>
              <a:ext uri="{FF2B5EF4-FFF2-40B4-BE49-F238E27FC236}">
                <a16:creationId xmlns:a16="http://schemas.microsoft.com/office/drawing/2014/main" id="{2D16ECB5-B262-9AF5-D77A-D671DA99A6AA}"/>
              </a:ext>
            </a:extLst>
          </p:cNvPr>
          <p:cNvSpPr txBox="1"/>
          <p:nvPr/>
        </p:nvSpPr>
        <p:spPr>
          <a:xfrm>
            <a:off x="4685871" y="1383614"/>
            <a:ext cx="4187517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</a:pPr>
            <a:r>
              <a:rPr lang="en-US" sz="15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 3 System Requirements:</a:t>
            </a: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Century Gothic"/>
              <a:buChar char="●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users to register, login &amp; manage profile.</a:t>
            </a: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Fetch &amp; display latest job listings based on user profile, received keywords.</a:t>
            </a: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endParaRPr lang="en-US"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7625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486F"/>
              </a:buClr>
              <a:buSzPts val="1500"/>
              <a:buFont typeface="+mj-lt"/>
              <a:buAutoNum type="arabicPeriod"/>
            </a:pPr>
            <a:r>
              <a:rPr lang="en-US" sz="1500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Track user profile data &amp; activities to generate job recommendations.</a:t>
            </a:r>
            <a:endParaRPr sz="1500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4172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1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743468" y="251623"/>
            <a:ext cx="6920521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Architectural Design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31"/>
          <p:cNvSpPr/>
          <p:nvPr/>
        </p:nvSpPr>
        <p:spPr>
          <a:xfrm rot="10800000">
            <a:off x="-78" y="40"/>
            <a:ext cx="632025" cy="4249575"/>
          </a:xfrm>
          <a:prstGeom prst="triangle">
            <a:avLst>
              <a:gd name="adj" fmla="val 100000"/>
            </a:avLst>
          </a:prstGeom>
          <a:solidFill>
            <a:schemeClr val="accent1">
              <a:alpha val="83921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31"/>
          <p:cNvSpPr/>
          <p:nvPr/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1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 rotWithShape="1">
          <a:blip r:embed="rId4">
            <a:alphaModFix/>
          </a:blip>
          <a:srcRect l="4400" r="4606"/>
          <a:stretch/>
        </p:blipFill>
        <p:spPr>
          <a:xfrm>
            <a:off x="5199320" y="1365139"/>
            <a:ext cx="3325335" cy="2761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" name="Picture 1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EA5E9061-F252-B92B-DD8A-1560E00FA9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2" y="1365139"/>
            <a:ext cx="3752674" cy="27614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F76A7-5DD8-27B2-94B7-06FBB06E4DE8}"/>
              </a:ext>
            </a:extLst>
          </p:cNvPr>
          <p:cNvSpPr txBox="1"/>
          <p:nvPr/>
        </p:nvSpPr>
        <p:spPr>
          <a:xfrm>
            <a:off x="1385740" y="4249615"/>
            <a:ext cx="250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System Architecture.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C4A74-01C3-A010-0383-C646A3C2E1A4}"/>
              </a:ext>
            </a:extLst>
          </p:cNvPr>
          <p:cNvSpPr txBox="1"/>
          <p:nvPr/>
        </p:nvSpPr>
        <p:spPr>
          <a:xfrm>
            <a:off x="5784569" y="4249615"/>
            <a:ext cx="250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MVC Design Pattern.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 System Designs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3753B-8535-9C38-D4DB-535D1D53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61" y="1066778"/>
            <a:ext cx="3424544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F10807-950F-929F-9686-D9160BC5F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65" y="862277"/>
            <a:ext cx="409782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081785-0172-2DA6-C29D-532F09EE93B4}"/>
              </a:ext>
            </a:extLst>
          </p:cNvPr>
          <p:cNvSpPr/>
          <p:nvPr/>
        </p:nvSpPr>
        <p:spPr>
          <a:xfrm>
            <a:off x="1365627" y="1066778"/>
            <a:ext cx="1862604" cy="889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78E0324-C6C5-81C4-8583-A1F5A86B5004}"/>
              </a:ext>
            </a:extLst>
          </p:cNvPr>
          <p:cNvSpPr/>
          <p:nvPr/>
        </p:nvSpPr>
        <p:spPr>
          <a:xfrm>
            <a:off x="958480" y="1956021"/>
            <a:ext cx="2563948" cy="2798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DA7FF-FDF2-DBE7-BB10-5F853BB65410}"/>
              </a:ext>
            </a:extLst>
          </p:cNvPr>
          <p:cNvSpPr/>
          <p:nvPr/>
        </p:nvSpPr>
        <p:spPr>
          <a:xfrm>
            <a:off x="4376945" y="1216551"/>
            <a:ext cx="3808576" cy="3716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926A2-597B-BC27-8A10-96A65F07F8BD}"/>
              </a:ext>
            </a:extLst>
          </p:cNvPr>
          <p:cNvSpPr txBox="1"/>
          <p:nvPr/>
        </p:nvSpPr>
        <p:spPr>
          <a:xfrm>
            <a:off x="1413332" y="1506543"/>
            <a:ext cx="669911" cy="2769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Req: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B6591-D112-A86B-80B3-648B809F5388}"/>
              </a:ext>
            </a:extLst>
          </p:cNvPr>
          <p:cNvSpPr txBox="1"/>
          <p:nvPr/>
        </p:nvSpPr>
        <p:spPr>
          <a:xfrm>
            <a:off x="1053895" y="3074734"/>
            <a:ext cx="715087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Req: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A0C60-5766-698E-1E3A-B8581A78B834}"/>
              </a:ext>
            </a:extLst>
          </p:cNvPr>
          <p:cNvSpPr txBox="1"/>
          <p:nvPr/>
        </p:nvSpPr>
        <p:spPr>
          <a:xfrm>
            <a:off x="4865709" y="3343874"/>
            <a:ext cx="708155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Req: 3</a:t>
            </a:r>
          </a:p>
        </p:txBody>
      </p:sp>
    </p:spTree>
    <p:extLst>
      <p:ext uri="{BB962C8B-B14F-4D97-AF65-F5344CB8AC3E}">
        <p14:creationId xmlns:p14="http://schemas.microsoft.com/office/powerpoint/2010/main" val="88314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Metrics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1D97BD-C4A8-210B-CD7B-39983FE9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6484"/>
              </p:ext>
            </p:extLst>
          </p:nvPr>
        </p:nvGraphicFramePr>
        <p:xfrm>
          <a:off x="847165" y="1024929"/>
          <a:ext cx="7278808" cy="3571894"/>
        </p:xfrm>
        <a:graphic>
          <a:graphicData uri="http://schemas.openxmlformats.org/drawingml/2006/table">
            <a:tbl>
              <a:tblPr/>
              <a:tblGrid>
                <a:gridCol w="854414">
                  <a:extLst>
                    <a:ext uri="{9D8B030D-6E8A-4147-A177-3AD203B41FA5}">
                      <a16:colId xmlns:a16="http://schemas.microsoft.com/office/drawing/2014/main" val="4074579777"/>
                    </a:ext>
                  </a:extLst>
                </a:gridCol>
                <a:gridCol w="1256306">
                  <a:extLst>
                    <a:ext uri="{9D8B030D-6E8A-4147-A177-3AD203B41FA5}">
                      <a16:colId xmlns:a16="http://schemas.microsoft.com/office/drawing/2014/main" val="726786218"/>
                    </a:ext>
                  </a:extLst>
                </a:gridCol>
                <a:gridCol w="532738">
                  <a:extLst>
                    <a:ext uri="{9D8B030D-6E8A-4147-A177-3AD203B41FA5}">
                      <a16:colId xmlns:a16="http://schemas.microsoft.com/office/drawing/2014/main" val="2860058823"/>
                    </a:ext>
                  </a:extLst>
                </a:gridCol>
                <a:gridCol w="508883">
                  <a:extLst>
                    <a:ext uri="{9D8B030D-6E8A-4147-A177-3AD203B41FA5}">
                      <a16:colId xmlns:a16="http://schemas.microsoft.com/office/drawing/2014/main" val="534507037"/>
                    </a:ext>
                  </a:extLst>
                </a:gridCol>
                <a:gridCol w="620202">
                  <a:extLst>
                    <a:ext uri="{9D8B030D-6E8A-4147-A177-3AD203B41FA5}">
                      <a16:colId xmlns:a16="http://schemas.microsoft.com/office/drawing/2014/main" val="3093057422"/>
                    </a:ext>
                  </a:extLst>
                </a:gridCol>
                <a:gridCol w="445273">
                  <a:extLst>
                    <a:ext uri="{9D8B030D-6E8A-4147-A177-3AD203B41FA5}">
                      <a16:colId xmlns:a16="http://schemas.microsoft.com/office/drawing/2014/main" val="2920226262"/>
                    </a:ext>
                  </a:extLst>
                </a:gridCol>
                <a:gridCol w="652007">
                  <a:extLst>
                    <a:ext uri="{9D8B030D-6E8A-4147-A177-3AD203B41FA5}">
                      <a16:colId xmlns:a16="http://schemas.microsoft.com/office/drawing/2014/main" val="1743178469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2870696275"/>
                    </a:ext>
                  </a:extLst>
                </a:gridCol>
                <a:gridCol w="532737">
                  <a:extLst>
                    <a:ext uri="{9D8B030D-6E8A-4147-A177-3AD203B41FA5}">
                      <a16:colId xmlns:a16="http://schemas.microsoft.com/office/drawing/2014/main" val="1379503056"/>
                    </a:ext>
                  </a:extLst>
                </a:gridCol>
                <a:gridCol w="111318">
                  <a:extLst>
                    <a:ext uri="{9D8B030D-6E8A-4147-A177-3AD203B41FA5}">
                      <a16:colId xmlns:a16="http://schemas.microsoft.com/office/drawing/2014/main" val="1359816917"/>
                    </a:ext>
                  </a:extLst>
                </a:gridCol>
                <a:gridCol w="549384">
                  <a:extLst>
                    <a:ext uri="{9D8B030D-6E8A-4147-A177-3AD203B41FA5}">
                      <a16:colId xmlns:a16="http://schemas.microsoft.com/office/drawing/2014/main" val="381169011"/>
                    </a:ext>
                  </a:extLst>
                </a:gridCol>
                <a:gridCol w="619198">
                  <a:extLst>
                    <a:ext uri="{9D8B030D-6E8A-4147-A177-3AD203B41FA5}">
                      <a16:colId xmlns:a16="http://schemas.microsoft.com/office/drawing/2014/main" val="296204816"/>
                    </a:ext>
                  </a:extLst>
                </a:gridCol>
              </a:tblGrid>
              <a:tr h="2018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Particulars Vs </a:t>
                      </a:r>
                    </a:p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Tasks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Register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Login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Manage Profile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Search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Job Recommend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Data Capture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View Jobs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Skill Recommend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Skill Recommend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Resume Builder</a:t>
                      </a:r>
                      <a:endParaRPr lang="en-IN" sz="1400" b="1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67624"/>
                  </a:ext>
                </a:extLst>
              </a:tr>
              <a:tr h="1900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Front-end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React Components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7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 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 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8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465031"/>
                  </a:ext>
                </a:extLst>
              </a:tr>
              <a:tr h="190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LOC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378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183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320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318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246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253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73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73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770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81172"/>
                  </a:ext>
                </a:extLst>
              </a:tr>
              <a:tr h="201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Framework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ReactJS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0825144"/>
                  </a:ext>
                </a:extLst>
              </a:tr>
              <a:tr h="19000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Back-end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Java Class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NA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042839"/>
                  </a:ext>
                </a:extLst>
              </a:tr>
              <a:tr h="190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LOC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158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43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125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190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150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160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110</a:t>
                      </a:r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163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852036"/>
                  </a:ext>
                </a:extLst>
              </a:tr>
              <a:tr h="190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Libraries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5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70829"/>
                  </a:ext>
                </a:extLst>
              </a:tr>
              <a:tr h="190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Packages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31605"/>
                  </a:ext>
                </a:extLst>
              </a:tr>
              <a:tr h="179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Frameworks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MySQL , J2EE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762105"/>
                  </a:ext>
                </a:extLst>
              </a:tr>
              <a:tr h="2493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Test Units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Test Class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1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NA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NA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083973"/>
                  </a:ext>
                </a:extLst>
              </a:tr>
              <a:tr h="190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LOC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75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78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54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45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32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46</a:t>
                      </a: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55890"/>
                  </a:ext>
                </a:extLst>
              </a:tr>
              <a:tr h="237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Framework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JUnit 4, Mockito, Power Mockito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400" b="0" i="0" u="none" strike="noStrike" cap="none" dirty="0">
                        <a:solidFill>
                          <a:srgbClr val="0F486F"/>
                        </a:solidFill>
                        <a:latin typeface="Century Gothic"/>
                        <a:sym typeface="Arial"/>
                      </a:endParaRPr>
                    </a:p>
                  </a:txBody>
                  <a:tcPr marL="8906" marR="8906" marT="89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32621"/>
                  </a:ext>
                </a:extLst>
              </a:tr>
              <a:tr h="6739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Platforms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cap="none" dirty="0">
                          <a:solidFill>
                            <a:srgbClr val="0F486F"/>
                          </a:solidFill>
                          <a:latin typeface="Century Gothic"/>
                          <a:sym typeface="Arial"/>
                        </a:rPr>
                        <a:t>Docker, AWS </a:t>
                      </a:r>
                    </a:p>
                  </a:txBody>
                  <a:tcPr marL="8906" marR="8906" marT="89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5336412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A36475-CFB8-EB13-3CC1-F6CB3503A8C6}"/>
              </a:ext>
            </a:extLst>
          </p:cNvPr>
          <p:cNvCxnSpPr>
            <a:cxnSpLocks/>
          </p:cNvCxnSpPr>
          <p:nvPr/>
        </p:nvCxnSpPr>
        <p:spPr>
          <a:xfrm>
            <a:off x="8125973" y="2337847"/>
            <a:ext cx="0" cy="2036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6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Incremental Agile Development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97936" y="804061"/>
            <a:ext cx="6184323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F486F"/>
                </a:solidFill>
                <a:latin typeface="Century Gothic"/>
              </a:rPr>
              <a:t>Specification</a:t>
            </a:r>
            <a:r>
              <a:rPr lang="en-IN" b="1" dirty="0">
                <a:solidFill>
                  <a:srgbClr val="0F486F"/>
                </a:solidFill>
                <a:effectLst/>
                <a:latin typeface="Century Gothic"/>
              </a:rPr>
              <a:t>:</a:t>
            </a:r>
          </a:p>
          <a:p>
            <a:pPr algn="just"/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effectLst/>
                <a:latin typeface="Century Gothic"/>
              </a:rPr>
              <a:t>1.</a:t>
            </a:r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Problem Statement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defined for the project.</a:t>
            </a:r>
            <a:endParaRPr lang="en-IN" sz="1200" dirty="0">
              <a:solidFill>
                <a:srgbClr val="0F486F"/>
              </a:solidFill>
              <a:effectLst/>
              <a:latin typeface="Century Gothic"/>
            </a:endParaRPr>
          </a:p>
          <a:p>
            <a:pPr algn="just"/>
            <a:r>
              <a:rPr lang="en-IN" sz="1200" dirty="0">
                <a:solidFill>
                  <a:srgbClr val="0F486F"/>
                </a:solidFill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latin typeface="Century Gothic"/>
              </a:rPr>
              <a:t>2.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Product Roadmap 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built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outlining product feature overview.</a:t>
            </a:r>
          </a:p>
          <a:p>
            <a:pPr algn="just"/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effectLst/>
                <a:latin typeface="Century Gothic"/>
              </a:rPr>
              <a:t>3.</a:t>
            </a:r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effectLst/>
                <a:latin typeface="Century Gothic"/>
              </a:rPr>
              <a:t>Requirement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G</a:t>
            </a:r>
            <a:r>
              <a:rPr lang="en-IN" sz="1200" b="1" dirty="0">
                <a:solidFill>
                  <a:srgbClr val="0F486F"/>
                </a:solidFill>
                <a:effectLst/>
                <a:latin typeface="Century Gothic"/>
              </a:rPr>
              <a:t>athering </a:t>
            </a:r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to decide software tools.</a:t>
            </a:r>
            <a:endParaRPr lang="en-IN" sz="1200" dirty="0">
              <a:solidFill>
                <a:srgbClr val="0F486F"/>
              </a:solidFill>
              <a:latin typeface="Century Gothic"/>
            </a:endParaRPr>
          </a:p>
          <a:p>
            <a:pPr algn="just"/>
            <a:endParaRPr lang="en-IN" sz="1200" dirty="0">
              <a:solidFill>
                <a:srgbClr val="0F486F"/>
              </a:solidFill>
              <a:effectLst/>
              <a:latin typeface="Century Gothic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F486F"/>
                </a:solidFill>
                <a:latin typeface="Century Gothic"/>
              </a:rPr>
              <a:t>Design:</a:t>
            </a:r>
          </a:p>
          <a:p>
            <a:pPr lvl="2" algn="just"/>
            <a:r>
              <a:rPr lang="en-IN" sz="1200" dirty="0">
                <a:solidFill>
                  <a:srgbClr val="0F486F"/>
                </a:solidFill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latin typeface="Century Gothic"/>
              </a:rPr>
              <a:t>1.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Product Design 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defined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using architecture diagram &amp; MVC design pattern. </a:t>
            </a:r>
          </a:p>
          <a:p>
            <a:pPr lvl="8" algn="just"/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effectLst/>
                <a:latin typeface="Century Gothic"/>
              </a:rPr>
              <a:t>2.</a:t>
            </a:r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effectLst/>
                <a:latin typeface="Century Gothic"/>
              </a:rPr>
              <a:t>User Stories </a:t>
            </a:r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via activity diagrams from our defined product features.</a:t>
            </a:r>
          </a:p>
          <a:p>
            <a:pPr lvl="8" algn="just"/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effectLst/>
                <a:latin typeface="Century Gothic"/>
              </a:rPr>
              <a:t>3.</a:t>
            </a:r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effectLst/>
                <a:latin typeface="Century Gothic"/>
              </a:rPr>
              <a:t>Backlog Creation </a:t>
            </a:r>
            <a:r>
              <a:rPr lang="en-IN" sz="1200" dirty="0">
                <a:solidFill>
                  <a:srgbClr val="0F486F"/>
                </a:solidFill>
                <a:effectLst/>
                <a:latin typeface="Century Gothic"/>
              </a:rPr>
              <a:t>to prioritize &amp; organize user stories for implementation.</a:t>
            </a:r>
          </a:p>
          <a:p>
            <a:pPr lvl="8" algn="just"/>
            <a:endParaRPr lang="en-IN" sz="1200" b="1" dirty="0">
              <a:solidFill>
                <a:srgbClr val="0F486F"/>
              </a:solidFill>
              <a:latin typeface="Century Gothic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F486F"/>
                </a:solidFill>
                <a:latin typeface="Century Gothic"/>
              </a:rPr>
              <a:t>Implementation:</a:t>
            </a:r>
          </a:p>
          <a:p>
            <a:pPr lvl="2" algn="just"/>
            <a:r>
              <a:rPr lang="en-IN" sz="1200" dirty="0">
                <a:solidFill>
                  <a:srgbClr val="0F486F"/>
                </a:solidFill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latin typeface="Century Gothic"/>
              </a:rPr>
              <a:t>1.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Sprint Planning 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done based on prioritised backlog items.</a:t>
            </a:r>
          </a:p>
          <a:p>
            <a:pPr lvl="2" algn="just"/>
            <a:r>
              <a:rPr lang="en-IN" sz="1200" dirty="0">
                <a:solidFill>
                  <a:srgbClr val="0F486F"/>
                </a:solidFill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latin typeface="Century Gothic"/>
              </a:rPr>
              <a:t>2.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Task Breakdown 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into defined tasks (pre &amp; post conditions) for implementation.</a:t>
            </a:r>
          </a:p>
          <a:p>
            <a:pPr lvl="2" algn="just"/>
            <a:r>
              <a:rPr lang="en-IN" sz="1200" dirty="0">
                <a:solidFill>
                  <a:srgbClr val="0F486F"/>
                </a:solidFill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latin typeface="Century Gothic"/>
              </a:rPr>
              <a:t>3.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Sprint Backlog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to select tasks &amp; implement during the sprint cycle.</a:t>
            </a:r>
          </a:p>
          <a:p>
            <a:pPr lvl="2" algn="just"/>
            <a:r>
              <a:rPr lang="en-IN" sz="1200" dirty="0">
                <a:solidFill>
                  <a:srgbClr val="0F486F"/>
                </a:solidFill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latin typeface="Century Gothic"/>
              </a:rPr>
              <a:t>4.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Iterative Development 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&amp; Release of web application in each sprint.</a:t>
            </a:r>
          </a:p>
          <a:p>
            <a:pPr lvl="2" algn="just"/>
            <a:endParaRPr lang="en-IN" sz="1200" dirty="0">
              <a:solidFill>
                <a:srgbClr val="0F486F"/>
              </a:solidFill>
              <a:latin typeface="Century Gothic"/>
            </a:endParaRP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F486F"/>
                </a:solidFill>
                <a:effectLst/>
                <a:latin typeface="Century Gothic"/>
              </a:rPr>
              <a:t>Validation:</a:t>
            </a:r>
          </a:p>
          <a:p>
            <a:pPr lvl="1" algn="just"/>
            <a:r>
              <a:rPr lang="en-IN" sz="1200" dirty="0">
                <a:solidFill>
                  <a:srgbClr val="0F486F"/>
                </a:solidFill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latin typeface="Century Gothic"/>
              </a:rPr>
              <a:t>1.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Testing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performed on implemented tasks for each sprint cycle.</a:t>
            </a:r>
          </a:p>
          <a:p>
            <a:pPr lvl="1" algn="just"/>
            <a:r>
              <a:rPr lang="en-IN" sz="1200" dirty="0">
                <a:solidFill>
                  <a:srgbClr val="0F486F"/>
                </a:solidFill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latin typeface="Century Gothic"/>
              </a:rPr>
              <a:t>2.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Sprint Review 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to identify completed &amp; pending tasks.</a:t>
            </a:r>
          </a:p>
          <a:p>
            <a:pPr lvl="3" algn="just"/>
            <a:r>
              <a:rPr lang="en-IN" sz="1200" dirty="0">
                <a:solidFill>
                  <a:srgbClr val="0F486F"/>
                </a:solidFill>
                <a:latin typeface="Century Gothic"/>
              </a:rPr>
              <a:t>  </a:t>
            </a:r>
            <a:r>
              <a:rPr lang="en-IN" sz="1000" dirty="0">
                <a:solidFill>
                  <a:srgbClr val="0F486F"/>
                </a:solidFill>
                <a:latin typeface="Century Gothic"/>
              </a:rPr>
              <a:t>3.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 </a:t>
            </a:r>
            <a:r>
              <a:rPr lang="en-IN" sz="1200" b="1" dirty="0">
                <a:solidFill>
                  <a:srgbClr val="0F486F"/>
                </a:solidFill>
                <a:latin typeface="Century Gothic"/>
              </a:rPr>
              <a:t>Groom Backlog </a:t>
            </a:r>
            <a:r>
              <a:rPr lang="en-IN" sz="1200" dirty="0">
                <a:solidFill>
                  <a:srgbClr val="0F486F"/>
                </a:solidFill>
                <a:latin typeface="Century Gothic"/>
              </a:rPr>
              <a:t>based on sprint review for next sprint cycle, following the             incremental development process.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633FF6-4020-F7B3-7E8D-93D358D54DAE}"/>
              </a:ext>
            </a:extLst>
          </p:cNvPr>
          <p:cNvGrpSpPr/>
          <p:nvPr/>
        </p:nvGrpSpPr>
        <p:grpSpPr>
          <a:xfrm>
            <a:off x="6684600" y="1605678"/>
            <a:ext cx="2278107" cy="2452413"/>
            <a:chOff x="6463870" y="1048403"/>
            <a:chExt cx="2278107" cy="2452413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B85146D-112E-B173-DC28-88A969895758}"/>
                </a:ext>
              </a:extLst>
            </p:cNvPr>
            <p:cNvSpPr/>
            <p:nvPr/>
          </p:nvSpPr>
          <p:spPr>
            <a:xfrm>
              <a:off x="6589987" y="1048403"/>
              <a:ext cx="1994342" cy="638503"/>
            </a:xfrm>
            <a:prstGeom prst="round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Specification Stage:</a:t>
              </a:r>
            </a:p>
            <a:p>
              <a:pPr algn="ctr"/>
              <a:r>
                <a:rPr lang="en-US" sz="1200" dirty="0"/>
                <a:t>18th Sept’ – 16th Oct’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D42E009-69B6-13CD-2208-9ED8B4451955}"/>
                </a:ext>
              </a:extLst>
            </p:cNvPr>
            <p:cNvSpPr/>
            <p:nvPr/>
          </p:nvSpPr>
          <p:spPr>
            <a:xfrm>
              <a:off x="6589987" y="1955358"/>
              <a:ext cx="1994342" cy="638503"/>
            </a:xfrm>
            <a:prstGeom prst="round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Design &amp; Implementation:</a:t>
              </a:r>
            </a:p>
            <a:p>
              <a:pPr algn="ctr"/>
              <a:r>
                <a:rPr lang="en-US" sz="1200" dirty="0"/>
                <a:t>16th Oct’ – 2nd Nov’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34B8F18-48EA-23CC-0629-0212D7E4389D}"/>
                </a:ext>
              </a:extLst>
            </p:cNvPr>
            <p:cNvSpPr/>
            <p:nvPr/>
          </p:nvSpPr>
          <p:spPr>
            <a:xfrm>
              <a:off x="6463870" y="2862313"/>
              <a:ext cx="2278107" cy="638503"/>
            </a:xfrm>
            <a:prstGeom prst="round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Implementation &amp; Validation:</a:t>
              </a:r>
            </a:p>
            <a:p>
              <a:pPr algn="ctr"/>
              <a:r>
                <a:rPr lang="en-US" sz="1200" dirty="0"/>
                <a:t>3</a:t>
              </a:r>
              <a:r>
                <a:rPr lang="en-US" sz="1200" baseline="30000" dirty="0"/>
                <a:t>rd</a:t>
              </a:r>
              <a:r>
                <a:rPr lang="en-US" sz="1200" dirty="0"/>
                <a:t> Nov’ – 23</a:t>
              </a:r>
              <a:r>
                <a:rPr lang="en-US" sz="1200" baseline="30000" dirty="0"/>
                <a:t>rd</a:t>
              </a:r>
              <a:r>
                <a:rPr lang="en-US" sz="1200" dirty="0"/>
                <a:t> Nov’ </a:t>
              </a:r>
            </a:p>
          </p:txBody>
        </p:sp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8203C3B3-9588-31DB-750F-4522E15003F4}"/>
                </a:ext>
              </a:extLst>
            </p:cNvPr>
            <p:cNvSpPr/>
            <p:nvPr/>
          </p:nvSpPr>
          <p:spPr>
            <a:xfrm>
              <a:off x="7510820" y="1738363"/>
              <a:ext cx="237931" cy="165538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29177156-4B96-86B9-83FB-A335CCF5E45C}"/>
                </a:ext>
              </a:extLst>
            </p:cNvPr>
            <p:cNvSpPr/>
            <p:nvPr/>
          </p:nvSpPr>
          <p:spPr>
            <a:xfrm>
              <a:off x="7512000" y="2645318"/>
              <a:ext cx="237931" cy="165538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979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 for Software Process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79217" y="1134448"/>
            <a:ext cx="5939671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 control &amp; code review via GitHub.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JIRA: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management tool for planning, tracking milestones &amp; issue tracking.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 &amp; Eclipse: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IDEs, Visual Studio Code for (React) frontend &amp; Eclipse for (Java) backend.</a:t>
            </a:r>
            <a:endParaRPr lang="en-US"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JUnit 4: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 tool to achieve the required test coverage.</a:t>
            </a:r>
          </a:p>
          <a:p>
            <a:pPr algn="just"/>
            <a:endParaRPr lang="en-US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Zoom: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communication tool for scrum meetings.</a:t>
            </a: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Docker: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 to containerize our application for deployment. </a:t>
            </a:r>
            <a:endParaRPr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A805F0A4-BD3A-6C56-96C3-C6FC7E7C4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89" y="1293472"/>
            <a:ext cx="12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ra Logo and symbol, meaning, history, PNG">
            <a:extLst>
              <a:ext uri="{FF2B5EF4-FFF2-40B4-BE49-F238E27FC236}">
                <a16:creationId xmlns:a16="http://schemas.microsoft.com/office/drawing/2014/main" id="{3FFFF260-CFB8-33F8-F583-D7048B90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82" y="1269619"/>
            <a:ext cx="106133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full logo transparent PNG - StickPNG">
            <a:extLst>
              <a:ext uri="{FF2B5EF4-FFF2-40B4-BE49-F238E27FC236}">
                <a16:creationId xmlns:a16="http://schemas.microsoft.com/office/drawing/2014/main" id="{29059670-F5F6-6E74-2A69-46AA3246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04" y="2267868"/>
            <a:ext cx="140392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DEs">
            <a:extLst>
              <a:ext uri="{FF2B5EF4-FFF2-40B4-BE49-F238E27FC236}">
                <a16:creationId xmlns:a16="http://schemas.microsoft.com/office/drawing/2014/main" id="{747BEE61-DA7D-CE46-B0F3-311D39CA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60" y="2170302"/>
            <a:ext cx="55568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Zoom Font is → Kaleko 205">
            <a:extLst>
              <a:ext uri="{FF2B5EF4-FFF2-40B4-BE49-F238E27FC236}">
                <a16:creationId xmlns:a16="http://schemas.microsoft.com/office/drawing/2014/main" id="{B685B0A0-10E6-DD53-4D19-DBC0B5407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46" y="3055083"/>
            <a:ext cx="6151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ocker | SUE Cloud &amp; IT | Download Price List Now">
            <a:extLst>
              <a:ext uri="{FF2B5EF4-FFF2-40B4-BE49-F238E27FC236}">
                <a16:creationId xmlns:a16="http://schemas.microsoft.com/office/drawing/2014/main" id="{72781A66-9CD8-6F95-0B80-927054C2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83" y="37353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Unit - Custom Hamcrest Matchers - GP Coder (Lập trình Java)">
            <a:extLst>
              <a:ext uri="{FF2B5EF4-FFF2-40B4-BE49-F238E27FC236}">
                <a16:creationId xmlns:a16="http://schemas.microsoft.com/office/drawing/2014/main" id="{15E6FFE0-32D6-C240-51BA-3DBAEA84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731" y="3011721"/>
            <a:ext cx="123038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3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4469" y="0"/>
            <a:ext cx="1609530" cy="5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847165" y="210584"/>
            <a:ext cx="6562303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323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Lessons Learnt</a:t>
            </a:r>
            <a:endParaRPr sz="1100" b="0" i="1" u="none" strike="noStrike" cap="none" dirty="0">
              <a:solidFill>
                <a:srgbClr val="0323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 rot="10800000">
            <a:off x="-153" y="115"/>
            <a:ext cx="632100" cy="4249500"/>
          </a:xfrm>
          <a:prstGeom prst="triangle">
            <a:avLst>
              <a:gd name="adj" fmla="val 10000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/>
          <p:nvPr/>
        </p:nvSpPr>
        <p:spPr>
          <a:xfrm flipH="1">
            <a:off x="8807400" y="3009900"/>
            <a:ext cx="33660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392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27440" y="1054608"/>
            <a:ext cx="5816561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Leveraging the Agile incremental development process helped us understand the following core lessons:</a:t>
            </a: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Enhanced Collaboration: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Digital tools like JIRA &amp; Zoom emulate current global work environment.</a:t>
            </a:r>
          </a:p>
          <a:p>
            <a:pPr lvl="8" algn="just"/>
            <a:endParaRPr lang="en-US"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Flexibility: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Ability to modify product features to address requirement changes along the development process. </a:t>
            </a: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 Tracking: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Burndown charts, sprint reviews are great ways to measure progress.</a:t>
            </a:r>
          </a:p>
          <a:p>
            <a:pPr lvl="8" algn="just"/>
            <a:endParaRPr lang="en-US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8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Cycles: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concrete deliverables,</a:t>
            </a:r>
            <a:r>
              <a:rPr lang="en-US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regular incremental developments within set time intervals &amp; effective workload management.</a:t>
            </a:r>
          </a:p>
        </p:txBody>
      </p:sp>
      <p:pic>
        <p:nvPicPr>
          <p:cNvPr id="2050" name="Picture 2" descr="Flexibility Icon. Flexibility Concept Symbol Design, Vector Illu Stock  Vector - Illustration of arrow, style: 134299789">
            <a:extLst>
              <a:ext uri="{FF2B5EF4-FFF2-40B4-BE49-F238E27FC236}">
                <a16:creationId xmlns:a16="http://schemas.microsoft.com/office/drawing/2014/main" id="{45B08CDA-1BB2-8CAE-A4A3-C55E65847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13519" r="22031" b="20502"/>
          <a:stretch/>
        </p:blipFill>
        <p:spPr bwMode="auto">
          <a:xfrm>
            <a:off x="6646956" y="2710428"/>
            <a:ext cx="57073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y transparency matters in remote work">
            <a:extLst>
              <a:ext uri="{FF2B5EF4-FFF2-40B4-BE49-F238E27FC236}">
                <a16:creationId xmlns:a16="http://schemas.microsoft.com/office/drawing/2014/main" id="{6CFAA55B-B7CC-FF9C-D8CD-E92B3187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56" y="1065240"/>
            <a:ext cx="2160444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print Flow. What is a sprint? | by Neruka Bangamuwage | Medium">
            <a:extLst>
              <a:ext uri="{FF2B5EF4-FFF2-40B4-BE49-F238E27FC236}">
                <a16:creationId xmlns:a16="http://schemas.microsoft.com/office/drawing/2014/main" id="{19BBB732-97F5-86DB-CD85-389D480E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75" y="3592222"/>
            <a:ext cx="2262767" cy="9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udy Skills / Lesson 5- Tracking Your Progress">
            <a:extLst>
              <a:ext uri="{FF2B5EF4-FFF2-40B4-BE49-F238E27FC236}">
                <a16:creationId xmlns:a16="http://schemas.microsoft.com/office/drawing/2014/main" id="{64D0D76A-CD10-84F3-40F7-6763A262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520" y="2636642"/>
            <a:ext cx="124855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2218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881</Words>
  <Application>Microsoft Macintosh PowerPoint</Application>
  <PresentationFormat>On-screen Show (16:9)</PresentationFormat>
  <Paragraphs>232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Libre Franklin</vt:lpstr>
      <vt:lpstr>Avenir</vt:lpstr>
      <vt:lpstr>Times New Roman</vt:lpstr>
      <vt:lpstr>Noto Sans Symbols</vt:lpstr>
      <vt:lpstr>Century Gothic</vt:lpstr>
      <vt:lpstr>Trebuchet MS</vt:lpstr>
      <vt:lpstr>Symbol</vt:lpstr>
      <vt:lpstr>Simple Light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Nishant Kumar Barua</cp:lastModifiedBy>
  <cp:revision>23</cp:revision>
  <dcterms:modified xsi:type="dcterms:W3CDTF">2023-12-03T21:43:40Z</dcterms:modified>
</cp:coreProperties>
</file>