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1,'0'12052,"0"-12058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 12,'0'12052,"0"-12058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DFEA-4537-F941-3848-251FD4B5E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34954-F24D-C12A-A9F0-0379D909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C6E3-6AF2-824C-ABA7-29C35A12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FA5A-6CE3-D242-5284-7FACD06D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C45C-6A11-5B45-FC29-A08EB25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407D-28A0-0E7C-DE40-C613F9AF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1B4DE-0A52-75EC-A2CE-6CF6145B7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71FA-9EA9-B6A0-657F-1B9DEB41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85B7-F47F-A698-5CB0-B3DF1C85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71E1-5F1F-BCEF-C198-1011A331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1FE17-1EA3-ACC2-96A7-8941F015F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825CE-9CE6-B4B6-9DE8-204B2FB5C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DC6B-09F8-FB1D-1BAD-C6D5F638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F051-E5AD-6C49-8F28-3B963BB6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571E-2CBA-7BC1-3124-11AB5DAB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DF601D-2212-8307-7865-B7A9AB3EB23D}"/>
              </a:ext>
            </a:extLst>
          </p:cNvPr>
          <p:cNvGrpSpPr/>
          <p:nvPr userDrawn="1"/>
        </p:nvGrpSpPr>
        <p:grpSpPr>
          <a:xfrm>
            <a:off x="-9108" y="6494389"/>
            <a:ext cx="12201108" cy="395892"/>
            <a:chOff x="-19930" y="6461759"/>
            <a:chExt cx="12211929" cy="3962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6907C6-F2B7-DA2A-4CF9-CC8CECE2C5C5}"/>
                </a:ext>
              </a:extLst>
            </p:cNvPr>
            <p:cNvSpPr/>
            <p:nvPr/>
          </p:nvSpPr>
          <p:spPr>
            <a:xfrm>
              <a:off x="-19930" y="6461759"/>
              <a:ext cx="12211929" cy="396241"/>
            </a:xfrm>
            <a:prstGeom prst="rect">
              <a:avLst/>
            </a:prstGeom>
            <a:solidFill>
              <a:srgbClr val="E0853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F5ED5276-A68F-476A-FED1-FF19E3DD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899" y="6480334"/>
              <a:ext cx="1156565" cy="35908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B383754-BAE4-2493-671A-3C76C7AFB9F1}"/>
              </a:ext>
            </a:extLst>
          </p:cNvPr>
          <p:cNvSpPr/>
          <p:nvPr userDrawn="1"/>
        </p:nvSpPr>
        <p:spPr>
          <a:xfrm>
            <a:off x="11649828" y="-430077"/>
            <a:ext cx="225287" cy="1005840"/>
          </a:xfrm>
          <a:prstGeom prst="rect">
            <a:avLst/>
          </a:prstGeom>
          <a:solidFill>
            <a:srgbClr val="E0853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09F850B-7C33-FD9F-2076-B62BA623E8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00647"/>
            <a:ext cx="8915400" cy="963469"/>
          </a:xfrm>
        </p:spPr>
        <p:txBody>
          <a:bodyPr>
            <a:normAutofit/>
          </a:bodyPr>
          <a:lstStyle>
            <a:lvl1pPr marL="0" indent="0">
              <a:buNone/>
              <a:defRPr lang="en-US" sz="2000" b="0" kern="1200" spc="200" dirty="0">
                <a:solidFill>
                  <a:schemeClr val="tx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9245CFC-90B9-7D74-62D4-9083C9DAB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8" y="103331"/>
            <a:ext cx="883179" cy="9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1714-02BF-1354-28F1-ED19C8C3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3895-842C-4236-7866-D7F223FE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4614-1449-E201-39A1-E752C7B3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704B1-D323-CECB-C413-1610CE28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B5C9-8B75-5412-3F2C-8780F44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9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4ED8-4C82-15E5-7918-05C201B4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BD9A-420A-9C59-A9F9-940310E1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06D1-CFB3-2664-A99B-375EA2F0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C0F0-89DB-B0D0-9A6A-0C10E388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17B9-1210-D6A7-7805-64694472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CD94-7588-E0E4-ACAC-85ECADC6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735B-6A5F-86B8-0537-ED4EA0034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FF9AD-D169-55D3-2DBD-E5EE219F3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5E38A-F005-E366-94C1-7B79B6CA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3D819-A1CD-497D-B838-11FB3FE4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E21FC-70B5-7D8D-18C5-AAFD86F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A0B4-A04E-FDF4-5D28-748BCCF9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6B386-72E7-1BFA-8B60-C0C519B5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14E5F-C539-36AE-8BD7-B005B4911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AD59A-36B5-3BD5-AE97-7BC6B1368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05B1C-3332-2869-733B-AAA4B3AC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7364E-39BF-73F0-DE11-29E848AB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8EA2B-C850-FE37-B491-A2BCB797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6B2C4-19F8-5F94-61BB-B63A3FDF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2D7E-E8DB-1426-82E8-C2D12D60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5436-C093-F690-9789-2F4D78C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5441-8AAF-5840-32E7-48DDE281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09F54-B96D-7779-A2D1-C7E8E189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41AE4-A1E9-AC8F-95FD-A7C364B4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E89D2-2011-8AB1-EF49-2AB51596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FDAC-E0B2-439A-7519-9F84E33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A52B-21FB-1171-9EFB-DD1D8F9D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CA45-F291-1626-9058-635313CD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A36C8-10EB-6D23-CEC5-565B8337F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B30A2-693A-53E7-C558-3E15F9CB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349BB-7E07-AEBB-E343-B87199BB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EA95D-8D56-B591-CB51-2A34C3AA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90E4-FF74-6F80-FAC9-EB23DD36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AA96E-A526-A7FA-DD93-903E301CD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CAFDD-514A-1C60-9AE7-DAD790F0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3FA9-8AD5-A840-2C89-CD902467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F20FC-ED54-502E-1871-E2C0D22F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C456-C53F-EB6E-FC4F-888D9F31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30669-C9D4-FBCC-9FAC-485049ED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EDC4-B9C9-6820-B770-880CB979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44AB5-C9DF-2009-FCC1-6723B67B0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777F5-E04B-49E4-B3B9-F972663867E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24F4-9FED-8C71-2914-5D2E4F429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68A4-694C-978D-97D3-E35C4727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E105D-6898-4AB1-9703-A4B146B3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4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0.tiff"/><Relationship Id="rId18" Type="http://schemas.openxmlformats.org/officeDocument/2006/relationships/image" Target="../media/image15.tiff"/><Relationship Id="rId3" Type="http://schemas.openxmlformats.org/officeDocument/2006/relationships/image" Target="../media/image4.sv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customXml" Target="../ink/ink2.xml"/><Relationship Id="rId17" Type="http://schemas.openxmlformats.org/officeDocument/2006/relationships/image" Target="../media/image14.svg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29.png"/><Relationship Id="rId5" Type="http://schemas.openxmlformats.org/officeDocument/2006/relationships/image" Target="../media/image6.png"/><Relationship Id="rId15" Type="http://schemas.openxmlformats.org/officeDocument/2006/relationships/image" Target="../media/image12.svg"/><Relationship Id="rId19" Type="http://schemas.openxmlformats.org/officeDocument/2006/relationships/image" Target="../media/image16.tiff"/><Relationship Id="rId4" Type="http://schemas.openxmlformats.org/officeDocument/2006/relationships/image" Target="../media/image5.png"/><Relationship Id="rId9" Type="http://schemas.openxmlformats.org/officeDocument/2006/relationships/customXml" Target="../ink/ink1.xml"/><Relationship Id="rId14" Type="http://schemas.openxmlformats.org/officeDocument/2006/relationships/image" Target="../media/image11.png"/><Relationship Id="rId22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FFC3-E446-99EB-F6F2-5AAE1181D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453A3-EFF1-09FE-2B0B-228C74390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027" y="99720"/>
            <a:ext cx="10994679" cy="963469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Montserrat" pitchFamily="2" charset="77"/>
              </a:rPr>
              <a:t>CASE STUDY: Driving Technology </a:t>
            </a:r>
            <a:r>
              <a:rPr lang="en-US" sz="1800" dirty="0">
                <a:latin typeface="Montserrat" pitchFamily="2" charset="77"/>
              </a:rPr>
              <a:t>Transformation and</a:t>
            </a:r>
            <a:r>
              <a:rPr lang="en-US" sz="1800" b="0" dirty="0">
                <a:solidFill>
                  <a:schemeClr val="tx1"/>
                </a:solidFill>
                <a:latin typeface="Montserrat" pitchFamily="2" charset="77"/>
              </a:rPr>
              <a:t> Governance Through Enterprise Architecture at United Airlines 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652E4-3F19-03B7-99FC-699D7C83C619}"/>
              </a:ext>
            </a:extLst>
          </p:cNvPr>
          <p:cNvSpPr/>
          <p:nvPr/>
        </p:nvSpPr>
        <p:spPr>
          <a:xfrm>
            <a:off x="541410" y="1624204"/>
            <a:ext cx="3143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OBJECTIVES</a:t>
            </a:r>
          </a:p>
        </p:txBody>
      </p:sp>
      <p:sp>
        <p:nvSpPr>
          <p:cNvPr id="6" name="Rounded Rectangle 173">
            <a:extLst>
              <a:ext uri="{FF2B5EF4-FFF2-40B4-BE49-F238E27FC236}">
                <a16:creationId xmlns:a16="http://schemas.microsoft.com/office/drawing/2014/main" id="{BFA1C641-9295-5FED-A159-CAEC10753217}"/>
              </a:ext>
            </a:extLst>
          </p:cNvPr>
          <p:cNvSpPr/>
          <p:nvPr/>
        </p:nvSpPr>
        <p:spPr>
          <a:xfrm>
            <a:off x="714027" y="2078383"/>
            <a:ext cx="2540313" cy="338991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C0C64-1D62-52D0-9D19-11E5F183B55A}"/>
              </a:ext>
            </a:extLst>
          </p:cNvPr>
          <p:cNvSpPr txBox="1"/>
          <p:nvPr/>
        </p:nvSpPr>
        <p:spPr>
          <a:xfrm>
            <a:off x="1034157" y="2291131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Improve </a:t>
            </a:r>
            <a:r>
              <a:rPr lang="en-US" sz="1000" dirty="0">
                <a:latin typeface="Aktiv Grotesk Ex" panose="020B0604020203020204"/>
              </a:rPr>
              <a:t>system reliability by assessing and optimizing existing and underperforming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C9903-2DC0-82DB-0C18-063D503AE5D3}"/>
              </a:ext>
            </a:extLst>
          </p:cNvPr>
          <p:cNvSpPr txBox="1"/>
          <p:nvPr/>
        </p:nvSpPr>
        <p:spPr>
          <a:xfrm>
            <a:off x="1024739" y="3096325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1000" b="1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 scalable adoption of modern tech (e.g. AWS </a:t>
            </a:r>
            <a:r>
              <a:rPr lang="en-US" sz="1000" kern="0" dirty="0" err="1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, Kong API, Solace)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7096D-88F7-CDF7-2FA6-75F8678EF1CD}"/>
              </a:ext>
            </a:extLst>
          </p:cNvPr>
          <p:cNvSpPr txBox="1"/>
          <p:nvPr/>
        </p:nvSpPr>
        <p:spPr>
          <a:xfrm>
            <a:off x="1006883" y="3904063"/>
            <a:ext cx="2150542" cy="6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 architectural guidance and design reviews to ensure system consistency and security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C6F10-6782-03A6-65B6-89F1EB3902C1}"/>
              </a:ext>
            </a:extLst>
          </p:cNvPr>
          <p:cNvSpPr/>
          <p:nvPr/>
        </p:nvSpPr>
        <p:spPr>
          <a:xfrm>
            <a:off x="238036" y="2269935"/>
            <a:ext cx="675781" cy="639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11" name="Picture 10" descr="Bar graph with upward trend outline">
            <a:extLst>
              <a:ext uri="{FF2B5EF4-FFF2-40B4-BE49-F238E27FC236}">
                <a16:creationId xmlns:a16="http://schemas.microsoft.com/office/drawing/2014/main" id="{992CF544-54E4-5A17-720F-8C2818DE0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56374" y="5559610"/>
            <a:ext cx="549942" cy="54994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CB70E04-6269-7647-72AC-84C3A42D889F}"/>
              </a:ext>
            </a:extLst>
          </p:cNvPr>
          <p:cNvSpPr/>
          <p:nvPr/>
        </p:nvSpPr>
        <p:spPr>
          <a:xfrm>
            <a:off x="243579" y="3088542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01CDE1-C1BF-1A6E-6975-32DA4C86C84A}"/>
              </a:ext>
            </a:extLst>
          </p:cNvPr>
          <p:cNvSpPr/>
          <p:nvPr/>
        </p:nvSpPr>
        <p:spPr>
          <a:xfrm>
            <a:off x="259534" y="3887870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DD358-3501-B983-F239-85996D634784}"/>
              </a:ext>
            </a:extLst>
          </p:cNvPr>
          <p:cNvSpPr/>
          <p:nvPr/>
        </p:nvSpPr>
        <p:spPr>
          <a:xfrm>
            <a:off x="4119811" y="1568648"/>
            <a:ext cx="481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SOLUTION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019F48-004D-22E6-492D-34EB71A29B82}"/>
              </a:ext>
            </a:extLst>
          </p:cNvPr>
          <p:cNvSpPr/>
          <p:nvPr/>
        </p:nvSpPr>
        <p:spPr>
          <a:xfrm>
            <a:off x="3889217" y="1947553"/>
            <a:ext cx="2182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rgbClr val="E08537"/>
                </a:solidFill>
                <a:latin typeface="Aktiv Grotesk Ex" panose="020B0604020203020204" pitchFamily="34" charset="77"/>
              </a:rPr>
              <a:t>PROCESS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D94D3AE7-E658-803D-AFEA-7C92C94462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3900806" y="2322557"/>
            <a:ext cx="2236547" cy="598913"/>
          </a:xfrm>
          <a:prstGeom prst="rect">
            <a:avLst/>
          </a:prstGeom>
        </p:spPr>
      </p:pic>
      <p:sp>
        <p:nvSpPr>
          <p:cNvPr id="20" name="Triangle 174">
            <a:extLst>
              <a:ext uri="{FF2B5EF4-FFF2-40B4-BE49-F238E27FC236}">
                <a16:creationId xmlns:a16="http://schemas.microsoft.com/office/drawing/2014/main" id="{504462AD-EF47-D6AE-E2E2-B85D6E31BD26}"/>
              </a:ext>
            </a:extLst>
          </p:cNvPr>
          <p:cNvSpPr/>
          <p:nvPr/>
        </p:nvSpPr>
        <p:spPr>
          <a:xfrm rot="5400000">
            <a:off x="3112687" y="3665720"/>
            <a:ext cx="776177" cy="191386"/>
          </a:xfrm>
          <a:prstGeom prst="triangle">
            <a:avLst/>
          </a:prstGeom>
          <a:solidFill>
            <a:schemeClr val="bg2">
              <a:lumMod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8BFB9-6B86-A271-4151-54C8E33949C0}"/>
              </a:ext>
            </a:extLst>
          </p:cNvPr>
          <p:cNvSpPr txBox="1"/>
          <p:nvPr/>
        </p:nvSpPr>
        <p:spPr>
          <a:xfrm>
            <a:off x="4016803" y="2401786"/>
            <a:ext cx="20438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Adopted a decentralized, agile engagement methodology across multiple teams </a:t>
            </a:r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3346AD7F-7609-71F1-CF92-E5FB6F7C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3900195" y="2900724"/>
            <a:ext cx="2236547" cy="597776"/>
          </a:xfrm>
          <a:prstGeom prst="rect">
            <a:avLst/>
          </a:prstGeom>
        </p:spPr>
      </p:pic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6E1B06FE-420C-C69C-9C39-AB03C648E25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3908293" y="3473704"/>
            <a:ext cx="2236547" cy="597776"/>
          </a:xfrm>
          <a:prstGeom prst="rect">
            <a:avLst/>
          </a:prstGeom>
        </p:spPr>
      </p:pic>
      <p:pic>
        <p:nvPicPr>
          <p:cNvPr id="28" name="Picture 27" descr="Icon&#10;&#10;Description automatically generated with medium confidence">
            <a:extLst>
              <a:ext uri="{FF2B5EF4-FFF2-40B4-BE49-F238E27FC236}">
                <a16:creationId xmlns:a16="http://schemas.microsoft.com/office/drawing/2014/main" id="{99DBB6D8-3BBA-74BF-5776-6F533C4FC56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3908293" y="4056361"/>
            <a:ext cx="2236547" cy="59777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76AAFEF-5F4C-BF0D-7E6E-CEE5867B60C8}"/>
              </a:ext>
            </a:extLst>
          </p:cNvPr>
          <p:cNvSpPr/>
          <p:nvPr/>
        </p:nvSpPr>
        <p:spPr>
          <a:xfrm>
            <a:off x="6665176" y="1966973"/>
            <a:ext cx="2221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rgbClr val="E08537"/>
                </a:solidFill>
                <a:latin typeface="Aktiv Grotesk Ex" panose="020B0604020203020204" pitchFamily="34" charset="77"/>
              </a:rPr>
              <a:t>DELIVERED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F1D4DB-34F4-1907-E305-E542CE2D72FE}"/>
              </a:ext>
            </a:extLst>
          </p:cNvPr>
          <p:cNvSpPr/>
          <p:nvPr/>
        </p:nvSpPr>
        <p:spPr>
          <a:xfrm>
            <a:off x="6528558" y="2336353"/>
            <a:ext cx="22797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 panose="020B0604020203020204"/>
              </a:rPr>
              <a:t>Introduced and implemented AWS </a:t>
            </a:r>
            <a:r>
              <a:rPr lang="en-US" sz="1000" dirty="0" err="1">
                <a:latin typeface="Aktiv Grotesk Ex" panose="020B0604020203020204"/>
              </a:rPr>
              <a:t>QuickSight</a:t>
            </a:r>
            <a:r>
              <a:rPr lang="en-US" sz="1000" dirty="0">
                <a:latin typeface="Aktiv Grotesk Ex" panose="020B0604020203020204"/>
              </a:rPr>
              <a:t> for analytics 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 panose="020B0604020203020204" pitchFamily="34" charset="77"/>
              </a:rPr>
              <a:t>Adopted Kong API platform and Solace messaging system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 panose="020B0604020203020204" pitchFamily="34" charset="77"/>
              </a:rPr>
              <a:t>Retired legacy tools and supported transition to modern, scalable platforms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 panose="020B0604020203020204" pitchFamily="34" charset="77"/>
              </a:rPr>
              <a:t>Delivered implementation guidelines and technology onboarding support 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 panose="020B0604020203020204" pitchFamily="34" charset="77"/>
              </a:rPr>
              <a:t>Improved design governance across TechOps, supply chain, and development teams </a:t>
            </a:r>
            <a:endParaRPr lang="en-US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6859E0-F7B7-DD74-F556-FF8BE6BEE72A}"/>
              </a:ext>
            </a:extLst>
          </p:cNvPr>
          <p:cNvSpPr/>
          <p:nvPr/>
        </p:nvSpPr>
        <p:spPr>
          <a:xfrm>
            <a:off x="9135195" y="1562808"/>
            <a:ext cx="252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IMPACT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D61FF6-A4D7-3283-D8B5-F588622D6E9A}"/>
              </a:ext>
            </a:extLst>
          </p:cNvPr>
          <p:cNvSpPr/>
          <p:nvPr/>
        </p:nvSpPr>
        <p:spPr>
          <a:xfrm>
            <a:off x="9174007" y="2421686"/>
            <a:ext cx="1221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OPTIMIZED SYSTEM RELIABILITY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45A69-C06D-A4C3-5990-A9B62E54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964" y="3321579"/>
            <a:ext cx="188992" cy="77425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57A580E-1405-2A9B-3636-ED3376B102E7}"/>
              </a:ext>
            </a:extLst>
          </p:cNvPr>
          <p:cNvSpPr/>
          <p:nvPr/>
        </p:nvSpPr>
        <p:spPr>
          <a:xfrm>
            <a:off x="9139160" y="6038001"/>
            <a:ext cx="13347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GROWTH FOCUSED</a:t>
            </a:r>
          </a:p>
        </p:txBody>
      </p:sp>
      <p:sp>
        <p:nvSpPr>
          <p:cNvPr id="44" name="Rounded Rectangle 41">
            <a:extLst>
              <a:ext uri="{FF2B5EF4-FFF2-40B4-BE49-F238E27FC236}">
                <a16:creationId xmlns:a16="http://schemas.microsoft.com/office/drawing/2014/main" id="{178BD923-340E-851A-68F6-A4700EE2FF93}"/>
              </a:ext>
            </a:extLst>
          </p:cNvPr>
          <p:cNvSpPr/>
          <p:nvPr/>
        </p:nvSpPr>
        <p:spPr>
          <a:xfrm>
            <a:off x="10326290" y="2285989"/>
            <a:ext cx="1760558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endParaRPr lang="en-US" sz="1000" dirty="0">
              <a:solidFill>
                <a:srgbClr val="000000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14018A9F-0300-2044-120B-BED36CD2B2AF}"/>
              </a:ext>
            </a:extLst>
          </p:cNvPr>
          <p:cNvSpPr/>
          <p:nvPr/>
        </p:nvSpPr>
        <p:spPr>
          <a:xfrm>
            <a:off x="10363644" y="2911020"/>
            <a:ext cx="1766667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6" name="Rounded Rectangle 49">
            <a:extLst>
              <a:ext uri="{FF2B5EF4-FFF2-40B4-BE49-F238E27FC236}">
                <a16:creationId xmlns:a16="http://schemas.microsoft.com/office/drawing/2014/main" id="{E82ABBE6-A5E8-78E4-C4D9-BAAE23E4F58C}"/>
              </a:ext>
            </a:extLst>
          </p:cNvPr>
          <p:cNvSpPr/>
          <p:nvPr/>
        </p:nvSpPr>
        <p:spPr>
          <a:xfrm>
            <a:off x="10258236" y="3716974"/>
            <a:ext cx="1799214" cy="665766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C2A36-BAD9-E05B-4A90-469C4221A6D1}"/>
              </a:ext>
            </a:extLst>
          </p:cNvPr>
          <p:cNvSpPr txBox="1"/>
          <p:nvPr/>
        </p:nvSpPr>
        <p:spPr>
          <a:xfrm>
            <a:off x="1010677" y="4677581"/>
            <a:ext cx="215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Enable</a:t>
            </a:r>
            <a:r>
              <a:rPr lang="en-US" sz="1000" dirty="0">
                <a:latin typeface="Aktiv Grotesk Ex" panose="020B0604020203020204"/>
              </a:rPr>
              <a:t> cost-savings through standardization and governance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0FDF18-1D49-4089-F75C-4DC83C2C9883}"/>
              </a:ext>
            </a:extLst>
          </p:cNvPr>
          <p:cNvSpPr txBox="1"/>
          <p:nvPr/>
        </p:nvSpPr>
        <p:spPr>
          <a:xfrm>
            <a:off x="3965241" y="2983025"/>
            <a:ext cx="22365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Conducted 2-3 architecture and cyber security reviews weekly to ensure compliance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CA79DB-B329-E2B0-ACB5-E5BFACBB108C}"/>
              </a:ext>
            </a:extLst>
          </p:cNvPr>
          <p:cNvSpPr txBox="1"/>
          <p:nvPr/>
        </p:nvSpPr>
        <p:spPr>
          <a:xfrm>
            <a:off x="3951282" y="3568108"/>
            <a:ext cx="21447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Led application reliability deep-dives, including root cause analysis of reliability/outage issues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505A0D-800F-9D53-5E22-DE31BFC32D29}"/>
              </a:ext>
            </a:extLst>
          </p:cNvPr>
          <p:cNvSpPr txBox="1"/>
          <p:nvPr/>
        </p:nvSpPr>
        <p:spPr>
          <a:xfrm>
            <a:off x="3908293" y="4156216"/>
            <a:ext cx="22520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Supported technology modernization through reviews, guidance, and documentation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BD9C75-E9D8-1931-729F-BE988DE64CDB}"/>
              </a:ext>
            </a:extLst>
          </p:cNvPr>
          <p:cNvSpPr txBox="1"/>
          <p:nvPr/>
        </p:nvSpPr>
        <p:spPr>
          <a:xfrm>
            <a:off x="10396924" y="2177682"/>
            <a:ext cx="18134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FF6600"/>
              </a:buClr>
            </a:pPr>
            <a:r>
              <a:rPr lang="en-US" sz="1000" dirty="0">
                <a:latin typeface="Aktiv Grotesk Ex" panose="020B0604020203020204"/>
              </a:rPr>
              <a:t>Boosted system reliability through detailed assessments and mitigation strategies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EC29864-F3E3-DF05-8CBC-0FD252BCFA07}"/>
              </a:ext>
            </a:extLst>
          </p:cNvPr>
          <p:cNvSpPr txBox="1"/>
          <p:nvPr/>
        </p:nvSpPr>
        <p:spPr>
          <a:xfrm>
            <a:off x="10404024" y="2965145"/>
            <a:ext cx="1798854" cy="61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Achieved cost savings by retiring outdated tools and reducing system complexity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AABC9DD-4D53-08FA-59E8-0E58D26621A6}"/>
              </a:ext>
            </a:extLst>
          </p:cNvPr>
          <p:cNvSpPr txBox="1"/>
          <p:nvPr/>
        </p:nvSpPr>
        <p:spPr>
          <a:xfrm>
            <a:off x="10411484" y="3873185"/>
            <a:ext cx="18755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Strengthened enterprise-wide architecture governance and standardization 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67D4BDF-2582-2012-556D-76B5C8763D91}"/>
              </a:ext>
            </a:extLst>
          </p:cNvPr>
          <p:cNvSpPr txBox="1"/>
          <p:nvPr/>
        </p:nvSpPr>
        <p:spPr>
          <a:xfrm>
            <a:off x="10404384" y="5612463"/>
            <a:ext cx="1798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Positioned United for future growth with a robust and resilient enterprise architecture foundation</a:t>
            </a:r>
          </a:p>
        </p:txBody>
      </p:sp>
      <p:pic>
        <p:nvPicPr>
          <p:cNvPr id="1035" name="Picture 34" descr="Online meeting outline">
            <a:extLst>
              <a:ext uri="{FF2B5EF4-FFF2-40B4-BE49-F238E27FC236}">
                <a16:creationId xmlns:a16="http://schemas.microsoft.com/office/drawing/2014/main" id="{96ED0FEF-7AF1-5FC8-29FD-753CA33D3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7521" y="3918551"/>
            <a:ext cx="531259" cy="531259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41898EF-4B3C-3E67-F79C-89ED9D24D120}"/>
              </a:ext>
            </a:extLst>
          </p:cNvPr>
          <p:cNvSpPr/>
          <p:nvPr/>
        </p:nvSpPr>
        <p:spPr>
          <a:xfrm>
            <a:off x="8950688" y="4132468"/>
            <a:ext cx="143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IMPROVED GOVERNANCE &amp; STANDARDIZATION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2B739A4-03A7-5AB8-2FB6-47B7ED5C5B36}"/>
                  </a:ext>
                </a:extLst>
              </p14:cNvPr>
              <p14:cNvContentPartPr/>
              <p14:nvPr/>
            </p14:nvContentPartPr>
            <p14:xfrm>
              <a:off x="6455177" y="2038158"/>
              <a:ext cx="360" cy="4339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2B739A4-03A7-5AB8-2FB6-47B7ED5C5B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50857" y="2033838"/>
                <a:ext cx="9000" cy="43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EC3A052-11E7-6533-A635-6D774F6FB64C}"/>
                  </a:ext>
                </a:extLst>
              </p14:cNvPr>
              <p14:cNvContentPartPr/>
              <p14:nvPr/>
            </p14:nvContentPartPr>
            <p14:xfrm>
              <a:off x="10326290" y="2038601"/>
              <a:ext cx="0" cy="433863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EC3A052-11E7-6533-A635-6D774F6FB6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26290" y="2034281"/>
                <a:ext cx="0" cy="4347276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EEE235EF-DD9B-F7A0-181A-EC3144DC2DAE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374185" y="2387136"/>
            <a:ext cx="416054" cy="416054"/>
          </a:xfrm>
          <a:prstGeom prst="rect">
            <a:avLst/>
          </a:prstGeom>
        </p:spPr>
      </p:pic>
      <p:pic>
        <p:nvPicPr>
          <p:cNvPr id="32" name="Picture 34" descr="Gears outline">
            <a:extLst>
              <a:ext uri="{FF2B5EF4-FFF2-40B4-BE49-F238E27FC236}">
                <a16:creationId xmlns:a16="http://schemas.microsoft.com/office/drawing/2014/main" id="{9D344399-34A7-ADAA-D6C0-AAE450523B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88734" y="3133345"/>
            <a:ext cx="588384" cy="588384"/>
          </a:xfrm>
          <a:prstGeom prst="rect">
            <a:avLst/>
          </a:prstGeom>
        </p:spPr>
      </p:pic>
      <p:pic>
        <p:nvPicPr>
          <p:cNvPr id="36" name="Picture 2" descr="Processor outline">
            <a:extLst>
              <a:ext uri="{FF2B5EF4-FFF2-40B4-BE49-F238E27FC236}">
                <a16:creationId xmlns:a16="http://schemas.microsoft.com/office/drawing/2014/main" id="{7CBD0EB3-BD1B-7CB4-BDE9-EBAFEBA7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9622667" y="4545137"/>
            <a:ext cx="618430" cy="61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C78FEA8-B4E3-AF99-AE5F-B9B19721F9E9}"/>
              </a:ext>
            </a:extLst>
          </p:cNvPr>
          <p:cNvSpPr txBox="1"/>
          <p:nvPr/>
        </p:nvSpPr>
        <p:spPr>
          <a:xfrm>
            <a:off x="10404024" y="4715913"/>
            <a:ext cx="1798854" cy="61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Accelerated new technology adoption across teams with scalable platforms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 descr="Icon&#10;&#10;Description automatically generated with medium confidence">
            <a:extLst>
              <a:ext uri="{FF2B5EF4-FFF2-40B4-BE49-F238E27FC236}">
                <a16:creationId xmlns:a16="http://schemas.microsoft.com/office/drawing/2014/main" id="{358D4E46-F684-9BDB-370B-1F1844DE22E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3916028" y="4646204"/>
            <a:ext cx="2236547" cy="5977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36E444C-6E28-573B-AD58-E7F75E6D74F4}"/>
              </a:ext>
            </a:extLst>
          </p:cNvPr>
          <p:cNvSpPr txBox="1"/>
          <p:nvPr/>
        </p:nvSpPr>
        <p:spPr>
          <a:xfrm>
            <a:off x="3926958" y="4736516"/>
            <a:ext cx="22520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Acted as an on-demand architecture advisory layer for multiple teams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59A3E7-BDED-69B9-27D5-81232DE024BE}"/>
              </a:ext>
            </a:extLst>
          </p:cNvPr>
          <p:cNvSpPr txBox="1"/>
          <p:nvPr/>
        </p:nvSpPr>
        <p:spPr>
          <a:xfrm>
            <a:off x="791560" y="680612"/>
            <a:ext cx="1126589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spc="300" dirty="0">
                <a:solidFill>
                  <a:srgbClr val="E08537"/>
                </a:solidFill>
                <a:latin typeface="Aktiv Grotesk Ex" panose="020B0604020203020204"/>
                <a:ea typeface="Open Sans Light" panose="020B0306030504020204" pitchFamily="34" charset="0"/>
                <a:cs typeface="Open Sans Light" panose="020B0306030504020204" pitchFamily="34" charset="0"/>
              </a:rPr>
              <a:t>PROBLEM STATEMENT: </a:t>
            </a:r>
            <a:r>
              <a:rPr lang="en-US" sz="1300" dirty="0">
                <a:solidFill>
                  <a:srgbClr val="000000"/>
                </a:solidFill>
              </a:rPr>
              <a:t>United Airlines, a leading airline carrier,</a:t>
            </a:r>
            <a:r>
              <a:rPr lang="en-US" sz="1300" kern="100" dirty="0">
                <a:ea typeface="Aptos" panose="020B0004020202020204" pitchFamily="34" charset="0"/>
                <a:cs typeface="Times New Roman" panose="02020603050405020304" pitchFamily="18" charset="0"/>
              </a:rPr>
              <a:t> faces increasing demands for digital modernization to maintain competitive advantage, ensure operational reliability, and deliver superior user experiences. With a fragmented technology landscape, aging legacy systems, inconsistent architecture standards, and growing complexity in IT infrastructure, there was a pressing need to drive organization-wide standardization, technology adoption, and system reliability, </a:t>
            </a:r>
            <a:r>
              <a:rPr lang="en-US" sz="13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all the while maintaining governance across a vast and dynamic IT landscape.</a:t>
            </a:r>
            <a:endParaRPr lang="en-US" sz="13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3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AB870-ED14-311D-4964-E0DECD03576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75020" y="1932880"/>
            <a:ext cx="619455" cy="6194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C0A4D76-385F-FD86-5537-ECAC49696B5F}"/>
              </a:ext>
            </a:extLst>
          </p:cNvPr>
          <p:cNvSpPr/>
          <p:nvPr/>
        </p:nvSpPr>
        <p:spPr>
          <a:xfrm>
            <a:off x="9028777" y="3308814"/>
            <a:ext cx="13752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ENABLED COST SAVINGS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364656-C522-1EDC-5A2F-3B226A85DDC1}"/>
              </a:ext>
            </a:extLst>
          </p:cNvPr>
          <p:cNvSpPr/>
          <p:nvPr/>
        </p:nvSpPr>
        <p:spPr>
          <a:xfrm>
            <a:off x="9208682" y="5098961"/>
            <a:ext cx="1265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TECHNOLOGY MODERNIZATION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2BA83A5-6866-9EB7-D69A-726D435B12A1}"/>
              </a:ext>
            </a:extLst>
          </p:cNvPr>
          <p:cNvSpPr/>
          <p:nvPr/>
        </p:nvSpPr>
        <p:spPr>
          <a:xfrm>
            <a:off x="241672" y="4646204"/>
            <a:ext cx="675781" cy="639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0357E1-643A-9800-A50C-B1500BBAA7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5978" y="4700928"/>
            <a:ext cx="561208" cy="561208"/>
          </a:xfrm>
          <a:prstGeom prst="rect">
            <a:avLst/>
          </a:prstGeom>
        </p:spPr>
      </p:pic>
      <p:pic>
        <p:nvPicPr>
          <p:cNvPr id="49" name="Picture 48" descr="Icon&#10;&#10;Description automatically generated with medium confidence">
            <a:extLst>
              <a:ext uri="{FF2B5EF4-FFF2-40B4-BE49-F238E27FC236}">
                <a16:creationId xmlns:a16="http://schemas.microsoft.com/office/drawing/2014/main" id="{85B65DA9-BE5B-B87D-06FC-259B741907B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28365" y="3701820"/>
            <a:ext cx="430893" cy="454396"/>
          </a:xfrm>
          <a:prstGeom prst="rect">
            <a:avLst/>
          </a:prstGeom>
        </p:spPr>
      </p:pic>
      <p:pic>
        <p:nvPicPr>
          <p:cNvPr id="50" name="Picture 20" descr="Dollar with solid fill">
            <a:extLst>
              <a:ext uri="{FF2B5EF4-FFF2-40B4-BE49-F238E27FC236}">
                <a16:creationId xmlns:a16="http://schemas.microsoft.com/office/drawing/2014/main" id="{E22429C8-7820-702B-B46F-129E4322595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656374" y="2840819"/>
            <a:ext cx="487141" cy="48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9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9436A63A3BC44082E547D986D49A80" ma:contentTypeVersion="15" ma:contentTypeDescription="Create a new document." ma:contentTypeScope="" ma:versionID="0af412e46cd3cfc0a85a0a3afab2ef12">
  <xsd:schema xmlns:xsd="http://www.w3.org/2001/XMLSchema" xmlns:xs="http://www.w3.org/2001/XMLSchema" xmlns:p="http://schemas.microsoft.com/office/2006/metadata/properties" xmlns:ns2="9e3051fe-6a41-432c-b57e-2dd5c3bedc7a" xmlns:ns3="5f6de224-1bd5-4d68-ba5c-5301d0e5112c" targetNamespace="http://schemas.microsoft.com/office/2006/metadata/properties" ma:root="true" ma:fieldsID="ea91be16e790ef9cb24057e7e576a109" ns2:_="" ns3:_="">
    <xsd:import namespace="9e3051fe-6a41-432c-b57e-2dd5c3bedc7a"/>
    <xsd:import namespace="5f6de224-1bd5-4d68-ba5c-5301d0e51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051fe-6a41-432c-b57e-2dd5c3bed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6c3ca23-8c0c-45fa-9c70-cf60baa77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de224-1bd5-4d68-ba5c-5301d0e51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75eda70-792e-4f3f-8bd5-55167bdcbc42}" ma:internalName="TaxCatchAll" ma:showField="CatchAllData" ma:web="5f6de224-1bd5-4d68-ba5c-5301d0e51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6de224-1bd5-4d68-ba5c-5301d0e5112c" xsi:nil="true"/>
    <lcf76f155ced4ddcb4097134ff3c332f xmlns="9e3051fe-6a41-432c-b57e-2dd5c3bedc7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D5CF4D-0C27-48D8-BC92-9445B42C6E4F}"/>
</file>

<file path=customXml/itemProps2.xml><?xml version="1.0" encoding="utf-8"?>
<ds:datastoreItem xmlns:ds="http://schemas.openxmlformats.org/officeDocument/2006/customXml" ds:itemID="{8F06067F-6B3C-4132-AC2E-1F6BAB2ACBA2}"/>
</file>

<file path=customXml/itemProps3.xml><?xml version="1.0" encoding="utf-8"?>
<ds:datastoreItem xmlns:ds="http://schemas.openxmlformats.org/officeDocument/2006/customXml" ds:itemID="{D5CEDF4C-F069-4AE0-9757-FFC1EEB37BA0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Aktiv Grotesk Ex</vt:lpstr>
      <vt:lpstr>Aptos</vt:lpstr>
      <vt:lpstr>Aptos Display</vt:lpstr>
      <vt:lpstr>Arial</vt:lpstr>
      <vt:lpstr>Montserrat</vt:lpstr>
      <vt:lpstr>System Font Regular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Donna Mathew</dc:creator>
  <cp:lastModifiedBy>Donna Mathew</cp:lastModifiedBy>
  <cp:revision>5</cp:revision>
  <dcterms:created xsi:type="dcterms:W3CDTF">2025-05-01T18:51:02Z</dcterms:created>
  <dcterms:modified xsi:type="dcterms:W3CDTF">2025-05-01T18:58:40Z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0x010100059436A63A3BC44082E547D986D49A80</vt:lpwstr>
  </property>
</Properties>
</file>