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304" r:id="rId2"/>
    <p:sldId id="13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1,'0'12052,"0"-12058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18:47:06.717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12 12,'0'12052,"0"-12058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BCF3D-E218-4C1B-8FD3-C1CC5BCFE3F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09F0D-A11D-46CD-A870-160850004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E3F3-F756-449A-4130-B3C90425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DACDE-FDE1-022D-06B5-BE81F3D4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E13C-2FE7-7D49-6959-94737CD8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32D9-83DB-A85D-CF79-789B0117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BEF0-9004-9D46-731B-E6661133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9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38531-510C-3A1F-CEF5-41590219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3052D-843A-ED4D-050B-D66B6A4F4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ED4D2-5F1A-BC46-599B-6182F67D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111B7-EDCD-F105-3430-97B56D9D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3F5E4-D3A2-226E-8D3A-2C685CB1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6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44A3D-CBD0-8D98-4440-09C5E1B5B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040BA-E014-5234-EA6D-D2BD21E12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047D-63E7-C00C-91B0-DEDE96F0B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2503-2DD8-E6A4-E8C5-A4C16AAA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5EAEB-5A4A-BAFB-A38F-0C111FDE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7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BDF601D-2212-8307-7865-B7A9AB3EB23D}"/>
              </a:ext>
            </a:extLst>
          </p:cNvPr>
          <p:cNvGrpSpPr/>
          <p:nvPr userDrawn="1"/>
        </p:nvGrpSpPr>
        <p:grpSpPr>
          <a:xfrm>
            <a:off x="-9108" y="6494389"/>
            <a:ext cx="12201108" cy="395892"/>
            <a:chOff x="-19930" y="6461759"/>
            <a:chExt cx="12211929" cy="39624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6907C6-F2B7-DA2A-4CF9-CC8CECE2C5C5}"/>
                </a:ext>
              </a:extLst>
            </p:cNvPr>
            <p:cNvSpPr/>
            <p:nvPr/>
          </p:nvSpPr>
          <p:spPr>
            <a:xfrm>
              <a:off x="-19930" y="6461759"/>
              <a:ext cx="12211929" cy="396241"/>
            </a:xfrm>
            <a:prstGeom prst="rect">
              <a:avLst/>
            </a:prstGeom>
            <a:solidFill>
              <a:srgbClr val="E08537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65"/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F5ED5276-A68F-476A-FED1-FF19E3DDA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7899" y="6480334"/>
              <a:ext cx="1156565" cy="359089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B383754-BAE4-2493-671A-3C76C7AFB9F1}"/>
              </a:ext>
            </a:extLst>
          </p:cNvPr>
          <p:cNvSpPr/>
          <p:nvPr userDrawn="1"/>
        </p:nvSpPr>
        <p:spPr>
          <a:xfrm>
            <a:off x="11649828" y="-430077"/>
            <a:ext cx="225287" cy="1005840"/>
          </a:xfrm>
          <a:prstGeom prst="rect">
            <a:avLst/>
          </a:prstGeom>
          <a:solidFill>
            <a:srgbClr val="E0853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09F850B-7C33-FD9F-2076-B62BA623E8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400647"/>
            <a:ext cx="8915400" cy="963469"/>
          </a:xfrm>
        </p:spPr>
        <p:txBody>
          <a:bodyPr>
            <a:normAutofit/>
          </a:bodyPr>
          <a:lstStyle>
            <a:lvl1pPr marL="0" indent="0">
              <a:buNone/>
              <a:defRPr lang="en-US" sz="2000" b="0" kern="1200" spc="200" dirty="0">
                <a:solidFill>
                  <a:schemeClr val="tx1"/>
                </a:solidFill>
                <a:latin typeface="Montserrat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9245CFC-90B9-7D74-62D4-9083C9DAB7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8" y="103331"/>
            <a:ext cx="883179" cy="9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1218-44C5-BFA4-65AF-8F1CEEF1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6BFB-D179-5A58-33B7-C62B6C547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5B50C-4374-A1D2-42BD-A27A42030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71AA-3AE8-DD1D-DB12-015E1C13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FCDE-C792-989B-35F0-267C0801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7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53B8-CF7C-62C9-ED73-59869296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233CD-88F0-1A3D-38C9-908CBD09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42A1E-4DF2-22EE-0CFF-7F13EA87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6ABAB-0C9C-63DB-AA31-E49C49DE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4F6-633A-CA98-B56A-FE51926D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89D3-4C18-0F78-F432-4D4E1815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6D8A-810E-17E0-4A76-A7A5EF0DE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DC6B9-B7A4-F84A-AC01-BAF44AF9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E40E9-E3C1-0887-3762-ADB686A4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21997-4C8A-1A26-F8DA-6686E1CF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D5B2-34B9-C093-B343-AAC719BD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0E9F-9CFE-EBE7-B057-DAC9DE41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DCD5E-2FCE-0D9E-57F2-0E88B54D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9D276-780B-C87D-49A0-2BB5677F6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3DD18-2083-745B-DB49-FAE3611A5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FFE25-BC13-A5DD-529C-406663A2F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0D363-80E1-EF03-9187-F4E80EFF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FF8FD-159D-8AD8-9E2D-2C271F55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1D1EB-70E9-93A1-76D4-F8D4EE7D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BE88-A762-A838-8642-1C19D550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56DAF-A46E-9ADB-2444-A90F70C4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54AFC-476E-33BC-E63E-3FD13D37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00DA7-EC06-EB03-E2AC-1C6EECC1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9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4D0C1-9AAF-AD41-B233-8BFA51B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55856-B710-6746-526C-85B8D55B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84FFC-C633-C96E-F4D2-0EA12DFD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85DA-2793-721F-EC57-D1B87872E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479A-5F12-3600-45F4-773CED871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2DE4FB-0216-01D4-A02E-26E379AD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3347F-D9D6-CE54-65EF-924899B1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2336-7F4B-9DAE-E67A-690F5B45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A3147-3F38-5BE7-5B83-534745D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3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DC0B-84D1-E055-6465-A226B8DE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E0377-10DE-DB54-D292-84A3E4191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B7A46-172E-7A03-DDFB-02052FC96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CD53-7FEC-D100-CFC4-407BF6C6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249B7-1181-0C58-3133-9F67124A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FD3BF-C14E-5CAD-E170-C075F70E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0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A12E7-0F1C-A6F1-E6D3-38A982ED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A3FC2-B91C-4635-76B8-018A6ADB1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5EBB-703C-D081-093E-59C134632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92009-CA78-408F-A9CE-7451AF51813C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D7ED-EF5A-A7B8-5BAF-468B8018D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2CC9-BC20-8048-38EC-6C09369B0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56DA1-F625-4C81-AE3E-E86F20546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customXml" Target="../ink/ink1.xml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12" Type="http://schemas.openxmlformats.org/officeDocument/2006/relationships/image" Target="../media/image13.svg"/><Relationship Id="rId17" Type="http://schemas.openxmlformats.org/officeDocument/2006/relationships/image" Target="../media/image18.svg"/><Relationship Id="rId2" Type="http://schemas.openxmlformats.org/officeDocument/2006/relationships/image" Target="../media/image3.tiff"/><Relationship Id="rId16" Type="http://schemas.openxmlformats.org/officeDocument/2006/relationships/image" Target="../media/image17.png"/><Relationship Id="rId20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svg"/><Relationship Id="rId19" Type="http://schemas.openxmlformats.org/officeDocument/2006/relationships/image" Target="../media/image19.png"/><Relationship Id="rId4" Type="http://schemas.openxmlformats.org/officeDocument/2006/relationships/image" Target="../media/image5.tif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0C2F-971D-AB3A-3E0E-F80347C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034" y="26103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United Airlines Case Studies (2025)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7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82599-7A88-563C-B11C-3E14E701E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3243" y="164264"/>
            <a:ext cx="8915400" cy="963469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Montserrat" pitchFamily="2" charset="77"/>
              </a:rPr>
              <a:t>CASE STUDY: Enterprise Architecture Cost Reduction Project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9ABF9-9DCF-B8FF-94FD-3D6D7943114E}"/>
              </a:ext>
            </a:extLst>
          </p:cNvPr>
          <p:cNvSpPr txBox="1"/>
          <p:nvPr/>
        </p:nvSpPr>
        <p:spPr>
          <a:xfrm>
            <a:off x="908254" y="736749"/>
            <a:ext cx="10994679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b="1" spc="300" dirty="0">
                <a:solidFill>
                  <a:srgbClr val="E08537"/>
                </a:solidFill>
                <a:latin typeface="Aktiv Grotesk Ex" panose="020B0604020203020204"/>
                <a:ea typeface="Open Sans Light" panose="020B0306030504020204" pitchFamily="34" charset="0"/>
                <a:cs typeface="Open Sans Light" panose="020B0306030504020204" pitchFamily="34" charset="0"/>
              </a:rPr>
              <a:t>PROBLEM STATEMENT: </a:t>
            </a:r>
            <a:r>
              <a:rPr lang="en-US" sz="1300" dirty="0">
                <a:latin typeface="Aktiv Grotesk Ex" panose="020B0604020203020204"/>
              </a:rPr>
              <a:t>United Airlines, a global aviation leader, faced escalating egress costs tied to Artifactory, used for deploying applications to AWS. Approximately 70% of these costs stemmed from inefficient retrieval of publicly available third-party images. The reliance on Artifactory led to an estimated $720K in annual unnecessary expenses. A cost-effective solution was needed without disrupting application teams or compromising system reliability.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FDC50E-E1D8-394C-2652-5801D21D0E2D}"/>
              </a:ext>
            </a:extLst>
          </p:cNvPr>
          <p:cNvSpPr/>
          <p:nvPr/>
        </p:nvSpPr>
        <p:spPr>
          <a:xfrm>
            <a:off x="738839" y="1465802"/>
            <a:ext cx="3143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OBJECTIVES</a:t>
            </a:r>
          </a:p>
        </p:txBody>
      </p:sp>
      <p:sp>
        <p:nvSpPr>
          <p:cNvPr id="6" name="Rounded Rectangle 173">
            <a:extLst>
              <a:ext uri="{FF2B5EF4-FFF2-40B4-BE49-F238E27FC236}">
                <a16:creationId xmlns:a16="http://schemas.microsoft.com/office/drawing/2014/main" id="{2AE3F047-4849-F778-8F1B-A9922AD9AEE7}"/>
              </a:ext>
            </a:extLst>
          </p:cNvPr>
          <p:cNvSpPr/>
          <p:nvPr/>
        </p:nvSpPr>
        <p:spPr>
          <a:xfrm>
            <a:off x="705279" y="2218947"/>
            <a:ext cx="2540313" cy="3551407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33CAE-614C-534A-F9CF-3E5664313444}"/>
              </a:ext>
            </a:extLst>
          </p:cNvPr>
          <p:cNvSpPr txBox="1"/>
          <p:nvPr/>
        </p:nvSpPr>
        <p:spPr>
          <a:xfrm>
            <a:off x="1034157" y="2544009"/>
            <a:ext cx="2150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Reduce high egress costs</a:t>
            </a:r>
            <a:r>
              <a:rPr lang="en-US" sz="1000" dirty="0">
                <a:latin typeface="Aktiv Grotesk Ex" panose="020B0604020203020204"/>
              </a:rPr>
              <a:t> associated with Artifactory usage for deploying applications to AWS services (EKS and ECS)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34D32-3E92-6B47-9F28-1B3A2351264B}"/>
              </a:ext>
            </a:extLst>
          </p:cNvPr>
          <p:cNvSpPr txBox="1"/>
          <p:nvPr/>
        </p:nvSpPr>
        <p:spPr>
          <a:xfrm>
            <a:off x="1034157" y="3498500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Migrate to a cost-effective AWS-native solution</a:t>
            </a:r>
            <a:r>
              <a:rPr lang="en-US" sz="1000" dirty="0">
                <a:latin typeface="Aktiv Grotesk Ex" panose="020B0604020203020204"/>
              </a:rPr>
              <a:t> to eliminate unnecessary expenses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B6B9B4-D403-50E1-47F4-FB1B1058FD43}"/>
              </a:ext>
            </a:extLst>
          </p:cNvPr>
          <p:cNvSpPr txBox="1"/>
          <p:nvPr/>
        </p:nvSpPr>
        <p:spPr>
          <a:xfrm>
            <a:off x="1087701" y="4252485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Ensure minimal disruption</a:t>
            </a:r>
            <a:r>
              <a:rPr lang="en-US" sz="1000" dirty="0">
                <a:latin typeface="Aktiv Grotesk Ex" panose="020B0604020203020204"/>
              </a:rPr>
              <a:t> to application development teams during the transition</a:t>
            </a:r>
            <a:endParaRPr lang="en-US" sz="1000" dirty="0">
              <a:solidFill>
                <a:srgbClr val="444343"/>
              </a:solidFill>
              <a:latin typeface="Aktiv Grotesk Ex" panose="020B0604020203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603B72-94C9-3F43-941D-7EE18003C7D0}"/>
              </a:ext>
            </a:extLst>
          </p:cNvPr>
          <p:cNvSpPr/>
          <p:nvPr/>
        </p:nvSpPr>
        <p:spPr>
          <a:xfrm>
            <a:off x="341016" y="2487976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85D6D0-55D5-97C0-8485-1FC15644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4" y="2547359"/>
            <a:ext cx="513997" cy="513997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364F6BB-EC60-EE70-51B8-0264FB4043D7}"/>
              </a:ext>
            </a:extLst>
          </p:cNvPr>
          <p:cNvSpPr/>
          <p:nvPr/>
        </p:nvSpPr>
        <p:spPr>
          <a:xfrm>
            <a:off x="331404" y="3316783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CEF7E-8C37-4B5D-B642-32C5AE62B2EA}"/>
              </a:ext>
            </a:extLst>
          </p:cNvPr>
          <p:cNvSpPr/>
          <p:nvPr/>
        </p:nvSpPr>
        <p:spPr>
          <a:xfrm>
            <a:off x="295944" y="4127518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84F2B048-D204-5C3A-964E-D68BDC11C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28" y="3394492"/>
            <a:ext cx="430893" cy="454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167E63-0CE8-9F35-2276-7422E4C3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61" y="4119779"/>
            <a:ext cx="619455" cy="6194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1491D7-1A6F-9D11-B132-870DC710ED89}"/>
              </a:ext>
            </a:extLst>
          </p:cNvPr>
          <p:cNvSpPr/>
          <p:nvPr/>
        </p:nvSpPr>
        <p:spPr>
          <a:xfrm>
            <a:off x="4164928" y="1465802"/>
            <a:ext cx="4817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SOLUTION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DEB642-FBFA-4746-10A8-F53C6B329646}"/>
              </a:ext>
            </a:extLst>
          </p:cNvPr>
          <p:cNvSpPr/>
          <p:nvPr/>
        </p:nvSpPr>
        <p:spPr>
          <a:xfrm>
            <a:off x="3889217" y="1947553"/>
            <a:ext cx="2182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rgbClr val="E08537"/>
                </a:solidFill>
                <a:latin typeface="Aktiv Grotesk Ex" panose="020B0604020203020204" pitchFamily="34" charset="77"/>
              </a:rPr>
              <a:t>PROCESS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A771C91-2C66-DB01-5AB0-E2EF84714B0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3900806" y="2322557"/>
            <a:ext cx="2236547" cy="598913"/>
          </a:xfrm>
          <a:prstGeom prst="rect">
            <a:avLst/>
          </a:prstGeom>
        </p:spPr>
      </p:pic>
      <p:sp>
        <p:nvSpPr>
          <p:cNvPr id="20" name="Triangle 174">
            <a:extLst>
              <a:ext uri="{FF2B5EF4-FFF2-40B4-BE49-F238E27FC236}">
                <a16:creationId xmlns:a16="http://schemas.microsoft.com/office/drawing/2014/main" id="{0B296E2A-D2CB-B492-DDCC-183B4A892338}"/>
              </a:ext>
            </a:extLst>
          </p:cNvPr>
          <p:cNvSpPr/>
          <p:nvPr/>
        </p:nvSpPr>
        <p:spPr>
          <a:xfrm rot="5400000">
            <a:off x="3158428" y="3898958"/>
            <a:ext cx="776177" cy="191386"/>
          </a:xfrm>
          <a:prstGeom prst="triangle">
            <a:avLst/>
          </a:prstGeom>
          <a:solidFill>
            <a:schemeClr val="bg2">
              <a:lumMod val="2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8C194B-5EFE-6CC7-238F-ECF22B6BE455}"/>
              </a:ext>
            </a:extLst>
          </p:cNvPr>
          <p:cNvSpPr txBox="1"/>
          <p:nvPr/>
        </p:nvSpPr>
        <p:spPr>
          <a:xfrm>
            <a:off x="4016733" y="2338182"/>
            <a:ext cx="2043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Analyzed Artifactory costs, finding 70% stemmed from pulling third-party images through it instead of external repositories</a:t>
            </a:r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24EB4A20-A9BC-942A-EB92-7C9E5645EC93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00195" y="2900724"/>
            <a:ext cx="2236547" cy="597776"/>
          </a:xfrm>
          <a:prstGeom prst="rect">
            <a:avLst/>
          </a:prstGeom>
        </p:spPr>
      </p:pic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F09AE35-D633-17E5-4A9E-576A72C4805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08293" y="3473704"/>
            <a:ext cx="2236547" cy="597776"/>
          </a:xfrm>
          <a:prstGeom prst="rect">
            <a:avLst/>
          </a:prstGeom>
        </p:spPr>
      </p:pic>
      <p:pic>
        <p:nvPicPr>
          <p:cNvPr id="28" name="Picture 27" descr="Icon&#10;&#10;Description automatically generated with medium confidence">
            <a:extLst>
              <a:ext uri="{FF2B5EF4-FFF2-40B4-BE49-F238E27FC236}">
                <a16:creationId xmlns:a16="http://schemas.microsoft.com/office/drawing/2014/main" id="{3E065EA6-1ED0-DFFA-EFC1-714000782B8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3908293" y="4056361"/>
            <a:ext cx="2236547" cy="59777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5C980A0-D4B3-1254-0D02-86DC18B00DB6}"/>
              </a:ext>
            </a:extLst>
          </p:cNvPr>
          <p:cNvSpPr/>
          <p:nvPr/>
        </p:nvSpPr>
        <p:spPr>
          <a:xfrm>
            <a:off x="6665176" y="1966973"/>
            <a:ext cx="222182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rgbClr val="E08537"/>
                </a:solidFill>
                <a:latin typeface="Aktiv Grotesk Ex" panose="020B0604020203020204" pitchFamily="34" charset="77"/>
              </a:rPr>
              <a:t>DELIVERED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30F846-C889-16EB-A5D2-8830B937D1EC}"/>
              </a:ext>
            </a:extLst>
          </p:cNvPr>
          <p:cNvSpPr/>
          <p:nvPr/>
        </p:nvSpPr>
        <p:spPr>
          <a:xfrm>
            <a:off x="6528558" y="2336353"/>
            <a:ext cx="227976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>
                <a:latin typeface="Aktiv Grotesk Ex" panose="020B0604020203020204"/>
              </a:rPr>
              <a:t>Migrated applications to AWS ECR, reducing reliance on Artifactory and eliminating unnecessary egress costs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/>
              <a:t>Created vanity URLs to streamline the transition and minimize pipeline changes for application teams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/>
              <a:t>Increased ECR quota limits to prevent bottlenecks and ensure seamless performance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r>
              <a:rPr lang="en-US" sz="1000" dirty="0"/>
              <a:t>Rolled out the solution in development (Dev) and quality assurance (QA) environments before gradually implementing it in production</a:t>
            </a:r>
          </a:p>
          <a:p>
            <a:pPr marL="171450" indent="-171450">
              <a:spcAft>
                <a:spcPts val="1800"/>
              </a:spcAft>
              <a:buClr>
                <a:srgbClr val="FF6600"/>
              </a:buClr>
              <a:buFont typeface="System Font Regular"/>
              <a:buChar char="+"/>
            </a:pPr>
            <a:endParaRPr lang="en-US" sz="1000" dirty="0">
              <a:latin typeface="Aktiv Grotesk Ex" panose="020B0604020203020204" pitchFamily="34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D75BF1-5AA4-B715-E7FD-2B713344C735}"/>
              </a:ext>
            </a:extLst>
          </p:cNvPr>
          <p:cNvSpPr/>
          <p:nvPr/>
        </p:nvSpPr>
        <p:spPr>
          <a:xfrm>
            <a:off x="9136284" y="1443396"/>
            <a:ext cx="252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Aktiv Grotesk Ex" panose="020B0604020203020204" pitchFamily="34" charset="77"/>
              </a:rPr>
              <a:t>IMPACT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F5D748-C869-7C9F-59A3-F68DAB0065FE}"/>
              </a:ext>
            </a:extLst>
          </p:cNvPr>
          <p:cNvSpPr/>
          <p:nvPr/>
        </p:nvSpPr>
        <p:spPr>
          <a:xfrm>
            <a:off x="9333002" y="2322630"/>
            <a:ext cx="10230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IMPROVED OPERATIONAL EFFICIENCY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63C6EDE-CF89-54D2-BBEC-1F76A1AC2FBB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75000"/>
          </a:blip>
          <a:stretch>
            <a:fillRect/>
          </a:stretch>
        </p:blipFill>
        <p:spPr>
          <a:xfrm>
            <a:off x="9592012" y="1920300"/>
            <a:ext cx="416054" cy="416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EBB515-C92D-37B0-43D5-ECA5E8B559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7926" y="3493309"/>
            <a:ext cx="188992" cy="77425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5A80CD-FD6D-61B9-98F0-258E25544B9F}"/>
              </a:ext>
            </a:extLst>
          </p:cNvPr>
          <p:cNvSpPr/>
          <p:nvPr/>
        </p:nvSpPr>
        <p:spPr>
          <a:xfrm>
            <a:off x="9253560" y="3203664"/>
            <a:ext cx="1121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$720,000 IN COST SAVINGS </a:t>
            </a:r>
          </a:p>
        </p:txBody>
      </p:sp>
      <p:pic>
        <p:nvPicPr>
          <p:cNvPr id="21" name="Picture 20" descr="Dollar with solid fill">
            <a:extLst>
              <a:ext uri="{FF2B5EF4-FFF2-40B4-BE49-F238E27FC236}">
                <a16:creationId xmlns:a16="http://schemas.microsoft.com/office/drawing/2014/main" id="{0EA930A0-83E1-4D26-2189-3651780BA7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655264" y="2851034"/>
            <a:ext cx="399408" cy="399408"/>
          </a:xfrm>
          <a:prstGeom prst="rect">
            <a:avLst/>
          </a:prstGeom>
        </p:spPr>
      </p:pic>
      <p:pic>
        <p:nvPicPr>
          <p:cNvPr id="35" name="Picture 34" descr="Processor outline">
            <a:extLst>
              <a:ext uri="{FF2B5EF4-FFF2-40B4-BE49-F238E27FC236}">
                <a16:creationId xmlns:a16="http://schemas.microsoft.com/office/drawing/2014/main" id="{BD93FDE8-951F-C4DB-0EFD-4CF7E38F3B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583598" y="5392751"/>
            <a:ext cx="554210" cy="55421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1666B7B-912E-9B2E-F944-19ADD9CC7670}"/>
              </a:ext>
            </a:extLst>
          </p:cNvPr>
          <p:cNvSpPr/>
          <p:nvPr/>
        </p:nvSpPr>
        <p:spPr>
          <a:xfrm>
            <a:off x="9316523" y="5869407"/>
            <a:ext cx="10560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SUCCESSFUL TECHNOLOGY ENHANCEMENT</a:t>
            </a:r>
          </a:p>
        </p:txBody>
      </p:sp>
      <p:sp>
        <p:nvSpPr>
          <p:cNvPr id="44" name="Rounded Rectangle 41">
            <a:extLst>
              <a:ext uri="{FF2B5EF4-FFF2-40B4-BE49-F238E27FC236}">
                <a16:creationId xmlns:a16="http://schemas.microsoft.com/office/drawing/2014/main" id="{53C57AE1-BBBE-045C-0269-CD5FBDC3ECF9}"/>
              </a:ext>
            </a:extLst>
          </p:cNvPr>
          <p:cNvSpPr/>
          <p:nvPr/>
        </p:nvSpPr>
        <p:spPr>
          <a:xfrm>
            <a:off x="10326290" y="2285989"/>
            <a:ext cx="1760558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endParaRPr lang="en-US" sz="1000" dirty="0">
              <a:solidFill>
                <a:srgbClr val="000000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0F17FBAC-4D91-9891-DCC6-8916A3727D91}"/>
              </a:ext>
            </a:extLst>
          </p:cNvPr>
          <p:cNvSpPr/>
          <p:nvPr/>
        </p:nvSpPr>
        <p:spPr>
          <a:xfrm>
            <a:off x="10308061" y="3234218"/>
            <a:ext cx="1766667" cy="555768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46" name="Rounded Rectangle 49">
            <a:extLst>
              <a:ext uri="{FF2B5EF4-FFF2-40B4-BE49-F238E27FC236}">
                <a16:creationId xmlns:a16="http://schemas.microsoft.com/office/drawing/2014/main" id="{584F8F93-B576-97FC-37FF-A6ED4081852C}"/>
              </a:ext>
            </a:extLst>
          </p:cNvPr>
          <p:cNvSpPr/>
          <p:nvPr/>
        </p:nvSpPr>
        <p:spPr>
          <a:xfrm>
            <a:off x="10258236" y="3716974"/>
            <a:ext cx="1799214" cy="665766"/>
          </a:xfrm>
          <a:prstGeom prst="roundRect">
            <a:avLst>
              <a:gd name="adj" fmla="val 0"/>
            </a:avLst>
          </a:prstGeom>
          <a:noFill/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ktiv Grotesk Ex" panose="020B0604020203020204" pitchFamily="34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D3C740-E62F-0C66-C5EF-113A8972C5CD}"/>
              </a:ext>
            </a:extLst>
          </p:cNvPr>
          <p:cNvSpPr txBox="1"/>
          <p:nvPr/>
        </p:nvSpPr>
        <p:spPr>
          <a:xfrm>
            <a:off x="1003843" y="4901814"/>
            <a:ext cx="21505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ktiv Grotesk Ex" panose="020B0604020203020204"/>
              </a:rPr>
              <a:t>Maintain system reliability, availability, and security</a:t>
            </a:r>
            <a:r>
              <a:rPr lang="en-US" sz="1000" dirty="0">
                <a:latin typeface="Aktiv Grotesk Ex" panose="020B0604020203020204"/>
              </a:rPr>
              <a:t> throughout the migration process</a:t>
            </a:r>
            <a:endParaRPr lang="en-US" sz="1000" dirty="0">
              <a:solidFill>
                <a:srgbClr val="444343"/>
              </a:solidFill>
              <a:latin typeface="Aktiv Grotesk Ex" panose="020B0604020203020204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5C1E7DF-8EED-D7CD-F51E-FEAFC6742940}"/>
              </a:ext>
            </a:extLst>
          </p:cNvPr>
          <p:cNvSpPr/>
          <p:nvPr/>
        </p:nvSpPr>
        <p:spPr>
          <a:xfrm>
            <a:off x="321492" y="4974119"/>
            <a:ext cx="650434" cy="650434"/>
          </a:xfrm>
          <a:prstGeom prst="ellipse">
            <a:avLst/>
          </a:prstGeom>
          <a:solidFill>
            <a:schemeClr val="bg1"/>
          </a:solidFill>
          <a:ln w="38100">
            <a:solidFill>
              <a:srgbClr val="A0A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pic>
        <p:nvPicPr>
          <p:cNvPr id="55" name="Picture 2" descr="Icon&#10;&#10;Description automatically generated">
            <a:extLst>
              <a:ext uri="{FF2B5EF4-FFF2-40B4-BE49-F238E27FC236}">
                <a16:creationId xmlns:a16="http://schemas.microsoft.com/office/drawing/2014/main" id="{E9834C4B-D669-78B1-2331-6C5E29B31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34" y="5053641"/>
            <a:ext cx="464175" cy="44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8A40251-42AC-5BE8-8D85-37530D82B15A}"/>
              </a:ext>
            </a:extLst>
          </p:cNvPr>
          <p:cNvSpPr txBox="1"/>
          <p:nvPr/>
        </p:nvSpPr>
        <p:spPr>
          <a:xfrm>
            <a:off x="3967504" y="2921470"/>
            <a:ext cx="22365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Assessed AWS ECR as a cost-effective Artifactory alternative, confirming it met United’s business and technical needs</a:t>
            </a:r>
            <a:endParaRPr lang="en-US" dirty="0">
              <a:latin typeface="Aktiv Grotesk Ex" panose="020B0604020203020204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D8724D-E178-F50C-C10C-6FEA372B49FA}"/>
              </a:ext>
            </a:extLst>
          </p:cNvPr>
          <p:cNvSpPr txBox="1"/>
          <p:nvPr/>
        </p:nvSpPr>
        <p:spPr>
          <a:xfrm>
            <a:off x="3951282" y="3504594"/>
            <a:ext cx="2144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Designed an optimized architecture leveraging AWS services such as Route 53, an Application Load Balancer, and AWS ECR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EE3BE9-C271-75F5-1CAA-E2E6C8E98AE4}"/>
              </a:ext>
            </a:extLst>
          </p:cNvPr>
          <p:cNvSpPr txBox="1"/>
          <p:nvPr/>
        </p:nvSpPr>
        <p:spPr>
          <a:xfrm>
            <a:off x="3978433" y="4127518"/>
            <a:ext cx="2252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Aktiv Grotesk Ex" panose="020B0604020203020204"/>
              </a:rPr>
              <a:t>Developed and tested a phased migration strategy to ensure minimal disruption to application teams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C67662-7404-BECC-CE53-F4D4F1C3E220}"/>
              </a:ext>
            </a:extLst>
          </p:cNvPr>
          <p:cNvSpPr txBox="1"/>
          <p:nvPr/>
        </p:nvSpPr>
        <p:spPr>
          <a:xfrm>
            <a:off x="10363644" y="2105472"/>
            <a:ext cx="1976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Reduced maintenance and operational overhead associated with Artifactory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317B175-F5D2-3256-862F-7659322A61F0}"/>
              </a:ext>
            </a:extLst>
          </p:cNvPr>
          <p:cNvSpPr txBox="1"/>
          <p:nvPr/>
        </p:nvSpPr>
        <p:spPr>
          <a:xfrm>
            <a:off x="10380657" y="3642000"/>
            <a:ext cx="17988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Ensured minimal disruption to application teams through a well-structured migration approach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72B0A54-E87A-8899-F6BC-637A321F853A}"/>
              </a:ext>
            </a:extLst>
          </p:cNvPr>
          <p:cNvSpPr txBox="1"/>
          <p:nvPr/>
        </p:nvSpPr>
        <p:spPr>
          <a:xfrm>
            <a:off x="10367654" y="4721943"/>
            <a:ext cx="18755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Migrated approximately 500 applications, enhancing system resilience and efficiency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5FB36BD-43B7-411B-D731-DF0165B129D1}"/>
              </a:ext>
            </a:extLst>
          </p:cNvPr>
          <p:cNvSpPr txBox="1"/>
          <p:nvPr/>
        </p:nvSpPr>
        <p:spPr>
          <a:xfrm>
            <a:off x="10372538" y="5351532"/>
            <a:ext cx="17984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Transitioned from Artifactory to an AWS-native solution using Route 53, Application Load Balancer, AWS ECR, and Lambda for efficient deployment management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F394AC2-996A-7649-C395-280F29527231}"/>
              </a:ext>
            </a:extLst>
          </p:cNvPr>
          <p:cNvSpPr txBox="1"/>
          <p:nvPr/>
        </p:nvSpPr>
        <p:spPr>
          <a:xfrm>
            <a:off x="10372538" y="2891764"/>
            <a:ext cx="19764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ktiv Grotesk Ex" panose="020B0604020203020204"/>
              </a:rPr>
              <a:t>Estimated annual savings of $720,000 by eliminating unnecessary egress costs</a:t>
            </a:r>
          </a:p>
        </p:txBody>
      </p:sp>
      <p:pic>
        <p:nvPicPr>
          <p:cNvPr id="1035" name="Picture 34" descr="Gears outline">
            <a:extLst>
              <a:ext uri="{FF2B5EF4-FFF2-40B4-BE49-F238E27FC236}">
                <a16:creationId xmlns:a16="http://schemas.microsoft.com/office/drawing/2014/main" id="{15A74EFD-C705-BA7A-82B6-17EB166254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596520" y="4374090"/>
            <a:ext cx="588384" cy="588384"/>
          </a:xfrm>
          <a:prstGeom prst="rect">
            <a:avLst/>
          </a:prstGeom>
        </p:spPr>
      </p:pic>
      <p:sp>
        <p:nvSpPr>
          <p:cNvPr id="1036" name="Rectangle 1035">
            <a:extLst>
              <a:ext uri="{FF2B5EF4-FFF2-40B4-BE49-F238E27FC236}">
                <a16:creationId xmlns:a16="http://schemas.microsoft.com/office/drawing/2014/main" id="{91850125-DDA8-81ED-6132-1173995ECFC6}"/>
              </a:ext>
            </a:extLst>
          </p:cNvPr>
          <p:cNvSpPr/>
          <p:nvPr/>
        </p:nvSpPr>
        <p:spPr>
          <a:xfrm>
            <a:off x="9340618" y="4882569"/>
            <a:ext cx="10560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IMPROVED SCALABILITY &amp; RELIABILITY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E9CE138-53B1-A266-A238-A57C312D84B9}"/>
              </a:ext>
            </a:extLst>
          </p:cNvPr>
          <p:cNvSpPr/>
          <p:nvPr/>
        </p:nvSpPr>
        <p:spPr>
          <a:xfrm>
            <a:off x="9324642" y="4023451"/>
            <a:ext cx="10560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rgbClr val="E08537"/>
                </a:solidFill>
                <a:latin typeface="Aktiv Grotesk Ex" panose="020B0604020203020204" pitchFamily="34" charset="77"/>
              </a:rPr>
              <a:t>SEAMLESS TRANSITION</a:t>
            </a:r>
          </a:p>
        </p:txBody>
      </p:sp>
      <p:pic>
        <p:nvPicPr>
          <p:cNvPr id="1038" name="Picture 34" descr="Repeat with solid fill">
            <a:extLst>
              <a:ext uri="{FF2B5EF4-FFF2-40B4-BE49-F238E27FC236}">
                <a16:creationId xmlns:a16="http://schemas.microsoft.com/office/drawing/2014/main" id="{1920B14A-92B5-8E4C-FCFF-9454FF4B18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9609568" y="3553921"/>
            <a:ext cx="518114" cy="5181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4CB470A-EE96-B13C-83DA-9DB645315128}"/>
                  </a:ext>
                </a:extLst>
              </p14:cNvPr>
              <p14:cNvContentPartPr/>
              <p14:nvPr/>
            </p14:nvContentPartPr>
            <p14:xfrm>
              <a:off x="6455177" y="2038158"/>
              <a:ext cx="360" cy="4339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4CB470A-EE96-B13C-83DA-9DB6453151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0857" y="2033838"/>
                <a:ext cx="9000" cy="43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8EEA23F-DCD6-A41D-70AC-2491820FD8A3}"/>
                  </a:ext>
                </a:extLst>
              </p14:cNvPr>
              <p14:cNvContentPartPr/>
              <p14:nvPr/>
            </p14:nvContentPartPr>
            <p14:xfrm>
              <a:off x="10326290" y="2038601"/>
              <a:ext cx="0" cy="433863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8EEA23F-DCD6-A41D-70AC-2491820FD8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26290" y="2034281"/>
                <a:ext cx="0" cy="43472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84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9436A63A3BC44082E547D986D49A80" ma:contentTypeVersion="15" ma:contentTypeDescription="Create a new document." ma:contentTypeScope="" ma:versionID="0af412e46cd3cfc0a85a0a3afab2ef12">
  <xsd:schema xmlns:xsd="http://www.w3.org/2001/XMLSchema" xmlns:xs="http://www.w3.org/2001/XMLSchema" xmlns:p="http://schemas.microsoft.com/office/2006/metadata/properties" xmlns:ns2="9e3051fe-6a41-432c-b57e-2dd5c3bedc7a" xmlns:ns3="5f6de224-1bd5-4d68-ba5c-5301d0e5112c" targetNamespace="http://schemas.microsoft.com/office/2006/metadata/properties" ma:root="true" ma:fieldsID="ea91be16e790ef9cb24057e7e576a109" ns2:_="" ns3:_="">
    <xsd:import namespace="9e3051fe-6a41-432c-b57e-2dd5c3bedc7a"/>
    <xsd:import namespace="5f6de224-1bd5-4d68-ba5c-5301d0e51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051fe-6a41-432c-b57e-2dd5c3bed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6c3ca23-8c0c-45fa-9c70-cf60baa77f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de224-1bd5-4d68-ba5c-5301d0e51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575eda70-792e-4f3f-8bd5-55167bdcbc42}" ma:internalName="TaxCatchAll" ma:showField="CatchAllData" ma:web="5f6de224-1bd5-4d68-ba5c-5301d0e51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f6de224-1bd5-4d68-ba5c-5301d0e5112c" xsi:nil="true"/>
    <lcf76f155ced4ddcb4097134ff3c332f xmlns="9e3051fe-6a41-432c-b57e-2dd5c3bedc7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4F8A56A-8DF6-4FD8-B739-C447025068AB}"/>
</file>

<file path=customXml/itemProps2.xml><?xml version="1.0" encoding="utf-8"?>
<ds:datastoreItem xmlns:ds="http://schemas.openxmlformats.org/officeDocument/2006/customXml" ds:itemID="{A0169B89-4AA6-458E-AB56-E39B7C967526}"/>
</file>

<file path=customXml/itemProps3.xml><?xml version="1.0" encoding="utf-8"?>
<ds:datastoreItem xmlns:ds="http://schemas.openxmlformats.org/officeDocument/2006/customXml" ds:itemID="{0AE1E3B6-6A35-46BF-B0EB-B6886E8BAF58}"/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355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Aktiv Grotesk Ex</vt:lpstr>
      <vt:lpstr>Aptos</vt:lpstr>
      <vt:lpstr>Aptos Display</vt:lpstr>
      <vt:lpstr>Arial</vt:lpstr>
      <vt:lpstr>Montserrat</vt:lpstr>
      <vt:lpstr>System Font Regular</vt:lpstr>
      <vt:lpstr>Office Theme</vt:lpstr>
      <vt:lpstr>United Airlines Case Studies (2025)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Donna Mathew</dc:creator>
  <cp:lastModifiedBy>Donna Mathew</cp:lastModifiedBy>
  <cp:revision>35</cp:revision>
  <dcterms:created xsi:type="dcterms:W3CDTF">2025-03-20T16:33:25Z</dcterms:created>
  <dcterms:modified xsi:type="dcterms:W3CDTF">2025-03-20T18:55:29Z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0x010100059436A63A3BC44082E547D986D49A80</vt:lpwstr>
  </property>
</Properties>
</file>