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1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61E41-03E3-0A83-B0AE-5FA2C9CCD44E}" v="6" dt="2025-05-06T21:05:41.356"/>
    <p1510:client id="{D6716726-CC37-C7C1-A52F-DB808F2DF7BC}" v="322" dt="2025-05-06T21:11:09.141"/>
    <p1510:client id="{DEFA98F8-908E-A435-462E-40BDB9393E38}" v="2" dt="2025-05-06T21:03:4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1,'0'12052,"0"-12058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12,'0'12052,"0"-12058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32E44-B6C6-4822-926E-BD1294CB61D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17C4-5B6D-44E4-B697-1363EABE5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2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B17C4-5B6D-44E4-B697-1363EABE5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058C-0897-ABD7-F8F7-8A9C0D52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BC0AF-0071-B357-0388-048B016F5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55E8-A0F7-9DA4-9506-16032A1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12C01-A041-F579-FC43-95E6D534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4718D-ABB1-BB5A-74FD-3D293D9F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08AA-2B31-4951-9E5F-A70C475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8332C-8034-088A-7E62-D72CDEE8E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2F50F-11DF-21C5-0E7B-7A5B4C0E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EF0E-05E1-3B37-BE62-2FC50BEA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80951-CBA7-A83D-5A33-C0EF4253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1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E2861-2A63-5633-9CE2-9525C1ABA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D609-0A4A-4116-4BAF-9C2D6844D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B11B-1D70-D812-77ED-15936C3E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8787-CEDE-BE92-FA7F-F21EC74C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0F8F3-672F-705D-F8EF-58CC2CDD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DF601D-2212-8307-7865-B7A9AB3EB23D}"/>
              </a:ext>
            </a:extLst>
          </p:cNvPr>
          <p:cNvGrpSpPr/>
          <p:nvPr userDrawn="1"/>
        </p:nvGrpSpPr>
        <p:grpSpPr>
          <a:xfrm>
            <a:off x="-9108" y="6494389"/>
            <a:ext cx="12201108" cy="395892"/>
            <a:chOff x="-19930" y="6461759"/>
            <a:chExt cx="12211929" cy="396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907C6-F2B7-DA2A-4CF9-CC8CECE2C5C5}"/>
                </a:ext>
              </a:extLst>
            </p:cNvPr>
            <p:cNvSpPr/>
            <p:nvPr/>
          </p:nvSpPr>
          <p:spPr>
            <a:xfrm>
              <a:off x="-19930" y="6461759"/>
              <a:ext cx="12211929" cy="396241"/>
            </a:xfrm>
            <a:prstGeom prst="rect">
              <a:avLst/>
            </a:prstGeom>
            <a:solidFill>
              <a:srgbClr val="E0853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5ED5276-A68F-476A-FED1-FF19E3DD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899" y="6480334"/>
              <a:ext cx="1156565" cy="35908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383754-BAE4-2493-671A-3C76C7AFB9F1}"/>
              </a:ext>
            </a:extLst>
          </p:cNvPr>
          <p:cNvSpPr/>
          <p:nvPr userDrawn="1"/>
        </p:nvSpPr>
        <p:spPr>
          <a:xfrm>
            <a:off x="11649828" y="-430077"/>
            <a:ext cx="225287" cy="1005840"/>
          </a:xfrm>
          <a:prstGeom prst="rect">
            <a:avLst/>
          </a:prstGeom>
          <a:solidFill>
            <a:srgbClr val="E085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F850B-7C33-FD9F-2076-B62BA623E8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00647"/>
            <a:ext cx="8915400" cy="963469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spc="200" dirty="0">
                <a:solidFill>
                  <a:schemeClr val="tx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9245CFC-90B9-7D74-62D4-9083C9DAB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" y="103331"/>
            <a:ext cx="883179" cy="9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E627-C014-9BC6-4C0B-FADBB3AC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173F-3B66-5A5D-5B3B-BE66BDE3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ADADE-F295-FFF3-1169-3EEE82A6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A0F4F-0647-1911-2D98-3548972A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456B2-6BD5-3990-8C48-6FAEAFD1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3D5A-10AD-CE20-637F-BFD978C6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1F36-A528-EB01-B310-09253E1C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92A4-7FFD-D80B-793B-FAF3EA86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61BE-C2E9-0B70-F992-29BAA72E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7E39-0BC9-0C5F-335D-02FAB44F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93FD-55AE-AF5F-87D1-38054F5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BC02-4CE4-149F-74F9-BCDF553C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DFE59-75FC-BD4A-5C50-B7576AF67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7C8B8-062B-C2C2-2FC0-5CA12B85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11B79-977F-D938-9428-2A3043E5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689ED-4CD3-321A-29D3-1712DC2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4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6B5C-8935-8447-A236-AFDE98F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D0D66-9E30-AE1C-D502-0610A894F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43FC6-3E60-A7AC-83A6-4603BFE1B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EF880-7390-54A9-6612-1F41E6DF8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FD81-6AFB-72AF-E1FE-48B009720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CFDB0-B34A-3969-DC59-DEA9E6373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4F270-FFE9-DCEC-D09F-6D9334C9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065D5-B1DE-79E6-2BF6-56ABDD9B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A6E9-C330-9647-ABFF-0C734B9DA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59A9-D59F-52F8-E455-AD52A255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032B-AE1B-0CF3-ACAE-00AB086F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DFDB3-247C-F858-2594-5A17B97C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DAAAB-A43C-E4ED-1107-53082C54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959BC-8465-A9AE-C4C6-2BAA05B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8C40-4AF1-D25D-8784-6A8A2821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2E33-2508-B6BA-236B-CCBE03B4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8D16-861E-6B09-BCDF-34645CD06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4C1CA-0BFA-AB51-B2B8-0572D7B0A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6D1D-2AF0-9CDD-0FF0-B938A74A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087D-A952-1C0B-5D0F-12A62D6B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82D6E-4470-DAAE-4616-EE9577A4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20EB-44EF-09ED-18A8-84C23C13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98B0E-F45A-FEB7-EA9E-FCD3ED076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95E8-9439-321D-6A22-A86473463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5FE25-CAE9-5F94-D83C-5C7BB84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C7C55-2CCB-94BF-8DC4-9DDE264B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1BD0F-26E1-806A-8172-D8AE3245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7A3F3A-5433-2FFA-7D6E-AFA3504B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BEF50-C8DF-5710-9790-1ACC153E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6731-9CC4-7BA7-608B-9C456B69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E9B2F-3EBA-4AB0-98FD-72B9DD9A373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23AF-4631-A832-1E84-9C28F7174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003A5-9920-3632-F3BD-050D18035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CCBFC-0B69-4A64-A7EA-3EE533F4B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0.tiff"/><Relationship Id="rId18" Type="http://schemas.openxmlformats.org/officeDocument/2006/relationships/image" Target="../media/image15.svg"/><Relationship Id="rId3" Type="http://schemas.openxmlformats.org/officeDocument/2006/relationships/image" Target="../media/image3.png"/><Relationship Id="rId21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9.tiff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.xml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6.tiff"/><Relationship Id="rId14" Type="http://schemas.openxmlformats.org/officeDocument/2006/relationships/image" Target="../media/image11.pn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9A99-0C66-DD10-DF74-CB92785CE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HCSC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B428-64FA-A4CE-A1C6-96E35010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FFC3-E446-99EB-F6F2-5AAE1181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453A3-EFF1-09FE-2B0B-228C74390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27" y="34157"/>
            <a:ext cx="10994679" cy="963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b="0" dirty="0">
                <a:latin typeface="Montserrat"/>
                <a:ea typeface="Open Sans"/>
                <a:cs typeface="Open Sans"/>
              </a:rPr>
              <a:t>CASE STUDY: </a:t>
            </a:r>
            <a:r>
              <a:rPr lang="en-US" dirty="0">
                <a:latin typeface="Montserrat"/>
                <a:ea typeface="Open Sans"/>
                <a:cs typeface="Times New Roman"/>
              </a:rPr>
              <a:t>Modernizing Data Infrastructure at HCSC through Azure Cosmos DB Adoption</a:t>
            </a:r>
            <a:endParaRPr lang="en-US" dirty="0">
              <a:latin typeface="Montserrat"/>
            </a:endParaRPr>
          </a:p>
          <a:p>
            <a:pPr algn="ctr"/>
            <a:endParaRPr lang="en-US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2652E4-3F19-03B7-99FC-699D7C83C619}"/>
              </a:ext>
            </a:extLst>
          </p:cNvPr>
          <p:cNvSpPr/>
          <p:nvPr/>
        </p:nvSpPr>
        <p:spPr>
          <a:xfrm>
            <a:off x="452984" y="1658608"/>
            <a:ext cx="314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OBJECTIVES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BFA1C641-9295-5FED-A159-CAEC10753217}"/>
              </a:ext>
            </a:extLst>
          </p:cNvPr>
          <p:cNvSpPr/>
          <p:nvPr/>
        </p:nvSpPr>
        <p:spPr>
          <a:xfrm>
            <a:off x="714027" y="2078382"/>
            <a:ext cx="2540313" cy="416850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C0C64-1D62-52D0-9D19-11E5F183B55A}"/>
              </a:ext>
            </a:extLst>
          </p:cNvPr>
          <p:cNvSpPr txBox="1"/>
          <p:nvPr/>
        </p:nvSpPr>
        <p:spPr>
          <a:xfrm>
            <a:off x="981871" y="2445011"/>
            <a:ext cx="21505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Eliminate </a:t>
            </a:r>
            <a:r>
              <a:rPr lang="en-US" sz="1000" dirty="0" err="1">
                <a:latin typeface="Aktiv Grotesk Ex" panose="020B0604020203020204"/>
              </a:rPr>
              <a:t>GemFire</a:t>
            </a:r>
            <a:r>
              <a:rPr lang="en-US" sz="1000" dirty="0">
                <a:latin typeface="Aktiv Grotesk Ex" panose="020B0604020203020204"/>
              </a:rPr>
              <a:t> related licensing costs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C9903-2DC0-82DB-0C18-063D503AE5D3}"/>
              </a:ext>
            </a:extLst>
          </p:cNvPr>
          <p:cNvSpPr txBox="1"/>
          <p:nvPr/>
        </p:nvSpPr>
        <p:spPr>
          <a:xfrm>
            <a:off x="942716" y="3031332"/>
            <a:ext cx="2150542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system resilience, fault tolerance and disaste</a:t>
            </a:r>
            <a:r>
              <a:rPr lang="en-US" sz="1000" kern="0" dirty="0"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r recovery capabilities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5C6F10-6782-03A6-65B6-89F1EB3902C1}"/>
              </a:ext>
            </a:extLst>
          </p:cNvPr>
          <p:cNvSpPr/>
          <p:nvPr/>
        </p:nvSpPr>
        <p:spPr>
          <a:xfrm>
            <a:off x="238036" y="2269935"/>
            <a:ext cx="675781" cy="639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B70E04-6269-7647-72AC-84C3A42D889F}"/>
              </a:ext>
            </a:extLst>
          </p:cNvPr>
          <p:cNvSpPr/>
          <p:nvPr/>
        </p:nvSpPr>
        <p:spPr>
          <a:xfrm>
            <a:off x="243579" y="3088542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01CDE1-C1BF-1A6E-6975-32DA4C86C84A}"/>
              </a:ext>
            </a:extLst>
          </p:cNvPr>
          <p:cNvSpPr/>
          <p:nvPr/>
        </p:nvSpPr>
        <p:spPr>
          <a:xfrm>
            <a:off x="259534" y="3883816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DD358-3501-B983-F239-85996D634784}"/>
              </a:ext>
            </a:extLst>
          </p:cNvPr>
          <p:cNvSpPr/>
          <p:nvPr/>
        </p:nvSpPr>
        <p:spPr>
          <a:xfrm>
            <a:off x="4055923" y="1623325"/>
            <a:ext cx="481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19F48-004D-22E6-492D-34EB71A29B82}"/>
              </a:ext>
            </a:extLst>
          </p:cNvPr>
          <p:cNvSpPr/>
          <p:nvPr/>
        </p:nvSpPr>
        <p:spPr>
          <a:xfrm>
            <a:off x="3889217" y="1947553"/>
            <a:ext cx="2182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PROCESS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D94D3AE7-E658-803D-AFEA-7C92C944627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900806" y="2322557"/>
            <a:ext cx="2236547" cy="598913"/>
          </a:xfrm>
          <a:prstGeom prst="rect">
            <a:avLst/>
          </a:prstGeom>
        </p:spPr>
      </p:pic>
      <p:sp>
        <p:nvSpPr>
          <p:cNvPr id="20" name="Triangle 174">
            <a:extLst>
              <a:ext uri="{FF2B5EF4-FFF2-40B4-BE49-F238E27FC236}">
                <a16:creationId xmlns:a16="http://schemas.microsoft.com/office/drawing/2014/main" id="{504462AD-EF47-D6AE-E2E2-B85D6E31BD26}"/>
              </a:ext>
            </a:extLst>
          </p:cNvPr>
          <p:cNvSpPr/>
          <p:nvPr/>
        </p:nvSpPr>
        <p:spPr>
          <a:xfrm rot="5400000">
            <a:off x="3112687" y="3665720"/>
            <a:ext cx="776177" cy="191386"/>
          </a:xfrm>
          <a:prstGeom prst="triangle">
            <a:avLst/>
          </a:prstGeom>
          <a:solidFill>
            <a:schemeClr val="bg2">
              <a:lumMod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C8BFB9-6B86-A271-4151-54C8E33949C0}"/>
              </a:ext>
            </a:extLst>
          </p:cNvPr>
          <p:cNvSpPr txBox="1"/>
          <p:nvPr/>
        </p:nvSpPr>
        <p:spPr>
          <a:xfrm>
            <a:off x="4016803" y="2401786"/>
            <a:ext cx="2043839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Developed governance frameworks and best practices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3346AD7F-7609-71F1-CF92-E5FB6F7C16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900195" y="2900724"/>
            <a:ext cx="2236547" cy="59777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6E1B06FE-420C-C69C-9C39-AB03C648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889217" y="3462525"/>
            <a:ext cx="2236547" cy="597776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99DBB6D8-3BBA-74BF-5776-6F533C4FC56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890594" y="4019548"/>
            <a:ext cx="2236547" cy="597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76AAFEF-5F4C-BF0D-7E6E-CEE5867B60C8}"/>
              </a:ext>
            </a:extLst>
          </p:cNvPr>
          <p:cNvSpPr/>
          <p:nvPr/>
        </p:nvSpPr>
        <p:spPr>
          <a:xfrm>
            <a:off x="6665176" y="1966973"/>
            <a:ext cx="222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>
                <a:solidFill>
                  <a:srgbClr val="E08537"/>
                </a:solidFill>
                <a:latin typeface="Aktiv Grotesk Ex" panose="020B0604020203020204" pitchFamily="34" charset="77"/>
              </a:rPr>
              <a:t>DELIVERED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F1D4DB-34F4-1907-E305-E542CE2D72FE}"/>
              </a:ext>
            </a:extLst>
          </p:cNvPr>
          <p:cNvSpPr/>
          <p:nvPr/>
        </p:nvSpPr>
        <p:spPr>
          <a:xfrm>
            <a:off x="6547048" y="2248505"/>
            <a:ext cx="2279762" cy="50167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Migrated applications </a:t>
            </a:r>
            <a:r>
              <a:rPr lang="en-US" sz="1000" kern="0" dirty="0"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and ETL pipelines 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from </a:t>
            </a:r>
            <a:r>
              <a:rPr lang="en-US" sz="1000" kern="0" dirty="0" err="1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GemFire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 to Cosmos DB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Implemented </a:t>
            </a:r>
            <a:r>
              <a:rPr lang="en-US" sz="1000" kern="0" dirty="0"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role-based access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/>
              </a:rPr>
              <a:t> and firewall protocols</a:t>
            </a:r>
            <a:endParaRPr lang="en-US" sz="1000" dirty="0">
              <a:latin typeface="Aktiv Grotesk Ex" panose="020B0604020203020204"/>
              <a:cs typeface="Times New Roman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/>
              </a:rPr>
              <a:t>Optimized data models and access patterns to minimize cloud-based runtime costs</a:t>
            </a:r>
            <a:endParaRPr lang="en-US" dirty="0">
              <a:latin typeface="Aptos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r>
              <a:rPr lang="en-US" sz="1000" dirty="0">
                <a:latin typeface="Aktiv Grotesk Ex" panose="020B0604020203020204"/>
                <a:cs typeface="Arial"/>
              </a:rPr>
              <a:t>Retired legacy systems and supported transition to modern, scalable and resilient platforms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r>
              <a:rPr lang="en-US" sz="1000" dirty="0">
                <a:latin typeface="Aktiv Grotesk Ex" panose="020B0604020203020204"/>
                <a:cs typeface="Arial"/>
              </a:rPr>
              <a:t>Improved the web and mobile user experience of policy members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Documented and codified best practices for future migrations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Created reusable code and pipelines for data ingestion using Azure Databricks and Talend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,Sans-Serif"/>
              <a:buChar char="+"/>
            </a:pPr>
            <a:endParaRPr lang="en-US" sz="1000" dirty="0">
              <a:latin typeface="Aktiv Grotesk Ex" panose="020B0604020203020204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6859E0-F7B7-DD74-F556-FF8BE6BEE72A}"/>
              </a:ext>
            </a:extLst>
          </p:cNvPr>
          <p:cNvSpPr/>
          <p:nvPr/>
        </p:nvSpPr>
        <p:spPr>
          <a:xfrm>
            <a:off x="9133996" y="1625871"/>
            <a:ext cx="2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IMPACT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D61FF6-A4D7-3283-D8B5-F588622D6E9A}"/>
              </a:ext>
            </a:extLst>
          </p:cNvPr>
          <p:cNvSpPr/>
          <p:nvPr/>
        </p:nvSpPr>
        <p:spPr>
          <a:xfrm>
            <a:off x="9213950" y="2421818"/>
            <a:ext cx="1189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OPTIMIZED SYSTEM RELIABILITY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45A69-C06D-A4C3-5990-A9B62E546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964" y="3321579"/>
            <a:ext cx="188992" cy="774259"/>
          </a:xfrm>
          <a:prstGeom prst="rect">
            <a:avLst/>
          </a:prstGeom>
        </p:spPr>
      </p:pic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178BD923-340E-851A-68F6-A4700EE2FF93}"/>
              </a:ext>
            </a:extLst>
          </p:cNvPr>
          <p:cNvSpPr/>
          <p:nvPr/>
        </p:nvSpPr>
        <p:spPr>
          <a:xfrm>
            <a:off x="10326290" y="2285989"/>
            <a:ext cx="1760558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sz="1000">
              <a:solidFill>
                <a:srgbClr val="000000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14018A9F-0300-2044-120B-BED36CD2B2AF}"/>
              </a:ext>
            </a:extLst>
          </p:cNvPr>
          <p:cNvSpPr/>
          <p:nvPr/>
        </p:nvSpPr>
        <p:spPr>
          <a:xfrm>
            <a:off x="10363644" y="2911020"/>
            <a:ext cx="1766667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E82ABBE6-A5E8-78E4-C4D9-BAAE23E4F58C}"/>
              </a:ext>
            </a:extLst>
          </p:cNvPr>
          <p:cNvSpPr/>
          <p:nvPr/>
        </p:nvSpPr>
        <p:spPr>
          <a:xfrm>
            <a:off x="10258236" y="3716974"/>
            <a:ext cx="1799214" cy="665766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C2A36-BAD9-E05B-4A90-469C4221A6D1}"/>
              </a:ext>
            </a:extLst>
          </p:cNvPr>
          <p:cNvSpPr txBox="1"/>
          <p:nvPr/>
        </p:nvSpPr>
        <p:spPr>
          <a:xfrm>
            <a:off x="985827" y="3881245"/>
            <a:ext cx="2150542" cy="61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b="1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Establish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 scalable, secure, and repeatable data practices aligned with enterprise standards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0FDF18-1D49-4089-F75C-4DC83C2C9883}"/>
              </a:ext>
            </a:extLst>
          </p:cNvPr>
          <p:cNvSpPr txBox="1"/>
          <p:nvPr/>
        </p:nvSpPr>
        <p:spPr>
          <a:xfrm>
            <a:off x="3965241" y="2983025"/>
            <a:ext cx="2236547" cy="36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Built collaborative bridges across security, support, and architecture teams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CA79DB-B329-E2B0-ACB5-E5BFACBB108C}"/>
              </a:ext>
            </a:extLst>
          </p:cNvPr>
          <p:cNvSpPr txBox="1"/>
          <p:nvPr/>
        </p:nvSpPr>
        <p:spPr>
          <a:xfrm>
            <a:off x="3951282" y="3568108"/>
            <a:ext cx="2144718" cy="36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Designed sandbox environments to overcome local development limitations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505A0D-800F-9D53-5E22-DE31BFC32D29}"/>
              </a:ext>
            </a:extLst>
          </p:cNvPr>
          <p:cNvSpPr txBox="1"/>
          <p:nvPr/>
        </p:nvSpPr>
        <p:spPr>
          <a:xfrm>
            <a:off x="3900195" y="4091777"/>
            <a:ext cx="2252018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Conducted resiliency testing and facilitated phased migration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BD9C75-E9D8-1931-729F-BE988DE64CDB}"/>
              </a:ext>
            </a:extLst>
          </p:cNvPr>
          <p:cNvSpPr txBox="1"/>
          <p:nvPr/>
        </p:nvSpPr>
        <p:spPr>
          <a:xfrm>
            <a:off x="10396924" y="2177682"/>
            <a:ext cx="18134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buClr>
                <a:srgbClr val="FF6600"/>
              </a:buClr>
            </a:pPr>
            <a:r>
              <a:rPr lang="en-US" sz="1000" dirty="0">
                <a:latin typeface="Aktiv Grotesk Ex" panose="020B0604020203020204"/>
              </a:rPr>
              <a:t>Established secure, observable, and scalable data architecture across apps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EC29864-F3E3-DF05-8CBC-0FD252BCFA07}"/>
              </a:ext>
            </a:extLst>
          </p:cNvPr>
          <p:cNvSpPr txBox="1"/>
          <p:nvPr/>
        </p:nvSpPr>
        <p:spPr>
          <a:xfrm>
            <a:off x="10404024" y="2965145"/>
            <a:ext cx="1798854" cy="437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Avoided substantial </a:t>
            </a:r>
            <a:r>
              <a:rPr lang="en-US" sz="1000" kern="0" dirty="0" err="1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Gemfire</a:t>
            </a: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 licensing fees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41898EF-4B3C-3E67-F79C-89ED9D24D120}"/>
              </a:ext>
            </a:extLst>
          </p:cNvPr>
          <p:cNvSpPr/>
          <p:nvPr/>
        </p:nvSpPr>
        <p:spPr>
          <a:xfrm>
            <a:off x="9201350" y="4132652"/>
            <a:ext cx="126598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IMPROVED GOVERNANCE &amp; STANDARDIZATION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2B739A4-03A7-5AB8-2FB6-47B7ED5C5B36}"/>
                  </a:ext>
                </a:extLst>
              </p14:cNvPr>
              <p14:cNvContentPartPr/>
              <p14:nvPr/>
            </p14:nvContentPartPr>
            <p14:xfrm>
              <a:off x="6455177" y="2038158"/>
              <a:ext cx="360" cy="433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2B739A4-03A7-5AB8-2FB6-47B7ED5C5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0857" y="2033838"/>
                <a:ext cx="900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EC3A052-11E7-6533-A635-6D774F6FB64C}"/>
                  </a:ext>
                </a:extLst>
              </p14:cNvPr>
              <p14:cNvContentPartPr/>
              <p14:nvPr/>
            </p14:nvContentPartPr>
            <p14:xfrm>
              <a:off x="10326290" y="2038601"/>
              <a:ext cx="0" cy="43386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EC3A052-11E7-6533-A635-6D774F6FB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6290" y="2034281"/>
                <a:ext cx="0" cy="4347276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EEE235EF-DD9B-F7A0-181A-EC3144DC2DA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75000"/>
          </a:blip>
          <a:stretch>
            <a:fillRect/>
          </a:stretch>
        </p:blipFill>
        <p:spPr>
          <a:xfrm>
            <a:off x="361792" y="3172827"/>
            <a:ext cx="416054" cy="416054"/>
          </a:xfrm>
          <a:prstGeom prst="rect">
            <a:avLst/>
          </a:prstGeom>
        </p:spPr>
      </p:pic>
      <p:pic>
        <p:nvPicPr>
          <p:cNvPr id="36" name="Picture 2" descr="Processor outline">
            <a:extLst>
              <a:ext uri="{FF2B5EF4-FFF2-40B4-BE49-F238E27FC236}">
                <a16:creationId xmlns:a16="http://schemas.microsoft.com/office/drawing/2014/main" id="{7CBD0EB3-BD1B-7CB4-BDE9-EBAFEBA77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9624344" y="4639850"/>
            <a:ext cx="618430" cy="6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C78FEA8-B4E3-AF99-AE5F-B9B19721F9E9}"/>
              </a:ext>
            </a:extLst>
          </p:cNvPr>
          <p:cNvSpPr txBox="1"/>
          <p:nvPr/>
        </p:nvSpPr>
        <p:spPr>
          <a:xfrm>
            <a:off x="10425628" y="3789408"/>
            <a:ext cx="179885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Accelerated new technology adoption across teams with scalable resilient platforms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59A3E7-BDED-69B9-27D5-81232DE024BE}"/>
              </a:ext>
            </a:extLst>
          </p:cNvPr>
          <p:cNvSpPr txBox="1"/>
          <p:nvPr/>
        </p:nvSpPr>
        <p:spPr>
          <a:xfrm>
            <a:off x="777845" y="660968"/>
            <a:ext cx="1135246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spc="300" dirty="0">
                <a:solidFill>
                  <a:srgbClr val="E08537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PROBLEM STATEMENT: </a:t>
            </a:r>
            <a:r>
              <a:rPr lang="en-US" sz="12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Health Care Service Corporation (HCSC), a leading health insurance organization needed to replace its legacy in-memory data grid - </a:t>
            </a:r>
            <a:r>
              <a:rPr lang="en-US" sz="1200" kern="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GemFire</a:t>
            </a:r>
            <a:r>
              <a:rPr lang="en-US" sz="1200" kern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due to rising licensing costs, lack of enterprise support, and misalignment with its digital modernization and cloud first strategy. </a:t>
            </a:r>
            <a:r>
              <a:rPr lang="en-US" sz="12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/>
              <a:t>he system struggled to scale effectively under rising data volumes and evolving application demands, hindering the organization’s ability to innovate, respond to market needs, and deliver seamless, real-time services to its members. </a:t>
            </a:r>
            <a:r>
              <a:rPr lang="en-US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Their flagship app, processing over a terabyte of claims data, alongside other critical applications, required scalable, resilient, and cloud-native infrastructure to handle increasing data volume and complexity without service disruption.</a:t>
            </a:r>
            <a:endParaRPr lang="en-US" sz="12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300" kern="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AB870-ED14-311D-4964-E0DECD0357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51527" y="3638703"/>
            <a:ext cx="619455" cy="61945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C0A4D76-385F-FD86-5537-ECAC49696B5F}"/>
              </a:ext>
            </a:extLst>
          </p:cNvPr>
          <p:cNvSpPr/>
          <p:nvPr/>
        </p:nvSpPr>
        <p:spPr>
          <a:xfrm>
            <a:off x="9364045" y="3290499"/>
            <a:ext cx="1041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ENABLED COST </a:t>
            </a:r>
          </a:p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SAVINGS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364656-C522-1EDC-5A2F-3B226A85DDC1}"/>
              </a:ext>
            </a:extLst>
          </p:cNvPr>
          <p:cNvSpPr/>
          <p:nvPr/>
        </p:nvSpPr>
        <p:spPr>
          <a:xfrm>
            <a:off x="9430291" y="5181025"/>
            <a:ext cx="1027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INCREASED RESILIENCE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2BA83A5-6866-9EB7-D69A-726D435B12A1}"/>
              </a:ext>
            </a:extLst>
          </p:cNvPr>
          <p:cNvSpPr/>
          <p:nvPr/>
        </p:nvSpPr>
        <p:spPr>
          <a:xfrm>
            <a:off x="297660" y="4651272"/>
            <a:ext cx="675781" cy="639750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0357E1-643A-9800-A50C-B1500BBAA7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9534" y="2311692"/>
            <a:ext cx="561208" cy="561208"/>
          </a:xfrm>
          <a:prstGeom prst="rect">
            <a:avLst/>
          </a:prstGeom>
        </p:spPr>
      </p:pic>
      <p:pic>
        <p:nvPicPr>
          <p:cNvPr id="49" name="Picture 48" descr="Icon&#10;&#10;Description automatically generated with medium confidence">
            <a:extLst>
              <a:ext uri="{FF2B5EF4-FFF2-40B4-BE49-F238E27FC236}">
                <a16:creationId xmlns:a16="http://schemas.microsoft.com/office/drawing/2014/main" id="{85B65DA9-BE5B-B87D-06FC-259B741907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09394" y="1982597"/>
            <a:ext cx="430893" cy="454396"/>
          </a:xfrm>
          <a:prstGeom prst="rect">
            <a:avLst/>
          </a:prstGeom>
        </p:spPr>
      </p:pic>
      <p:pic>
        <p:nvPicPr>
          <p:cNvPr id="50" name="Picture 20" descr="Dollar with solid fill">
            <a:extLst>
              <a:ext uri="{FF2B5EF4-FFF2-40B4-BE49-F238E27FC236}">
                <a16:creationId xmlns:a16="http://schemas.microsoft.com/office/drawing/2014/main" id="{E22429C8-7820-702B-B46F-129E432259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656374" y="2840819"/>
            <a:ext cx="487141" cy="487141"/>
          </a:xfrm>
          <a:prstGeom prst="rect">
            <a:avLst/>
          </a:prstGeom>
        </p:spPr>
      </p:pic>
      <p:pic>
        <p:nvPicPr>
          <p:cNvPr id="12" name="Picture 34" descr="Gears outline">
            <a:extLst>
              <a:ext uri="{FF2B5EF4-FFF2-40B4-BE49-F238E27FC236}">
                <a16:creationId xmlns:a16="http://schemas.microsoft.com/office/drawing/2014/main" id="{1D0EB5B9-99D3-EBC9-92D9-481BDAC0D86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04739" y="3929267"/>
            <a:ext cx="588384" cy="5883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64445E-D50F-1AD2-6416-5CF79B8D5FD1}"/>
              </a:ext>
            </a:extLst>
          </p:cNvPr>
          <p:cNvSpPr txBox="1"/>
          <p:nvPr/>
        </p:nvSpPr>
        <p:spPr>
          <a:xfrm>
            <a:off x="1004283" y="4718684"/>
            <a:ext cx="2150542" cy="4375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000" b="1" kern="0" dirty="0">
                <a:latin typeface="Aktiv Grotesk Ex" panose="020B0604020203020204"/>
                <a:ea typeface="+mn-lt"/>
                <a:cs typeface="+mn-lt"/>
              </a:rPr>
              <a:t>Operationalize</a:t>
            </a:r>
            <a:r>
              <a:rPr lang="en-US" sz="1000" kern="0" dirty="0">
                <a:latin typeface="Aktiv Grotesk Ex" panose="020B0604020203020204"/>
                <a:ea typeface="+mn-lt"/>
                <a:cs typeface="+mn-lt"/>
              </a:rPr>
              <a:t> Cosmos DB for use in future projects</a:t>
            </a:r>
            <a:endParaRPr lang="en-US" dirty="0">
              <a:latin typeface="Aktiv Grotesk Ex" panose="020B0604020203020204"/>
            </a:endParaRPr>
          </a:p>
        </p:txBody>
      </p:sp>
      <p:pic>
        <p:nvPicPr>
          <p:cNvPr id="16" name="Picture 15" descr="Cloud Computing outline">
            <a:extLst>
              <a:ext uri="{FF2B5EF4-FFF2-40B4-BE49-F238E27FC236}">
                <a16:creationId xmlns:a16="http://schemas.microsoft.com/office/drawing/2014/main" id="{6285B6B0-56E3-B6DB-B530-CAA0357835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75018" y="4696109"/>
            <a:ext cx="552253" cy="55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C52D8F-FE17-4A6E-0200-3CAD1D8CB26B}"/>
              </a:ext>
            </a:extLst>
          </p:cNvPr>
          <p:cNvSpPr txBox="1"/>
          <p:nvPr/>
        </p:nvSpPr>
        <p:spPr>
          <a:xfrm>
            <a:off x="10394345" y="4627426"/>
            <a:ext cx="1798854" cy="612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Achieved geo-distributed, cloud-native reliability and failover capabilities.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9AC2C7-4D05-D44D-DDA5-A16D450A362D}"/>
              </a:ext>
            </a:extLst>
          </p:cNvPr>
          <p:cNvSpPr txBox="1"/>
          <p:nvPr/>
        </p:nvSpPr>
        <p:spPr>
          <a:xfrm>
            <a:off x="1015701" y="5477275"/>
            <a:ext cx="2150542" cy="4358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14999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000" b="1" kern="0" dirty="0">
                <a:latin typeface="Aktiv Grotesk Ex" panose="020B0604020203020204"/>
                <a:ea typeface="+mn-lt"/>
                <a:cs typeface="+mn-lt"/>
              </a:rPr>
              <a:t>Improve </a:t>
            </a:r>
            <a:r>
              <a:rPr lang="en-US" sz="1000" kern="0" dirty="0">
                <a:latin typeface="Aktiv Grotesk Ex" panose="020B0604020203020204"/>
                <a:ea typeface="+mn-lt"/>
                <a:cs typeface="+mn-lt"/>
              </a:rPr>
              <a:t>the digital landscape and user experience of policy members</a:t>
            </a:r>
            <a:endParaRPr lang="en-US" dirty="0">
              <a:latin typeface="Aktiv Grotesk Ex" panose="020B0604020203020204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516CD-86ED-4DB6-8D91-1A2690FE6428}"/>
              </a:ext>
            </a:extLst>
          </p:cNvPr>
          <p:cNvSpPr/>
          <p:nvPr/>
        </p:nvSpPr>
        <p:spPr>
          <a:xfrm>
            <a:off x="341057" y="5417805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35" name="Picture 34" descr="Programmer male outline">
            <a:extLst>
              <a:ext uri="{FF2B5EF4-FFF2-40B4-BE49-F238E27FC236}">
                <a16:creationId xmlns:a16="http://schemas.microsoft.com/office/drawing/2014/main" id="{E7F65F3A-43DC-F0E8-FFCF-50027D6ED5C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405040" y="5421881"/>
            <a:ext cx="546678" cy="546678"/>
          </a:xfrm>
          <a:prstGeom prst="rect">
            <a:avLst/>
          </a:prstGeom>
        </p:spPr>
      </p:pic>
      <p:pic>
        <p:nvPicPr>
          <p:cNvPr id="4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8DA7B2A5-0D29-CC6E-3571-759BD15DB40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883810" y="5141674"/>
            <a:ext cx="2236547" cy="59777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DBD737-A40E-7607-66C6-8834EAB85313}"/>
              </a:ext>
            </a:extLst>
          </p:cNvPr>
          <p:cNvSpPr txBox="1"/>
          <p:nvPr/>
        </p:nvSpPr>
        <p:spPr>
          <a:xfrm>
            <a:off x="3936508" y="5166545"/>
            <a:ext cx="2144718" cy="508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100" dirty="0">
                <a:effectLst/>
                <a:latin typeface="Aktiv Grotesk Ex" panose="020B0604020203020204"/>
                <a:ea typeface="Aptos" panose="020B0004020202020204" pitchFamily="34" charset="0"/>
                <a:cs typeface="Times New Roman" panose="02020603050405020304" pitchFamily="18" charset="0"/>
              </a:rPr>
              <a:t>Evolved legacy data retention strategies into automated, TTL-based data lifecycle management</a:t>
            </a:r>
          </a:p>
        </p:txBody>
      </p:sp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1F0568A8-9CFD-CFC6-0494-4BC13B701B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883810" y="4573784"/>
            <a:ext cx="2236547" cy="5977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F7FA53-71C2-0DC9-6A28-0610D69ECA5D}"/>
              </a:ext>
            </a:extLst>
          </p:cNvPr>
          <p:cNvSpPr txBox="1"/>
          <p:nvPr/>
        </p:nvSpPr>
        <p:spPr>
          <a:xfrm>
            <a:off x="4119811" y="4614280"/>
            <a:ext cx="1927385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Developed a reference app (“good code”) as a repeatable integration template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 descr="Icon&#10;&#10;Description automatically generated with medium confidence">
            <a:extLst>
              <a:ext uri="{FF2B5EF4-FFF2-40B4-BE49-F238E27FC236}">
                <a16:creationId xmlns:a16="http://schemas.microsoft.com/office/drawing/2014/main" id="{93BC1A45-87DA-5F4E-2690-D7A7444E2C2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3890594" y="5709564"/>
            <a:ext cx="2236547" cy="5977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A2BADF3-D42C-A76A-C676-9C119EDE2D58}"/>
              </a:ext>
            </a:extLst>
          </p:cNvPr>
          <p:cNvSpPr txBox="1"/>
          <p:nvPr/>
        </p:nvSpPr>
        <p:spPr>
          <a:xfrm>
            <a:off x="3936508" y="5784951"/>
            <a:ext cx="2252018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8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Conducted phased migrations informed by architectural refactoring and performance tuning</a:t>
            </a:r>
            <a:endParaRPr lang="en-US" sz="8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1AE8F2-5C43-456D-4449-405D1A7BE39C}"/>
              </a:ext>
            </a:extLst>
          </p:cNvPr>
          <p:cNvSpPr txBox="1"/>
          <p:nvPr/>
        </p:nvSpPr>
        <p:spPr>
          <a:xfrm>
            <a:off x="10386411" y="5400276"/>
            <a:ext cx="1798854" cy="78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000" kern="0" dirty="0">
                <a:effectLst/>
                <a:latin typeface="Aktiv Grotesk Ex" panose="020B0604020203020204"/>
                <a:ea typeface="Times New Roman" panose="02020603050405020304" pitchFamily="18" charset="0"/>
                <a:cs typeface="Times New Roman" panose="02020603050405020304" pitchFamily="18" charset="0"/>
              </a:rPr>
              <a:t>Streamlined data lifecycle through Cosmos DB’s native TTL, replacing manual “Fill &amp; Kill” practices.</a:t>
            </a:r>
            <a:endParaRPr lang="en-US" sz="1000" kern="100" dirty="0">
              <a:effectLst/>
              <a:latin typeface="Aktiv Grotesk Ex" panose="020B0604020203020204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F48590-8CD7-021C-AD52-86E43DF50171}"/>
              </a:ext>
            </a:extLst>
          </p:cNvPr>
          <p:cNvSpPr/>
          <p:nvPr/>
        </p:nvSpPr>
        <p:spPr>
          <a:xfrm>
            <a:off x="9228259" y="5981986"/>
            <a:ext cx="13433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IMPROVED OPERATIONAL EFFICIENCY</a:t>
            </a:r>
          </a:p>
        </p:txBody>
      </p:sp>
      <p:pic>
        <p:nvPicPr>
          <p:cNvPr id="1024" name="Picture 2" descr="Single gear outline">
            <a:extLst>
              <a:ext uri="{FF2B5EF4-FFF2-40B4-BE49-F238E27FC236}">
                <a16:creationId xmlns:a16="http://schemas.microsoft.com/office/drawing/2014/main" id="{68BEC1DF-EEF0-E668-AA51-F61CB511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9628703" y="5489695"/>
            <a:ext cx="618430" cy="618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9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436A63A3BC44082E547D986D49A80" ma:contentTypeVersion="15" ma:contentTypeDescription="Create a new document." ma:contentTypeScope="" ma:versionID="0af412e46cd3cfc0a85a0a3afab2ef12">
  <xsd:schema xmlns:xsd="http://www.w3.org/2001/XMLSchema" xmlns:xs="http://www.w3.org/2001/XMLSchema" xmlns:p="http://schemas.microsoft.com/office/2006/metadata/properties" xmlns:ns2="9e3051fe-6a41-432c-b57e-2dd5c3bedc7a" xmlns:ns3="5f6de224-1bd5-4d68-ba5c-5301d0e5112c" targetNamespace="http://schemas.microsoft.com/office/2006/metadata/properties" ma:root="true" ma:fieldsID="ea91be16e790ef9cb24057e7e576a109" ns2:_="" ns3:_="">
    <xsd:import namespace="9e3051fe-6a41-432c-b57e-2dd5c3bedc7a"/>
    <xsd:import namespace="5f6de224-1bd5-4d68-ba5c-5301d0e51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051fe-6a41-432c-b57e-2dd5c3bed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6c3ca23-8c0c-45fa-9c70-cf60baa77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224-1bd5-4d68-ba5c-5301d0e51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75eda70-792e-4f3f-8bd5-55167bdcbc42}" ma:internalName="TaxCatchAll" ma:showField="CatchAllData" ma:web="5f6de224-1bd5-4d68-ba5c-5301d0e51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de224-1bd5-4d68-ba5c-5301d0e5112c" xsi:nil="true"/>
    <lcf76f155ced4ddcb4097134ff3c332f xmlns="9e3051fe-6a41-432c-b57e-2dd5c3bedc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09199E-8EBE-4AA4-9F6C-BD66F07B7AAB}"/>
</file>

<file path=customXml/itemProps2.xml><?xml version="1.0" encoding="utf-8"?>
<ds:datastoreItem xmlns:ds="http://schemas.openxmlformats.org/officeDocument/2006/customXml" ds:itemID="{975EA9A7-28BA-4BCC-BB54-469626C17DA9}"/>
</file>

<file path=customXml/itemProps3.xml><?xml version="1.0" encoding="utf-8"?>
<ds:datastoreItem xmlns:ds="http://schemas.openxmlformats.org/officeDocument/2006/customXml" ds:itemID="{6F23A992-ACD5-435B-8970-1079BF74CE04}"/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395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Aktiv Grotesk Ex</vt:lpstr>
      <vt:lpstr>Aptos</vt:lpstr>
      <vt:lpstr>Aptos Display</vt:lpstr>
      <vt:lpstr>Arial</vt:lpstr>
      <vt:lpstr>Montserrat</vt:lpstr>
      <vt:lpstr>System Font Regular</vt:lpstr>
      <vt:lpstr>System Font Regular,Sans-Serif</vt:lpstr>
      <vt:lpstr>Times New Roman</vt:lpstr>
      <vt:lpstr>Office Theme</vt:lpstr>
      <vt:lpstr>HCSC Case Study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Donna Mathew</dc:creator>
  <cp:lastModifiedBy>Donna Mathew</cp:lastModifiedBy>
  <cp:revision>19</cp:revision>
  <dcterms:created xsi:type="dcterms:W3CDTF">2025-05-06T20:19:50Z</dcterms:created>
  <dcterms:modified xsi:type="dcterms:W3CDTF">2025-05-15T21:50:10Z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0x010100059436A63A3BC44082E547D986D49A80</vt:lpwstr>
  </property>
</Properties>
</file>