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130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1C976A-FC66-EB3E-C5B1-5C275BC3290D}" v="9" dt="2025-05-01T19:07:43.658"/>
    <p1510:client id="{D916CA39-D6CB-2A00-E0B4-C3E5CE95A24D}" v="6" dt="2025-05-01T19:24:11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na Mathew" userId="S::donna.mathew@creospan.com::8cf1ed50-712c-4165-82a5-0ab65dc053a8" providerId="AD" clId="Web-{244D4E52-91FE-2B2F-0F2F-5917F4681257}"/>
    <pc:docChg chg="modSld">
      <pc:chgData name="Donna Mathew" userId="S::donna.mathew@creospan.com::8cf1ed50-712c-4165-82a5-0ab65dc053a8" providerId="AD" clId="Web-{244D4E52-91FE-2B2F-0F2F-5917F4681257}" dt="2025-04-02T16:48:57.467" v="2" actId="20577"/>
      <pc:docMkLst>
        <pc:docMk/>
      </pc:docMkLst>
      <pc:sldChg chg="modSp">
        <pc:chgData name="Donna Mathew" userId="S::donna.mathew@creospan.com::8cf1ed50-712c-4165-82a5-0ab65dc053a8" providerId="AD" clId="Web-{244D4E52-91FE-2B2F-0F2F-5917F4681257}" dt="2025-04-02T16:48:57.467" v="2" actId="20577"/>
        <pc:sldMkLst>
          <pc:docMk/>
          <pc:sldMk cId="321653853" sldId="1305"/>
        </pc:sldMkLst>
        <pc:spChg chg="mod">
          <ac:chgData name="Donna Mathew" userId="S::donna.mathew@creospan.com::8cf1ed50-712c-4165-82a5-0ab65dc053a8" providerId="AD" clId="Web-{244D4E52-91FE-2B2F-0F2F-5917F4681257}" dt="2025-04-02T16:48:39.233" v="1" actId="20577"/>
          <ac:spMkLst>
            <pc:docMk/>
            <pc:sldMk cId="321653853" sldId="1305"/>
            <ac:spMk id="4" creationId="{DC8AB0B5-9E05-C64E-8D16-E025B8BF38B8}"/>
          </ac:spMkLst>
        </pc:spChg>
        <pc:spChg chg="mod">
          <ac:chgData name="Donna Mathew" userId="S::donna.mathew@creospan.com::8cf1ed50-712c-4165-82a5-0ab65dc053a8" providerId="AD" clId="Web-{244D4E52-91FE-2B2F-0F2F-5917F4681257}" dt="2025-04-02T16:48:57.467" v="2" actId="20577"/>
          <ac:spMkLst>
            <pc:docMk/>
            <pc:sldMk cId="321653853" sldId="1305"/>
            <ac:spMk id="34" creationId="{8843AA75-881D-86AB-1C6A-6F9D4180D004}"/>
          </ac:spMkLst>
        </pc:spChg>
      </pc:sldChg>
    </pc:docChg>
  </pc:docChgLst>
  <pc:docChgLst>
    <pc:chgData clId="Web-{9D1C976A-FC66-EB3E-C5B1-5C275BC3290D}"/>
    <pc:docChg chg="modSld">
      <pc:chgData name="" userId="" providerId="" clId="Web-{9D1C976A-FC66-EB3E-C5B1-5C275BC3290D}" dt="2025-05-01T19:06:25.938" v="0"/>
      <pc:docMkLst>
        <pc:docMk/>
      </pc:docMkLst>
      <pc:sldChg chg="delSp">
        <pc:chgData name="" userId="" providerId="" clId="Web-{9D1C976A-FC66-EB3E-C5B1-5C275BC3290D}" dt="2025-05-01T19:06:25.938" v="0"/>
        <pc:sldMkLst>
          <pc:docMk/>
          <pc:sldMk cId="321653853" sldId="1305"/>
        </pc:sldMkLst>
        <pc:picChg chg="del">
          <ac:chgData name="" userId="" providerId="" clId="Web-{9D1C976A-FC66-EB3E-C5B1-5C275BC3290D}" dt="2025-05-01T19:06:25.938" v="0"/>
          <ac:picMkLst>
            <pc:docMk/>
            <pc:sldMk cId="321653853" sldId="1305"/>
            <ac:picMk id="1038" creationId="{DA5A0EC6-191D-6169-53AE-483DE93CECB4}"/>
          </ac:picMkLst>
        </pc:picChg>
      </pc:sldChg>
    </pc:docChg>
  </pc:docChgLst>
  <pc:docChgLst>
    <pc:chgData name="Donna Mathew" userId="S::donna.mathew@creospan.com::8cf1ed50-712c-4165-82a5-0ab65dc053a8" providerId="AD" clId="Web-{9D1C976A-FC66-EB3E-C5B1-5C275BC3290D}"/>
    <pc:docChg chg="modSld">
      <pc:chgData name="Donna Mathew" userId="S::donna.mathew@creospan.com::8cf1ed50-712c-4165-82a5-0ab65dc053a8" providerId="AD" clId="Web-{9D1C976A-FC66-EB3E-C5B1-5C275BC3290D}" dt="2025-05-01T19:07:43.658" v="6"/>
      <pc:docMkLst>
        <pc:docMk/>
      </pc:docMkLst>
      <pc:sldChg chg="addSp delSp modSp">
        <pc:chgData name="Donna Mathew" userId="S::donna.mathew@creospan.com::8cf1ed50-712c-4165-82a5-0ab65dc053a8" providerId="AD" clId="Web-{9D1C976A-FC66-EB3E-C5B1-5C275BC3290D}" dt="2025-05-01T19:07:43.658" v="6"/>
        <pc:sldMkLst>
          <pc:docMk/>
          <pc:sldMk cId="321653853" sldId="1305"/>
        </pc:sldMkLst>
        <pc:picChg chg="add del mod">
          <ac:chgData name="Donna Mathew" userId="S::donna.mathew@creospan.com::8cf1ed50-712c-4165-82a5-0ab65dc053a8" providerId="AD" clId="Web-{9D1C976A-FC66-EB3E-C5B1-5C275BC3290D}" dt="2025-05-01T19:07:39.876" v="5"/>
          <ac:picMkLst>
            <pc:docMk/>
            <pc:sldMk cId="321653853" sldId="1305"/>
            <ac:picMk id="15" creationId="{EE1B2A9D-F6F9-7FD3-FE5B-0C7F2C2E7850}"/>
          </ac:picMkLst>
        </pc:picChg>
        <pc:picChg chg="add">
          <ac:chgData name="Donna Mathew" userId="S::donna.mathew@creospan.com::8cf1ed50-712c-4165-82a5-0ab65dc053a8" providerId="AD" clId="Web-{9D1C976A-FC66-EB3E-C5B1-5C275BC3290D}" dt="2025-05-01T19:07:43.658" v="6"/>
          <ac:picMkLst>
            <pc:docMk/>
            <pc:sldMk cId="321653853" sldId="1305"/>
            <ac:picMk id="1038" creationId="{DA5A0EC6-191D-6169-53AE-483DE93CECB4}"/>
          </ac:picMkLst>
        </pc:picChg>
      </pc:sldChg>
    </pc:docChg>
  </pc:docChgLst>
  <pc:docChgLst>
    <pc:chgData name="Donna Mathew" userId="S::donna.mathew@creospan.com::8cf1ed50-712c-4165-82a5-0ab65dc053a8" providerId="AD" clId="Web-{D916CA39-D6CB-2A00-E0B4-C3E5CE95A24D}"/>
    <pc:docChg chg="modSld">
      <pc:chgData name="Donna Mathew" userId="S::donna.mathew@creospan.com::8cf1ed50-712c-4165-82a5-0ab65dc053a8" providerId="AD" clId="Web-{D916CA39-D6CB-2A00-E0B4-C3E5CE95A24D}" dt="2025-05-01T19:24:11.396" v="5"/>
      <pc:docMkLst>
        <pc:docMk/>
      </pc:docMkLst>
      <pc:sldChg chg="modSp">
        <pc:chgData name="Donna Mathew" userId="S::donna.mathew@creospan.com::8cf1ed50-712c-4165-82a5-0ab65dc053a8" providerId="AD" clId="Web-{D916CA39-D6CB-2A00-E0B4-C3E5CE95A24D}" dt="2025-05-01T19:24:11.396" v="5"/>
        <pc:sldMkLst>
          <pc:docMk/>
          <pc:sldMk cId="321653853" sldId="1305"/>
        </pc:sldMkLst>
        <pc:spChg chg="mod">
          <ac:chgData name="Donna Mathew" userId="S::donna.mathew@creospan.com::8cf1ed50-712c-4165-82a5-0ab65dc053a8" providerId="AD" clId="Web-{D916CA39-D6CB-2A00-E0B4-C3E5CE95A24D}" dt="2025-05-01T19:23:32.521" v="2" actId="14100"/>
          <ac:spMkLst>
            <pc:docMk/>
            <pc:sldMk cId="321653853" sldId="1305"/>
            <ac:spMk id="12" creationId="{AE51F791-4EBD-50DE-DE9C-8E50DA5BB02D}"/>
          </ac:spMkLst>
        </pc:spChg>
        <pc:spChg chg="mod">
          <ac:chgData name="Donna Mathew" userId="S::donna.mathew@creospan.com::8cf1ed50-712c-4165-82a5-0ab65dc053a8" providerId="AD" clId="Web-{D916CA39-D6CB-2A00-E0B4-C3E5CE95A24D}" dt="2025-05-01T19:23:27.943" v="1" actId="1076"/>
          <ac:spMkLst>
            <pc:docMk/>
            <pc:sldMk cId="321653853" sldId="1305"/>
            <ac:spMk id="41" creationId="{4846A0B3-F7EE-F1C0-0890-86241B48108A}"/>
          </ac:spMkLst>
        </pc:spChg>
        <pc:spChg chg="mod">
          <ac:chgData name="Donna Mathew" userId="S::donna.mathew@creospan.com::8cf1ed50-712c-4165-82a5-0ab65dc053a8" providerId="AD" clId="Web-{D916CA39-D6CB-2A00-E0B4-C3E5CE95A24D}" dt="2025-05-01T19:23:49.974" v="4" actId="14100"/>
          <ac:spMkLst>
            <pc:docMk/>
            <pc:sldMk cId="321653853" sldId="1305"/>
            <ac:spMk id="43" creationId="{C0AD64C1-72E4-9B7A-1957-193F1437C33D}"/>
          </ac:spMkLst>
        </pc:spChg>
        <pc:spChg chg="mod">
          <ac:chgData name="Donna Mathew" userId="S::donna.mathew@creospan.com::8cf1ed50-712c-4165-82a5-0ab65dc053a8" providerId="AD" clId="Web-{D916CA39-D6CB-2A00-E0B4-C3E5CE95A24D}" dt="2025-05-01T19:23:40.005" v="3" actId="14100"/>
          <ac:spMkLst>
            <pc:docMk/>
            <pc:sldMk cId="321653853" sldId="1305"/>
            <ac:spMk id="1037" creationId="{9BC19D29-895C-A4EC-4D12-255EE2C88F3F}"/>
          </ac:spMkLst>
        </pc:spChg>
        <pc:picChg chg="mod">
          <ac:chgData name="Donna Mathew" userId="S::donna.mathew@creospan.com::8cf1ed50-712c-4165-82a5-0ab65dc053a8" providerId="AD" clId="Web-{D916CA39-D6CB-2A00-E0B4-C3E5CE95A24D}" dt="2025-05-01T19:24:11.396" v="5"/>
          <ac:picMkLst>
            <pc:docMk/>
            <pc:sldMk cId="321653853" sldId="1305"/>
            <ac:picMk id="1038" creationId="{DA5A0EC6-191D-6169-53AE-483DE93CECB4}"/>
          </ac:picMkLst>
        </pc:picChg>
      </pc:sldChg>
    </pc:docChg>
  </pc:docChgLst>
  <pc:docChgLst>
    <pc:chgData clId="Web-{244D4E52-91FE-2B2F-0F2F-5917F4681257}"/>
    <pc:docChg chg="modSld">
      <pc:chgData name="" userId="" providerId="" clId="Web-{244D4E52-91FE-2B2F-0F2F-5917F4681257}" dt="2025-04-02T16:46:55.045" v="0" actId="20577"/>
      <pc:docMkLst>
        <pc:docMk/>
      </pc:docMkLst>
      <pc:sldChg chg="modSp">
        <pc:chgData name="" userId="" providerId="" clId="Web-{244D4E52-91FE-2B2F-0F2F-5917F4681257}" dt="2025-04-02T16:46:55.045" v="0" actId="20577"/>
        <pc:sldMkLst>
          <pc:docMk/>
          <pc:sldMk cId="321653853" sldId="1305"/>
        </pc:sldMkLst>
        <pc:spChg chg="mod">
          <ac:chgData name="" userId="" providerId="" clId="Web-{244D4E52-91FE-2B2F-0F2F-5917F4681257}" dt="2025-04-02T16:46:55.045" v="0" actId="20577"/>
          <ac:spMkLst>
            <pc:docMk/>
            <pc:sldMk cId="321653853" sldId="1305"/>
            <ac:spMk id="26" creationId="{BCE4E78B-9F03-D748-9563-96796B1E715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18:47:06.7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1,'0'12052,"0"-12058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18:47:06.7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 12,'0'12052,"0"-12058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F411-3E2B-BEDA-85D2-8466474A7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41141-7817-302D-B372-48F20CBE1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67D7C-A05B-757A-528E-50F22A13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8BF-107A-492C-BDA8-F611735BC9B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AED0C-BD6C-D7D4-7F66-5BA871A5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5854B-2BBB-C15A-1520-9008416A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DA0B-21E0-4370-ADDF-D6AF11DF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4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76D0-8B6F-85A8-38AE-B208F52E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D4A48-3D8E-F29D-0E19-AA7E93742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0E8B-CB31-759B-B491-24475257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8BF-107A-492C-BDA8-F611735BC9B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C63E4-2D64-5C08-5381-99ABF23B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58F90-0027-5205-7CF4-302EBAEC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DA0B-21E0-4370-ADDF-D6AF11DF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4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47188-24AD-B583-1C9B-DE00D3689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BDD4D-5D02-7E54-77FC-20F011D50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58604-2926-1A3A-7FC6-DE205594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8BF-107A-492C-BDA8-F611735BC9B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FD209-BD43-5CD6-4E3E-22B4F16B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D772-97B2-1D0A-46C8-87BE923A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DA0B-21E0-4370-ADDF-D6AF11DF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6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DF601D-2212-8307-7865-B7A9AB3EB23D}"/>
              </a:ext>
            </a:extLst>
          </p:cNvPr>
          <p:cNvGrpSpPr/>
          <p:nvPr userDrawn="1"/>
        </p:nvGrpSpPr>
        <p:grpSpPr>
          <a:xfrm>
            <a:off x="-9108" y="6494389"/>
            <a:ext cx="12201108" cy="395892"/>
            <a:chOff x="-19930" y="6461759"/>
            <a:chExt cx="12211929" cy="3962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6907C6-F2B7-DA2A-4CF9-CC8CECE2C5C5}"/>
                </a:ext>
              </a:extLst>
            </p:cNvPr>
            <p:cNvSpPr/>
            <p:nvPr/>
          </p:nvSpPr>
          <p:spPr>
            <a:xfrm>
              <a:off x="-19930" y="6461759"/>
              <a:ext cx="12211929" cy="396241"/>
            </a:xfrm>
            <a:prstGeom prst="rect">
              <a:avLst/>
            </a:prstGeom>
            <a:solidFill>
              <a:srgbClr val="E08537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/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F5ED5276-A68F-476A-FED1-FF19E3DDA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899" y="6480334"/>
              <a:ext cx="1156565" cy="359089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B383754-BAE4-2493-671A-3C76C7AFB9F1}"/>
              </a:ext>
            </a:extLst>
          </p:cNvPr>
          <p:cNvSpPr/>
          <p:nvPr userDrawn="1"/>
        </p:nvSpPr>
        <p:spPr>
          <a:xfrm>
            <a:off x="11649828" y="-430077"/>
            <a:ext cx="225287" cy="1005840"/>
          </a:xfrm>
          <a:prstGeom prst="rect">
            <a:avLst/>
          </a:prstGeom>
          <a:solidFill>
            <a:srgbClr val="E0853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09F850B-7C33-FD9F-2076-B62BA623E8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00647"/>
            <a:ext cx="8915400" cy="963469"/>
          </a:xfrm>
        </p:spPr>
        <p:txBody>
          <a:bodyPr>
            <a:normAutofit/>
          </a:bodyPr>
          <a:lstStyle>
            <a:lvl1pPr marL="0" indent="0">
              <a:buNone/>
              <a:defRPr lang="en-US" sz="2000" b="0" kern="1200" spc="200" dirty="0">
                <a:solidFill>
                  <a:schemeClr val="tx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9245CFC-90B9-7D74-62D4-9083C9DAB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8" y="103331"/>
            <a:ext cx="883179" cy="96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1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71D1-BB9C-4ADF-C83F-11703C42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4FEE-0C09-AFB8-1545-A729C4FEE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1C54-9016-694A-0D91-24FD71F6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8BF-107A-492C-BDA8-F611735BC9B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AD96-002C-9015-86F7-67E7CF04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3918C-92A1-5FCB-1CD0-FE8A93D2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DA0B-21E0-4370-ADDF-D6AF11DF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8AF5-CEDA-7ACC-C1D8-022DA61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04EEC-FF89-6C8A-6756-011F11C38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22EBA-E0C4-91A4-1F35-69292644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8BF-107A-492C-BDA8-F611735BC9B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3F86-E359-5D45-E47F-D69E7F3B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67C9-8715-8962-1D18-152A8735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DA0B-21E0-4370-ADDF-D6AF11DF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8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F8C6-92CC-88F6-CF1A-EE304FF6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E774-6305-89F5-A64C-D82939551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BE7F5-7D51-5390-23AC-40973E73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FF41E-6295-91E0-0C20-7A47D921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8BF-107A-492C-BDA8-F611735BC9B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55B2C-AE5C-3876-E254-2478B8CE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77934-00B7-7A6C-DB68-30CA2E13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DA0B-21E0-4370-ADDF-D6AF11DF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8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3FC9-B58E-D970-6842-EC54D042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4ABF-D8E3-150D-DB22-67C440AFF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1F31D-31CB-863E-F7F1-9F5DBFE7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20F1E-616E-9CBF-D909-960F3D900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9FE8F-235E-11A2-5FD2-DF7ACBBAE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E01F3-C958-FD33-F99B-A3417FA8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8BF-107A-492C-BDA8-F611735BC9B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F15F4-E7BF-BCC1-DD8B-1F07AE6F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0FBF7-762A-C039-73C2-266AE431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DA0B-21E0-4370-ADDF-D6AF11DF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0FA3-B13A-ADC9-EAA3-FDA761BB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1EA33-8A13-6E88-E908-38E48F8E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8BF-107A-492C-BDA8-F611735BC9B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79680-929C-A7A4-7909-E512CDE6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628BD-4043-B3C7-A797-8D353B74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DA0B-21E0-4370-ADDF-D6AF11DF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9E8FB-99CB-A793-13AA-E3F21A71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8BF-107A-492C-BDA8-F611735BC9B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79A50-23C9-0703-8AF0-55F56523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7E541-9B55-65FD-61FE-A79D617D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DA0B-21E0-4370-ADDF-D6AF11DF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08DF-1884-9B80-49F9-7D221B0F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BBA2-B297-CA7B-59A0-88F98569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A849-7DB1-3A54-CAD1-66BF95D3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494D5-CCA1-6841-16D3-5952DD3E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8BF-107A-492C-BDA8-F611735BC9B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8A168-D4A7-7A5F-EEFF-4D427D32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54EDE-2E65-1057-2371-E89706D6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DA0B-21E0-4370-ADDF-D6AF11DF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6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0B91-EA7A-D4C4-D3EE-996698C1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5B23C-FD3F-D172-1FF1-6AD349704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9C336-49A9-97E6-4BFF-3CCCC7C13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C6BC9-2609-A027-41BA-CEFD1BF8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C8BF-107A-492C-BDA8-F611735BC9B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4412F-D261-98F4-3276-D5898207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0D261-386E-E16A-FB51-518026ED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DA0B-21E0-4370-ADDF-D6AF11DF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3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C86AA-4A9A-3DFB-7B52-6E2BEA40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4FA85-33D4-F453-A0E2-35955E52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341C-DA9F-C909-99FD-11FABF73C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72C8BF-107A-492C-BDA8-F611735BC9B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A4302-C3DD-6333-F91F-45B3F0E6B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C986-7161-6CD6-68DF-3F4483950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2DA0B-21E0-4370-ADDF-D6AF11DF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2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7.svg"/><Relationship Id="rId3" Type="http://schemas.openxmlformats.org/officeDocument/2006/relationships/image" Target="../media/image4.svg"/><Relationship Id="rId21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customXml" Target="../ink/ink2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18.tiff"/><Relationship Id="rId4" Type="http://schemas.openxmlformats.org/officeDocument/2006/relationships/image" Target="../media/image5.tiff"/><Relationship Id="rId9" Type="http://schemas.openxmlformats.org/officeDocument/2006/relationships/image" Target="../media/image10.svg"/><Relationship Id="rId1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B02C9-5D55-C97E-1E17-BD290331D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0B0D39-4B0B-1EC1-E805-2F998F43D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2303" y="103739"/>
            <a:ext cx="8915400" cy="963469"/>
          </a:xfrm>
        </p:spPr>
        <p:txBody>
          <a:bodyPr>
            <a:normAutofit/>
          </a:bodyPr>
          <a:lstStyle/>
          <a:p>
            <a:pPr algn="ctr"/>
            <a:r>
              <a:rPr lang="en-US" sz="1800" b="0">
                <a:solidFill>
                  <a:schemeClr val="tx1"/>
                </a:solidFill>
                <a:latin typeface="Montserrat" pitchFamily="2" charset="77"/>
              </a:rPr>
              <a:t>CASE STUDY: </a:t>
            </a:r>
            <a:r>
              <a:rPr lang="en-US" sz="1800">
                <a:latin typeface="Montserrat" pitchFamily="2" charset="77"/>
              </a:rPr>
              <a:t>Pilot Pay Engine (FOP) Modernization</a:t>
            </a:r>
            <a:r>
              <a:rPr lang="en-US" sz="1800" b="0">
                <a:solidFill>
                  <a:schemeClr val="tx1"/>
                </a:solidFill>
                <a:latin typeface="Montserrat" pitchFamily="2" charset="77"/>
              </a:rPr>
              <a:t> Project at United Airlines</a:t>
            </a:r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AB0B5-9E05-C64E-8D16-E025B8BF38B8}"/>
              </a:ext>
            </a:extLst>
          </p:cNvPr>
          <p:cNvSpPr txBox="1"/>
          <p:nvPr/>
        </p:nvSpPr>
        <p:spPr>
          <a:xfrm>
            <a:off x="847697" y="647592"/>
            <a:ext cx="11344303" cy="11233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300" b="1" spc="300">
                <a:solidFill>
                  <a:srgbClr val="E08537"/>
                </a:solidFill>
                <a:latin typeface="Aktiv Grotesk Ex" panose="020B0604020203020204"/>
                <a:ea typeface="Open Sans Light"/>
                <a:cs typeface="Open Sans Light"/>
              </a:rPr>
              <a:t>PROBLEM STATEMENT: </a:t>
            </a:r>
            <a:r>
              <a:rPr lang="en-US" sz="1300" b="0" i="0">
                <a:solidFill>
                  <a:srgbClr val="000000"/>
                </a:solidFill>
                <a:effectLst/>
                <a:latin typeface="Aktiv Grotesk Ex"/>
              </a:rPr>
              <a:t>United Airlines undertook a strategic initiative to modernize its Pilot Pay Engine (Form of Payment - FOP), a critical system responsible for processing pilot compensation. It </a:t>
            </a:r>
            <a:r>
              <a:rPr lang="en-US" sz="1300" kern="100">
                <a:effectLst/>
                <a:latin typeface="Aktiv Grotesk Ex"/>
                <a:ea typeface="Aptos" panose="020B0004020202020204" pitchFamily="34" charset="0"/>
                <a:cs typeface="Times New Roman"/>
              </a:rPr>
              <a:t>faced scalability limitations, security vulnerabilities, and compliance risks in handling Personal Identifiable Information (PII) and Protected Health Information (PHI</a:t>
            </a:r>
            <a:r>
              <a:rPr lang="en-US" sz="1300" kern="100">
                <a:latin typeface="Aktiv Grotesk Ex"/>
                <a:ea typeface="Aptos" panose="020B0004020202020204" pitchFamily="34" charset="0"/>
                <a:cs typeface="Times New Roman"/>
              </a:rPr>
              <a:t>).</a:t>
            </a:r>
            <a:r>
              <a:rPr lang="en-US" sz="1300" kern="100">
                <a:effectLst/>
                <a:latin typeface="Aktiv Grotesk Ex"/>
                <a:ea typeface="Aptos" panose="020B0004020202020204" pitchFamily="34" charset="0"/>
                <a:cs typeface="Times New Roman"/>
              </a:rPr>
              <a:t> To enhance efficiency, security, and regulatory compliance</a:t>
            </a:r>
            <a:r>
              <a:rPr lang="en-US" sz="1300" kern="100">
                <a:latin typeface="Aktiv Grotesk Ex"/>
                <a:ea typeface="Aptos" panose="020B0004020202020204" pitchFamily="34" charset="0"/>
                <a:cs typeface="Times New Roman"/>
              </a:rPr>
              <a:t>. A</a:t>
            </a:r>
            <a:r>
              <a:rPr lang="en-US" sz="1300" kern="100">
                <a:effectLst/>
                <a:latin typeface="Aktiv Grotesk Ex"/>
                <a:ea typeface="Aptos" panose="020B0004020202020204" pitchFamily="34" charset="0"/>
                <a:cs typeface="Times New Roman"/>
              </a:rPr>
              <a:t> cloud-native migration to AWS was necessary to modernize the system, improve resilience, and ensure long-term scalability.</a:t>
            </a:r>
          </a:p>
          <a:p>
            <a:endParaRPr lang="en-US" sz="1300">
              <a:latin typeface="Aktiv Grotesk Ex" panose="020B0604020203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CF70-06DC-1C29-5452-601142D32C2B}"/>
              </a:ext>
            </a:extLst>
          </p:cNvPr>
          <p:cNvSpPr/>
          <p:nvPr/>
        </p:nvSpPr>
        <p:spPr>
          <a:xfrm>
            <a:off x="738839" y="1465802"/>
            <a:ext cx="3143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300">
                <a:solidFill>
                  <a:schemeClr val="tx1">
                    <a:lumMod val="75000"/>
                    <a:lumOff val="25000"/>
                  </a:schemeClr>
                </a:solidFill>
                <a:latin typeface="Aktiv Grotesk Ex" panose="020B0604020203020204" pitchFamily="34" charset="77"/>
              </a:rPr>
              <a:t>OBJECTIVES</a:t>
            </a:r>
          </a:p>
        </p:txBody>
      </p:sp>
      <p:sp>
        <p:nvSpPr>
          <p:cNvPr id="6" name="Rounded Rectangle 173">
            <a:extLst>
              <a:ext uri="{FF2B5EF4-FFF2-40B4-BE49-F238E27FC236}">
                <a16:creationId xmlns:a16="http://schemas.microsoft.com/office/drawing/2014/main" id="{A9B41082-7827-EB3A-00F7-79BE68BB7123}"/>
              </a:ext>
            </a:extLst>
          </p:cNvPr>
          <p:cNvSpPr/>
          <p:nvPr/>
        </p:nvSpPr>
        <p:spPr>
          <a:xfrm>
            <a:off x="714027" y="2078383"/>
            <a:ext cx="2540313" cy="4148248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788C8-F674-3E7C-CF8D-779365262662}"/>
              </a:ext>
            </a:extLst>
          </p:cNvPr>
          <p:cNvSpPr txBox="1"/>
          <p:nvPr/>
        </p:nvSpPr>
        <p:spPr>
          <a:xfrm>
            <a:off x="1034157" y="2364192"/>
            <a:ext cx="2150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latin typeface="Aktiv Grotesk Ex" panose="020B0604020203020204"/>
              </a:rPr>
              <a:t>Migrate the Pilot Pay Engine </a:t>
            </a:r>
            <a:r>
              <a:rPr lang="en-US" sz="1000">
                <a:latin typeface="Aktiv Grotesk Ex" panose="020B0604020203020204"/>
              </a:rPr>
              <a:t>to a modern AWS cloud-native 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5FA79-4F8E-9732-8A04-174D7EC3206E}"/>
              </a:ext>
            </a:extLst>
          </p:cNvPr>
          <p:cNvSpPr txBox="1"/>
          <p:nvPr/>
        </p:nvSpPr>
        <p:spPr>
          <a:xfrm>
            <a:off x="1006883" y="3152302"/>
            <a:ext cx="2150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latin typeface="Aktiv Grotesk Ex" panose="020B0604020203020204"/>
              </a:rPr>
              <a:t>Enhance scalability, reliability, and integration</a:t>
            </a:r>
            <a:r>
              <a:rPr lang="en-US" sz="1000">
                <a:latin typeface="Aktiv Grotesk Ex" panose="020B0604020203020204"/>
              </a:rPr>
              <a:t> with enterprise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76543-12BD-C487-EC55-2337BB139346}"/>
              </a:ext>
            </a:extLst>
          </p:cNvPr>
          <p:cNvSpPr txBox="1"/>
          <p:nvPr/>
        </p:nvSpPr>
        <p:spPr>
          <a:xfrm>
            <a:off x="1034157" y="3913983"/>
            <a:ext cx="2150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latin typeface="Aktiv Grotesk Ex" panose="020B0604020203020204"/>
              </a:rPr>
              <a:t>Strengthen security </a:t>
            </a:r>
            <a:r>
              <a:rPr lang="en-US" sz="1000">
                <a:latin typeface="Aktiv Grotesk Ex" panose="020B0604020203020204"/>
              </a:rPr>
              <a:t>to ensure compliance with data privacy regulations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D2A5E9-2983-042A-A304-E461018F7BEE}"/>
              </a:ext>
            </a:extLst>
          </p:cNvPr>
          <p:cNvSpPr/>
          <p:nvPr/>
        </p:nvSpPr>
        <p:spPr>
          <a:xfrm>
            <a:off x="310702" y="2296200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1" name="Picture 10" descr="Cloud Computing outline">
            <a:extLst>
              <a:ext uri="{FF2B5EF4-FFF2-40B4-BE49-F238E27FC236}">
                <a16:creationId xmlns:a16="http://schemas.microsoft.com/office/drawing/2014/main" id="{2ED6AA5E-EF6A-C406-2C6A-34CD58D72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92168" y="2354686"/>
            <a:ext cx="513997" cy="51399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3E00AA1-3226-AAF7-870B-5458C3B5484B}"/>
              </a:ext>
            </a:extLst>
          </p:cNvPr>
          <p:cNvSpPr/>
          <p:nvPr/>
        </p:nvSpPr>
        <p:spPr>
          <a:xfrm>
            <a:off x="259534" y="3088901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1890C6-332C-7978-57CD-B406BB0EC34F}"/>
              </a:ext>
            </a:extLst>
          </p:cNvPr>
          <p:cNvSpPr/>
          <p:nvPr/>
        </p:nvSpPr>
        <p:spPr>
          <a:xfrm>
            <a:off x="259534" y="3903476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FC5E77-0920-5C3A-8573-0B27BA604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18" y="3112000"/>
            <a:ext cx="619455" cy="6194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11B388-A33F-736D-FED3-3BF49099B10A}"/>
              </a:ext>
            </a:extLst>
          </p:cNvPr>
          <p:cNvSpPr/>
          <p:nvPr/>
        </p:nvSpPr>
        <p:spPr>
          <a:xfrm>
            <a:off x="4164928" y="1465802"/>
            <a:ext cx="4817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300">
                <a:solidFill>
                  <a:schemeClr val="tx1">
                    <a:lumMod val="75000"/>
                    <a:lumOff val="25000"/>
                  </a:schemeClr>
                </a:solidFill>
                <a:latin typeface="Aktiv Grotesk Ex" panose="020B0604020203020204" pitchFamily="34" charset="77"/>
              </a:rPr>
              <a:t>SOLUTION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F162B7-1923-0A89-E28D-BAE62959F47D}"/>
              </a:ext>
            </a:extLst>
          </p:cNvPr>
          <p:cNvSpPr/>
          <p:nvPr/>
        </p:nvSpPr>
        <p:spPr>
          <a:xfrm>
            <a:off x="3889217" y="1947553"/>
            <a:ext cx="21826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pc="300">
                <a:solidFill>
                  <a:srgbClr val="E08537"/>
                </a:solidFill>
                <a:latin typeface="Aktiv Grotesk Ex" panose="020B0604020203020204" pitchFamily="34" charset="77"/>
              </a:rPr>
              <a:t>PROCESS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58C63C36-8BA8-844A-BDBC-C48C0DDCA78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3972537" y="2305236"/>
            <a:ext cx="2236547" cy="598913"/>
          </a:xfrm>
          <a:prstGeom prst="rect">
            <a:avLst/>
          </a:prstGeom>
        </p:spPr>
      </p:pic>
      <p:sp>
        <p:nvSpPr>
          <p:cNvPr id="20" name="Triangle 174">
            <a:extLst>
              <a:ext uri="{FF2B5EF4-FFF2-40B4-BE49-F238E27FC236}">
                <a16:creationId xmlns:a16="http://schemas.microsoft.com/office/drawing/2014/main" id="{680A10FC-497A-F4B5-A9F2-29EB73FAA84E}"/>
              </a:ext>
            </a:extLst>
          </p:cNvPr>
          <p:cNvSpPr/>
          <p:nvPr/>
        </p:nvSpPr>
        <p:spPr>
          <a:xfrm rot="5400000">
            <a:off x="3168608" y="3825537"/>
            <a:ext cx="776177" cy="191386"/>
          </a:xfrm>
          <a:prstGeom prst="triangle">
            <a:avLst/>
          </a:prstGeom>
          <a:solidFill>
            <a:schemeClr val="bg2">
              <a:lumMod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1A1D1D-EC88-DC7C-D81C-CBC9E41F464F}"/>
              </a:ext>
            </a:extLst>
          </p:cNvPr>
          <p:cNvSpPr txBox="1"/>
          <p:nvPr/>
        </p:nvSpPr>
        <p:spPr>
          <a:xfrm>
            <a:off x="4086986" y="2916067"/>
            <a:ext cx="2043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Aktiv Grotesk Ex" panose="020B0604020203020204"/>
              </a:rPr>
              <a:t>Re-platformed the application to AWS, integrating microservices and improving infrastructure</a:t>
            </a:r>
          </a:p>
        </p:txBody>
      </p:sp>
      <p:pic>
        <p:nvPicPr>
          <p:cNvPr id="23" name="Picture 22" descr="Icon&#10;&#10;Description automatically generated with medium confidence">
            <a:extLst>
              <a:ext uri="{FF2B5EF4-FFF2-40B4-BE49-F238E27FC236}">
                <a16:creationId xmlns:a16="http://schemas.microsoft.com/office/drawing/2014/main" id="{000F11DC-980F-DF10-4F66-3DCFD5AE1FA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3982220" y="3435477"/>
            <a:ext cx="2236547" cy="597776"/>
          </a:xfrm>
          <a:prstGeom prst="rect">
            <a:avLst/>
          </a:prstGeom>
        </p:spPr>
      </p:pic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6C0F8186-E9F0-FA67-0B8E-61809733EDD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3952582" y="4542018"/>
            <a:ext cx="2236547" cy="597776"/>
          </a:xfrm>
          <a:prstGeom prst="rect">
            <a:avLst/>
          </a:prstGeom>
        </p:spPr>
      </p:pic>
      <p:pic>
        <p:nvPicPr>
          <p:cNvPr id="28" name="Picture 27" descr="Icon&#10;&#10;Description automatically generated with medium confidence">
            <a:extLst>
              <a:ext uri="{FF2B5EF4-FFF2-40B4-BE49-F238E27FC236}">
                <a16:creationId xmlns:a16="http://schemas.microsoft.com/office/drawing/2014/main" id="{A8546030-8DB2-1D29-212A-D3B157360D6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3952583" y="3994651"/>
            <a:ext cx="2236547" cy="59777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9C8AD83-3771-836E-E8E4-B08F1EE2CF0B}"/>
              </a:ext>
            </a:extLst>
          </p:cNvPr>
          <p:cNvSpPr/>
          <p:nvPr/>
        </p:nvSpPr>
        <p:spPr>
          <a:xfrm>
            <a:off x="6665176" y="1966973"/>
            <a:ext cx="22218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pc="300">
                <a:solidFill>
                  <a:srgbClr val="E08537"/>
                </a:solidFill>
                <a:latin typeface="Aktiv Grotesk Ex" panose="020B0604020203020204" pitchFamily="34" charset="77"/>
              </a:rPr>
              <a:t>DELIVERED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43AA75-881D-86AB-1C6A-6F9D4180D004}"/>
              </a:ext>
            </a:extLst>
          </p:cNvPr>
          <p:cNvSpPr/>
          <p:nvPr/>
        </p:nvSpPr>
        <p:spPr>
          <a:xfrm>
            <a:off x="6566051" y="2305236"/>
            <a:ext cx="2279762" cy="440120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>
                <a:latin typeface="Aktiv Grotesk Ex"/>
              </a:rPr>
              <a:t>Cloud-Native Pilot Pay Engine: Migrated to AWS, ensuring scalability, reliability, and improved processing power 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>
                <a:latin typeface="Aktiv Grotesk Ex"/>
              </a:rPr>
              <a:t>Enforced RBAC, end-to-end encryption, and regulatory compliance (PII/PHI 7-year retention requirement)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>
                <a:latin typeface="Aktiv Grotesk Ex"/>
              </a:rPr>
              <a:t>Streamlined Kafka messaging and optimized EMR batch jobs for faster processing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>
                <a:latin typeface="Aktiv Grotesk Ex"/>
              </a:rPr>
              <a:t>Implemented a disaster recovery mechanism: 50-minute RTO, 24-hour RPO, enabling business continuity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>
                <a:latin typeface="Aktiv Grotesk Ex"/>
              </a:rPr>
              <a:t>Automated ticket resolution, pay audits, and reduced manual effort for pay analysts and pilots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endParaRPr lang="en-US" sz="1000">
              <a:latin typeface="Aktiv Grotesk Ex" panose="020B0604020203020204" pitchFamily="34" charset="77"/>
            </a:endParaRP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endParaRPr lang="en-US" sz="1000">
              <a:latin typeface="Aktiv Grotesk Ex" panose="020B0604020203020204" pitchFamily="34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B96274-6543-AB2E-861E-183763678A9E}"/>
              </a:ext>
            </a:extLst>
          </p:cNvPr>
          <p:cNvSpPr/>
          <p:nvPr/>
        </p:nvSpPr>
        <p:spPr>
          <a:xfrm>
            <a:off x="9136284" y="1443396"/>
            <a:ext cx="252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300">
                <a:solidFill>
                  <a:schemeClr val="tx1">
                    <a:lumMod val="75000"/>
                    <a:lumOff val="25000"/>
                  </a:schemeClr>
                </a:solidFill>
                <a:latin typeface="Aktiv Grotesk Ex" panose="020B0604020203020204" pitchFamily="34" charset="77"/>
              </a:rPr>
              <a:t>IMPACT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46A0B3-F7EE-F1C0-0890-86241B48108A}"/>
              </a:ext>
            </a:extLst>
          </p:cNvPr>
          <p:cNvSpPr/>
          <p:nvPr/>
        </p:nvSpPr>
        <p:spPr>
          <a:xfrm>
            <a:off x="9066969" y="2328859"/>
            <a:ext cx="13435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>
                <a:solidFill>
                  <a:srgbClr val="E08537"/>
                </a:solidFill>
                <a:latin typeface="Aktiv Grotesk Ex" panose="020B0604020203020204" pitchFamily="34" charset="77"/>
              </a:rPr>
              <a:t>50-55% REDUCTION IN REPLY PROCESSING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C5929-2047-1B7B-00E7-665E16131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623" y="3535343"/>
            <a:ext cx="188992" cy="7742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51F791-4EBD-50DE-DE9C-8E50DA5BB02D}"/>
              </a:ext>
            </a:extLst>
          </p:cNvPr>
          <p:cNvSpPr/>
          <p:nvPr/>
        </p:nvSpPr>
        <p:spPr>
          <a:xfrm>
            <a:off x="9067065" y="3152157"/>
            <a:ext cx="1332372" cy="383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>
                <a:solidFill>
                  <a:srgbClr val="E08537"/>
                </a:solidFill>
                <a:latin typeface="Aktiv Grotesk Ex" panose="020B0604020203020204" pitchFamily="34" charset="77"/>
              </a:rPr>
              <a:t>$204,528 IN ANNUAL COST SAVINGS </a:t>
            </a:r>
          </a:p>
        </p:txBody>
      </p:sp>
      <p:pic>
        <p:nvPicPr>
          <p:cNvPr id="21" name="Picture 20" descr="Dollar with solid fill">
            <a:extLst>
              <a:ext uri="{FF2B5EF4-FFF2-40B4-BE49-F238E27FC236}">
                <a16:creationId xmlns:a16="http://schemas.microsoft.com/office/drawing/2014/main" id="{CF7B8DDF-AE9D-2D68-B24B-31594EB87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703842" y="2790321"/>
            <a:ext cx="399408" cy="39940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D64C1-72E4-9B7A-1957-193F1437C33D}"/>
              </a:ext>
            </a:extLst>
          </p:cNvPr>
          <p:cNvSpPr/>
          <p:nvPr/>
        </p:nvSpPr>
        <p:spPr>
          <a:xfrm>
            <a:off x="8842983" y="5796609"/>
            <a:ext cx="1558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>
                <a:solidFill>
                  <a:srgbClr val="E08537"/>
                </a:solidFill>
                <a:latin typeface="Aktiv Grotesk Ex" panose="020B0604020203020204" pitchFamily="34" charset="77"/>
              </a:rPr>
              <a:t>ENHANCED SECURITY, COMPLIANCE &amp; SYSTEM RESILIENCE </a:t>
            </a:r>
          </a:p>
        </p:txBody>
      </p:sp>
      <p:sp>
        <p:nvSpPr>
          <p:cNvPr id="44" name="Rounded Rectangle 41">
            <a:extLst>
              <a:ext uri="{FF2B5EF4-FFF2-40B4-BE49-F238E27FC236}">
                <a16:creationId xmlns:a16="http://schemas.microsoft.com/office/drawing/2014/main" id="{02F01193-DCA9-3DC9-FB91-FD06478EEE7E}"/>
              </a:ext>
            </a:extLst>
          </p:cNvPr>
          <p:cNvSpPr/>
          <p:nvPr/>
        </p:nvSpPr>
        <p:spPr>
          <a:xfrm>
            <a:off x="10326290" y="2285989"/>
            <a:ext cx="1760558" cy="555768"/>
          </a:xfrm>
          <a:prstGeom prst="roundRect">
            <a:avLst>
              <a:gd name="adj" fmla="val 0"/>
            </a:avLst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endParaRPr lang="en-US" sz="1000">
              <a:solidFill>
                <a:srgbClr val="000000"/>
              </a:solidFill>
              <a:latin typeface="Aktiv Grotesk Ex" panose="020B0604020203020204" pitchFamily="34" charset="77"/>
            </a:endParaRP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0CD1DABF-E731-19DA-214E-A0599DF34598}"/>
              </a:ext>
            </a:extLst>
          </p:cNvPr>
          <p:cNvSpPr/>
          <p:nvPr/>
        </p:nvSpPr>
        <p:spPr>
          <a:xfrm>
            <a:off x="10363644" y="2911020"/>
            <a:ext cx="1766667" cy="555768"/>
          </a:xfrm>
          <a:prstGeom prst="roundRect">
            <a:avLst>
              <a:gd name="adj" fmla="val 0"/>
            </a:avLst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tx1"/>
              </a:solidFill>
              <a:latin typeface="Aktiv Grotesk Ex" panose="020B0604020203020204" pitchFamily="34" charset="77"/>
            </a:endParaRPr>
          </a:p>
        </p:txBody>
      </p:sp>
      <p:sp>
        <p:nvSpPr>
          <p:cNvPr id="46" name="Rounded Rectangle 49">
            <a:extLst>
              <a:ext uri="{FF2B5EF4-FFF2-40B4-BE49-F238E27FC236}">
                <a16:creationId xmlns:a16="http://schemas.microsoft.com/office/drawing/2014/main" id="{58645E55-7972-ADD9-49F6-A71E3C77689F}"/>
              </a:ext>
            </a:extLst>
          </p:cNvPr>
          <p:cNvSpPr/>
          <p:nvPr/>
        </p:nvSpPr>
        <p:spPr>
          <a:xfrm>
            <a:off x="10258236" y="3716974"/>
            <a:ext cx="1799214" cy="665766"/>
          </a:xfrm>
          <a:prstGeom prst="roundRect">
            <a:avLst>
              <a:gd name="adj" fmla="val 0"/>
            </a:avLst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tx1"/>
              </a:solidFill>
              <a:latin typeface="Aktiv Grotesk Ex" panose="020B0604020203020204" pitchFamily="34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307B8E-E446-1F24-58DB-3F06D62C67E5}"/>
              </a:ext>
            </a:extLst>
          </p:cNvPr>
          <p:cNvSpPr txBox="1"/>
          <p:nvPr/>
        </p:nvSpPr>
        <p:spPr>
          <a:xfrm>
            <a:off x="931825" y="4762419"/>
            <a:ext cx="215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latin typeface="Aktiv Grotesk Ex" panose="020B0604020203020204"/>
              </a:rPr>
              <a:t>Automate workflows</a:t>
            </a:r>
            <a:r>
              <a:rPr lang="en-US" sz="1000">
                <a:latin typeface="Aktiv Grotesk Ex" panose="020B0604020203020204"/>
              </a:rPr>
              <a:t> to improve efficiency and reduce manual effort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D94F7E2-157F-F147-DD3C-F35596BC1D05}"/>
              </a:ext>
            </a:extLst>
          </p:cNvPr>
          <p:cNvSpPr/>
          <p:nvPr/>
        </p:nvSpPr>
        <p:spPr>
          <a:xfrm>
            <a:off x="272277" y="4739966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F1F3ED-B7EA-0845-B3A3-FD76DFC7D745}"/>
              </a:ext>
            </a:extLst>
          </p:cNvPr>
          <p:cNvSpPr txBox="1"/>
          <p:nvPr/>
        </p:nvSpPr>
        <p:spPr>
          <a:xfrm>
            <a:off x="3946590" y="3474390"/>
            <a:ext cx="2236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Aktiv Grotesk Ex" panose="020B0604020203020204"/>
              </a:rPr>
              <a:t>Implemented RBAC, end to end encryption, TLS 1.2, and Active Directory based Single Sign-On (SSO) to safeguard PII/PHI 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97705C-A5B3-0169-C364-995D6D2691C7}"/>
              </a:ext>
            </a:extLst>
          </p:cNvPr>
          <p:cNvSpPr txBox="1"/>
          <p:nvPr/>
        </p:nvSpPr>
        <p:spPr>
          <a:xfrm>
            <a:off x="4028297" y="4628307"/>
            <a:ext cx="21447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Aktiv Grotesk Ex" panose="020B0604020203020204"/>
              </a:rPr>
              <a:t>Integrated monitoring tools for improved system reliability and troubleshooting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977E75-24A0-4646-D27B-D96CC23DB758}"/>
              </a:ext>
            </a:extLst>
          </p:cNvPr>
          <p:cNvSpPr txBox="1"/>
          <p:nvPr/>
        </p:nvSpPr>
        <p:spPr>
          <a:xfrm>
            <a:off x="4051738" y="4029696"/>
            <a:ext cx="2114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Aktiv Grotesk Ex" panose="020B0604020203020204"/>
              </a:rPr>
              <a:t>Implemented automated failover with 50-min Recovery Time Objective (RTO) and 24-hour Recovery Point Objective (RPO)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DAE0BE-C492-9F06-7EF6-D5CA340824AA}"/>
              </a:ext>
            </a:extLst>
          </p:cNvPr>
          <p:cNvSpPr txBox="1"/>
          <p:nvPr/>
        </p:nvSpPr>
        <p:spPr>
          <a:xfrm>
            <a:off x="10361490" y="2223040"/>
            <a:ext cx="1976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latin typeface="Aktiv Grotesk Ex" panose="020B0604020203020204"/>
              </a:rPr>
              <a:t>Reduced reply processing time from 46+ hours to 20-25 hours 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C50F221-7D1C-8EF4-F5DF-DB4B2050DC78}"/>
              </a:ext>
            </a:extLst>
          </p:cNvPr>
          <p:cNvSpPr txBox="1"/>
          <p:nvPr/>
        </p:nvSpPr>
        <p:spPr>
          <a:xfrm>
            <a:off x="10396185" y="2853540"/>
            <a:ext cx="1798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latin typeface="Aktiv Grotesk Ex" panose="020B0604020203020204"/>
              </a:rPr>
              <a:t>40% decrease in Kafka processing latency and 40-50% reduction in inter-cluster latency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BD8DCCC2-48F4-3948-44C7-A123F0F1ACEA}"/>
              </a:ext>
            </a:extLst>
          </p:cNvPr>
          <p:cNvSpPr txBox="1"/>
          <p:nvPr/>
        </p:nvSpPr>
        <p:spPr>
          <a:xfrm>
            <a:off x="10383954" y="4605902"/>
            <a:ext cx="18755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latin typeface="Aktiv Grotesk Ex" panose="020B0604020203020204"/>
              </a:rPr>
              <a:t>5000 requests per minute supported, with seamless integration into CFA and </a:t>
            </a:r>
            <a:r>
              <a:rPr lang="en-US" sz="1000" err="1">
                <a:latin typeface="Aktiv Grotesk Ex" panose="020B0604020203020204"/>
              </a:rPr>
              <a:t>UCrew</a:t>
            </a:r>
            <a:r>
              <a:rPr lang="en-US" sz="1000">
                <a:latin typeface="Aktiv Grotesk Ex" panose="020B0604020203020204"/>
              </a:rPr>
              <a:t> payroll systems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BE03351-92E1-5CCA-A1CB-857BD8F339C7}"/>
              </a:ext>
            </a:extLst>
          </p:cNvPr>
          <p:cNvSpPr txBox="1"/>
          <p:nvPr/>
        </p:nvSpPr>
        <p:spPr>
          <a:xfrm>
            <a:off x="10407076" y="5428417"/>
            <a:ext cx="17984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latin typeface="Aktiv Grotesk Ex" panose="020B0604020203020204"/>
              </a:rPr>
              <a:t>Faster and more reliable pilot payroll processing, allowing 17,500+ pilots to access registers, report discrepancies, and resolve payment issues efficiently</a:t>
            </a:r>
          </a:p>
        </p:txBody>
      </p:sp>
      <p:pic>
        <p:nvPicPr>
          <p:cNvPr id="1035" name="Picture 34" descr="Gears outline">
            <a:extLst>
              <a:ext uri="{FF2B5EF4-FFF2-40B4-BE49-F238E27FC236}">
                <a16:creationId xmlns:a16="http://schemas.microsoft.com/office/drawing/2014/main" id="{96600E0F-E7EE-E1A2-4863-B1C16F3B92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641948" y="4423112"/>
            <a:ext cx="588384" cy="588384"/>
          </a:xfrm>
          <a:prstGeom prst="rect">
            <a:avLst/>
          </a:prstGeom>
        </p:spPr>
      </p:pic>
      <p:sp>
        <p:nvSpPr>
          <p:cNvPr id="1036" name="Rectangle 1035">
            <a:extLst>
              <a:ext uri="{FF2B5EF4-FFF2-40B4-BE49-F238E27FC236}">
                <a16:creationId xmlns:a16="http://schemas.microsoft.com/office/drawing/2014/main" id="{D6FE4DBA-B909-E190-CCB8-7420640ABE3E}"/>
              </a:ext>
            </a:extLst>
          </p:cNvPr>
          <p:cNvSpPr/>
          <p:nvPr/>
        </p:nvSpPr>
        <p:spPr>
          <a:xfrm>
            <a:off x="9054266" y="4939798"/>
            <a:ext cx="135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>
                <a:solidFill>
                  <a:srgbClr val="E08537"/>
                </a:solidFill>
                <a:latin typeface="Aktiv Grotesk Ex" panose="020B0604020203020204" pitchFamily="34" charset="77"/>
              </a:rPr>
              <a:t>OPTIMIZED WORKLOAD DISTRIBUTION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BC19D29-895C-A4EC-4D12-255EE2C88F3F}"/>
              </a:ext>
            </a:extLst>
          </p:cNvPr>
          <p:cNvSpPr/>
          <p:nvPr/>
        </p:nvSpPr>
        <p:spPr>
          <a:xfrm>
            <a:off x="9055605" y="3990047"/>
            <a:ext cx="1346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>
                <a:solidFill>
                  <a:srgbClr val="E08537"/>
                </a:solidFill>
                <a:latin typeface="Aktiv Grotesk Ex" panose="020B0604020203020204" pitchFamily="34" charset="77"/>
              </a:rPr>
              <a:t>IMPROVED DATA FLOW EFFICIENCY</a:t>
            </a:r>
          </a:p>
        </p:txBody>
      </p:sp>
      <p:pic>
        <p:nvPicPr>
          <p:cNvPr id="1038" name="Picture 34" descr="Stopwatch 75% with solid fill">
            <a:extLst>
              <a:ext uri="{FF2B5EF4-FFF2-40B4-BE49-F238E27FC236}">
                <a16:creationId xmlns:a16="http://schemas.microsoft.com/office/drawing/2014/main" id="{DA5A0EC6-191D-6169-53AE-483DE93CEC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9628602" y="3528147"/>
            <a:ext cx="518114" cy="5181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E360740-2548-EEC9-FCAB-390AFF8C900A}"/>
                  </a:ext>
                </a:extLst>
              </p14:cNvPr>
              <p14:cNvContentPartPr/>
              <p14:nvPr/>
            </p14:nvContentPartPr>
            <p14:xfrm>
              <a:off x="6455177" y="2038158"/>
              <a:ext cx="360" cy="4339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E360740-2548-EEC9-FCAB-390AFF8C90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50857" y="2033838"/>
                <a:ext cx="9000" cy="43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D16BEC6-5091-500A-5C0C-F6EE3A46BD4F}"/>
                  </a:ext>
                </a:extLst>
              </p14:cNvPr>
              <p14:cNvContentPartPr/>
              <p14:nvPr/>
            </p14:nvContentPartPr>
            <p14:xfrm>
              <a:off x="10326290" y="2038601"/>
              <a:ext cx="0" cy="4338637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D16BEC6-5091-500A-5C0C-F6EE3A46BD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26290" y="2034281"/>
                <a:ext cx="0" cy="4347276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CE4E78B-9F03-D748-9563-96796B1E715E}"/>
              </a:ext>
            </a:extLst>
          </p:cNvPr>
          <p:cNvSpPr txBox="1"/>
          <p:nvPr/>
        </p:nvSpPr>
        <p:spPr>
          <a:xfrm>
            <a:off x="1006883" y="5422223"/>
            <a:ext cx="2150542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b="1">
                <a:latin typeface="Aktiv Grotesk Ex" panose="020B0604020203020204"/>
              </a:rPr>
              <a:t>Implement disaster recovery and Role Based Access Control (RBAC) </a:t>
            </a:r>
            <a:r>
              <a:rPr lang="en-US" sz="1000">
                <a:latin typeface="Aktiv Grotesk Ex" panose="020B0604020203020204"/>
              </a:rPr>
              <a:t>for secure access 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5E9178-547A-4ACB-236E-26863460BFD6}"/>
              </a:ext>
            </a:extLst>
          </p:cNvPr>
          <p:cNvSpPr/>
          <p:nvPr/>
        </p:nvSpPr>
        <p:spPr>
          <a:xfrm>
            <a:off x="285355" y="5584703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30" name="Picture 2" descr="List with solid fill">
            <a:extLst>
              <a:ext uri="{FF2B5EF4-FFF2-40B4-BE49-F238E27FC236}">
                <a16:creationId xmlns:a16="http://schemas.microsoft.com/office/drawing/2014/main" id="{D40E30CD-0A77-FD64-FCFB-DE4632AEC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411662" y="5699222"/>
            <a:ext cx="374346" cy="37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3114564-B7B6-5E05-DC4E-F547FBD6F3B2}"/>
              </a:ext>
            </a:extLst>
          </p:cNvPr>
          <p:cNvPicPr>
            <a:picLocks noChangeAspect="1"/>
          </p:cNvPicPr>
          <p:nvPr/>
        </p:nvPicPr>
        <p:blipFill>
          <a:blip r:embed="rId19">
            <a:biLevel thresh="75000"/>
          </a:blip>
          <a:stretch>
            <a:fillRect/>
          </a:stretch>
        </p:blipFill>
        <p:spPr>
          <a:xfrm>
            <a:off x="401301" y="4013296"/>
            <a:ext cx="416054" cy="416054"/>
          </a:xfrm>
          <a:prstGeom prst="rect">
            <a:avLst/>
          </a:prstGeom>
        </p:spPr>
      </p:pic>
      <p:pic>
        <p:nvPicPr>
          <p:cNvPr id="32" name="Picture 34" descr="Gears outline">
            <a:extLst>
              <a:ext uri="{FF2B5EF4-FFF2-40B4-BE49-F238E27FC236}">
                <a16:creationId xmlns:a16="http://schemas.microsoft.com/office/drawing/2014/main" id="{484E25C3-919B-11AE-D447-1965BE1B41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89075" y="4770991"/>
            <a:ext cx="588384" cy="588384"/>
          </a:xfrm>
          <a:prstGeom prst="rect">
            <a:avLst/>
          </a:prstGeom>
        </p:spPr>
      </p:pic>
      <p:pic>
        <p:nvPicPr>
          <p:cNvPr id="36" name="Picture 2" descr="Icon&#10;&#10;Description automatically generated">
            <a:extLst>
              <a:ext uri="{FF2B5EF4-FFF2-40B4-BE49-F238E27FC236}">
                <a16:creationId xmlns:a16="http://schemas.microsoft.com/office/drawing/2014/main" id="{A7786CB7-FEC7-5DCF-D78E-CAD9D1895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809" y="1918450"/>
            <a:ext cx="390827" cy="37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D2ECC6B-D407-EC08-E7CA-489BF20CDDB8}"/>
              </a:ext>
            </a:extLst>
          </p:cNvPr>
          <p:cNvSpPr txBox="1"/>
          <p:nvPr/>
        </p:nvSpPr>
        <p:spPr>
          <a:xfrm>
            <a:off x="10406896" y="3755664"/>
            <a:ext cx="1798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latin typeface="Aktiv Grotesk Ex" panose="020B0604020203020204"/>
              </a:rPr>
              <a:t>30- 40 % improvement in Spark streaming batch time from 180 minutes to 90-120 minutes</a:t>
            </a:r>
          </a:p>
        </p:txBody>
      </p:sp>
      <p:pic>
        <p:nvPicPr>
          <p:cNvPr id="38" name="Picture 37" descr="Icon&#10;&#10;Description automatically generated with medium confidence">
            <a:extLst>
              <a:ext uri="{FF2B5EF4-FFF2-40B4-BE49-F238E27FC236}">
                <a16:creationId xmlns:a16="http://schemas.microsoft.com/office/drawing/2014/main" id="{46A2AA83-8F55-3B87-F55C-392A668F961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11161" y="5379252"/>
            <a:ext cx="392089" cy="413475"/>
          </a:xfrm>
          <a:prstGeom prst="rect">
            <a:avLst/>
          </a:prstGeom>
        </p:spPr>
      </p:pic>
      <p:pic>
        <p:nvPicPr>
          <p:cNvPr id="39" name="Picture 38" descr="Icon&#10;&#10;Description automatically generated with medium confidence">
            <a:extLst>
              <a:ext uri="{FF2B5EF4-FFF2-40B4-BE49-F238E27FC236}">
                <a16:creationId xmlns:a16="http://schemas.microsoft.com/office/drawing/2014/main" id="{5AEDE713-6718-CC10-E27E-091FC5A165F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3976058" y="2867286"/>
            <a:ext cx="2236547" cy="5977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32F5B47-A025-9DF1-C811-2A112D448E60}"/>
              </a:ext>
            </a:extLst>
          </p:cNvPr>
          <p:cNvSpPr txBox="1"/>
          <p:nvPr/>
        </p:nvSpPr>
        <p:spPr>
          <a:xfrm>
            <a:off x="4034360" y="2331588"/>
            <a:ext cx="2114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Aktiv Grotesk Ex" panose="020B0604020203020204"/>
              </a:rPr>
              <a:t>Identified system inefficiencies, security vulnerabilities, scalability limitations and compliance risks</a:t>
            </a:r>
          </a:p>
        </p:txBody>
      </p:sp>
      <p:pic>
        <p:nvPicPr>
          <p:cNvPr id="47" name="Picture 46" descr="Icon&#10;&#10;Description automatically generated with medium confidence">
            <a:extLst>
              <a:ext uri="{FF2B5EF4-FFF2-40B4-BE49-F238E27FC236}">
                <a16:creationId xmlns:a16="http://schemas.microsoft.com/office/drawing/2014/main" id="{CF9585D4-1774-88A3-76AC-3138CB492D6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3948014" y="5093399"/>
            <a:ext cx="2236547" cy="59777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3415556-F6C1-7A37-DCAA-25E6569CC483}"/>
              </a:ext>
            </a:extLst>
          </p:cNvPr>
          <p:cNvSpPr txBox="1"/>
          <p:nvPr/>
        </p:nvSpPr>
        <p:spPr>
          <a:xfrm>
            <a:off x="3882324" y="5151144"/>
            <a:ext cx="2382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Aktiv Grotesk Ex" panose="020B0604020203020204"/>
              </a:rPr>
              <a:t>Reduced processing time by optimizing Kafka queues, parallel execution in EMR batch jobs, and fine tune inter-cluster communication</a:t>
            </a:r>
          </a:p>
        </p:txBody>
      </p:sp>
      <p:pic>
        <p:nvPicPr>
          <p:cNvPr id="49" name="Picture 4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5ADFE9-F811-9336-D2A7-4779F8C37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3955310" y="5637361"/>
            <a:ext cx="2236547" cy="59777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F230366-DB52-AF52-7443-6C937083F339}"/>
              </a:ext>
            </a:extLst>
          </p:cNvPr>
          <p:cNvSpPr txBox="1"/>
          <p:nvPr/>
        </p:nvSpPr>
        <p:spPr>
          <a:xfrm>
            <a:off x="4069835" y="5688393"/>
            <a:ext cx="21447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Aktiv Grotesk Ex" panose="020B0604020203020204"/>
              </a:rPr>
              <a:t>Utilized CI/CD (Harness), Datadog/Dynatrace for observability, and structure role-based system management </a:t>
            </a:r>
          </a:p>
        </p:txBody>
      </p:sp>
    </p:spTree>
    <p:extLst>
      <p:ext uri="{BB962C8B-B14F-4D97-AF65-F5344CB8AC3E}">
        <p14:creationId xmlns:p14="http://schemas.microsoft.com/office/powerpoint/2010/main" val="32165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9436A63A3BC44082E547D986D49A80" ma:contentTypeVersion="15" ma:contentTypeDescription="Create a new document." ma:contentTypeScope="" ma:versionID="0af412e46cd3cfc0a85a0a3afab2ef12">
  <xsd:schema xmlns:xsd="http://www.w3.org/2001/XMLSchema" xmlns:xs="http://www.w3.org/2001/XMLSchema" xmlns:p="http://schemas.microsoft.com/office/2006/metadata/properties" xmlns:ns2="9e3051fe-6a41-432c-b57e-2dd5c3bedc7a" xmlns:ns3="5f6de224-1bd5-4d68-ba5c-5301d0e5112c" targetNamespace="http://schemas.microsoft.com/office/2006/metadata/properties" ma:root="true" ma:fieldsID="ea91be16e790ef9cb24057e7e576a109" ns2:_="" ns3:_="">
    <xsd:import namespace="9e3051fe-6a41-432c-b57e-2dd5c3bedc7a"/>
    <xsd:import namespace="5f6de224-1bd5-4d68-ba5c-5301d0e51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051fe-6a41-432c-b57e-2dd5c3bedc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6c3ca23-8c0c-45fa-9c70-cf60baa77f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6de224-1bd5-4d68-ba5c-5301d0e51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75eda70-792e-4f3f-8bd5-55167bdcbc42}" ma:internalName="TaxCatchAll" ma:showField="CatchAllData" ma:web="5f6de224-1bd5-4d68-ba5c-5301d0e51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f6de224-1bd5-4d68-ba5c-5301d0e5112c" xsi:nil="true"/>
    <lcf76f155ced4ddcb4097134ff3c332f xmlns="9e3051fe-6a41-432c-b57e-2dd5c3bedc7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9DFE19-D0FC-40EC-A9E4-F325D70D74FE}">
  <ds:schemaRefs>
    <ds:schemaRef ds:uri="5f6de224-1bd5-4d68-ba5c-5301d0e5112c"/>
    <ds:schemaRef ds:uri="9e3051fe-6a41-432c-b57e-2dd5c3bedc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18F75D-7E2C-4D56-8098-B03F3BD5FEE9}">
  <ds:schemaRefs>
    <ds:schemaRef ds:uri="5f6de224-1bd5-4d68-ba5c-5301d0e5112c"/>
    <ds:schemaRef ds:uri="9e3051fe-6a41-432c-b57e-2dd5c3bedc7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829DD6-BD70-414D-81C3-838B38200D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Donna Mathew</dc:creator>
  <cp:revision>1</cp:revision>
  <dcterms:created xsi:type="dcterms:W3CDTF">2025-04-01T18:05:21Z</dcterms:created>
  <dcterms:modified xsi:type="dcterms:W3CDTF">2025-05-01T19:24:32Z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0x010100059436A63A3BC44082E547D986D49A80</vt:lpwstr>
  </property>
  <property fmtid="{D5CDD505-2E9C-101B-9397-08002B2CF9AE}" pid="3" name="MediaServiceImageTags">
    <vt:lpwstr/>
  </property>
</Properties>
</file>