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306" r:id="rId2"/>
    <p:sldId id="13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18:47:06.71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1,'0'12052,"0"-12058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18:47:06.71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12 12,'0'12052,"0"-12058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09F4A-7084-42E9-A228-A362AC14427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164A7-9FE7-474A-8F4A-D67D245D7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64A7-9FE7-474A-8F4A-D67D245D7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574E-33B8-8291-D69A-0398BB801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E3233-D8E3-D463-B111-9BF0CE239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9E76-F177-49B8-2373-BCA98C72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8811-DB98-4CC6-A2BE-82F26A238FA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2275-CF66-AEEC-8FE0-21ABF925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F6712-E10B-272C-8A13-835E54DE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FF2-F518-4AAE-B555-EEAEE32D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47A8-230D-218E-16BE-C95E4C6F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593AE-514C-8E52-55AE-E3B522355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B860-AD1E-5D89-1A11-7493C08A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8811-DB98-4CC6-A2BE-82F26A238FA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886E3-183A-A3E8-5CF2-715C78D4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FF31-3753-5F45-814C-B2687D86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FF2-F518-4AAE-B555-EEAEE32D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2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6D3CA-2913-BA1B-7C88-A439FA482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56CC5-B541-47A6-0A08-985F81923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EF36-67C6-1044-941E-BCB02B30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8811-DB98-4CC6-A2BE-82F26A238FA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C8C1E-A3D8-7FFD-387A-78296879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6FD8D-1E3F-58A7-8069-BE753E32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FF2-F518-4AAE-B555-EEAEE32D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17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BDF601D-2212-8307-7865-B7A9AB3EB23D}"/>
              </a:ext>
            </a:extLst>
          </p:cNvPr>
          <p:cNvGrpSpPr/>
          <p:nvPr userDrawn="1"/>
        </p:nvGrpSpPr>
        <p:grpSpPr>
          <a:xfrm>
            <a:off x="-9108" y="6494389"/>
            <a:ext cx="12201108" cy="395892"/>
            <a:chOff x="-19930" y="6461759"/>
            <a:chExt cx="12211929" cy="39624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6907C6-F2B7-DA2A-4CF9-CC8CECE2C5C5}"/>
                </a:ext>
              </a:extLst>
            </p:cNvPr>
            <p:cNvSpPr/>
            <p:nvPr/>
          </p:nvSpPr>
          <p:spPr>
            <a:xfrm>
              <a:off x="-19930" y="6461759"/>
              <a:ext cx="12211929" cy="396241"/>
            </a:xfrm>
            <a:prstGeom prst="rect">
              <a:avLst/>
            </a:prstGeom>
            <a:solidFill>
              <a:srgbClr val="E08537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5"/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F5ED5276-A68F-476A-FED1-FF19E3DDA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899" y="6480334"/>
              <a:ext cx="1156565" cy="359089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B383754-BAE4-2493-671A-3C76C7AFB9F1}"/>
              </a:ext>
            </a:extLst>
          </p:cNvPr>
          <p:cNvSpPr/>
          <p:nvPr userDrawn="1"/>
        </p:nvSpPr>
        <p:spPr>
          <a:xfrm>
            <a:off x="11649828" y="-430077"/>
            <a:ext cx="225287" cy="1005840"/>
          </a:xfrm>
          <a:prstGeom prst="rect">
            <a:avLst/>
          </a:prstGeom>
          <a:solidFill>
            <a:srgbClr val="E0853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09F850B-7C33-FD9F-2076-B62BA623E8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00647"/>
            <a:ext cx="8915400" cy="963469"/>
          </a:xfrm>
        </p:spPr>
        <p:txBody>
          <a:bodyPr>
            <a:normAutofit/>
          </a:bodyPr>
          <a:lstStyle>
            <a:lvl1pPr marL="0" indent="0">
              <a:buNone/>
              <a:defRPr lang="en-US" sz="2000" b="0" kern="1200" spc="200" dirty="0">
                <a:solidFill>
                  <a:schemeClr val="tx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9245CFC-90B9-7D74-62D4-9083C9DAB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8" y="103331"/>
            <a:ext cx="883179" cy="96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1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25A6-09F8-6647-73D0-5085FA48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C685-D526-9F19-59CC-3989435D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36F12-9F6A-E94F-2551-58E27FB8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8811-DB98-4CC6-A2BE-82F26A238FA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ECE5-7FFB-6638-AC67-A3988A50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A520-BA0D-DFDB-94E4-D13D6DA7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FF2-F518-4AAE-B555-EEAEE32D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83F0-B3DA-9DF7-94C8-00C7DD9E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8BC3D-2496-92D5-EE73-C3954E5A7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DDE70-2CA7-005B-B9D7-01B4B9EF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8811-DB98-4CC6-A2BE-82F26A238FA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CDDF8-7C82-A9C0-D55A-D74AE2EF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7B5B-269C-9A04-8BA9-FD3B67BA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FF2-F518-4AAE-B555-EEAEE32D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579B-6DF6-5324-FC3E-F684261F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5E76A-8C23-C246-891E-B04975A6B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6E756-7CB9-8836-8BFD-D3CC5CB58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0ADC6-020E-E247-BD22-3669CE59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8811-DB98-4CC6-A2BE-82F26A238FA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5802F-1CAD-1149-F08D-B61948D4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2C0D4-D26B-528F-3EF3-579AB30C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FF2-F518-4AAE-B555-EEAEE32D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5845-75CE-5112-5C13-9CD2BD0F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31212-1EE8-D784-A600-778B0F093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222FB-12A2-6724-97C2-A1C720A14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EAFD0-513E-6E6F-CF0D-E997730D7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5538F-9A69-E342-E3B0-2CB6431EC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F3662-A2DA-1241-839D-DD21B25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8811-DB98-4CC6-A2BE-82F26A238FA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0A511-6F53-E71A-3DD2-BEE9B585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23B4E-41BE-A851-6932-BD8C1F9F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FF2-F518-4AAE-B555-EEAEE32D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1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D2F8-A5C4-BD71-DEBC-E3C2DDFA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05F0A-E0CD-E10A-8BD0-8BB12706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8811-DB98-4CC6-A2BE-82F26A238FA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EE1CB-A5FC-BB66-257C-4A2C7837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EFF42-CFC8-1CBC-10A7-FBC5EC07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FF2-F518-4AAE-B555-EEAEE32D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8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4641C-4999-2941-E170-18559825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8811-DB98-4CC6-A2BE-82F26A238FA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68D7C-AD85-0B84-6F1A-3F81F455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A4537-22BE-2C69-FD0D-33842D33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FF2-F518-4AAE-B555-EEAEE32D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1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6949-8214-EE3D-AACB-9B544708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79DC-2D00-7653-43C7-447E32842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EC321-2B1A-DCC7-2701-95D82C893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D326E-1B7F-A6D1-19B6-9B08FF3B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8811-DB98-4CC6-A2BE-82F26A238FA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6320E-75C6-AA5F-2889-D78D5FD5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6DD95-3C3A-3DF5-6CD3-5BFB475B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FF2-F518-4AAE-B555-EEAEE32D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4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D901-7161-9CB8-128E-17EFD420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E046C-DF30-5A42-A661-1E6BD1D36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1DB69-A318-9841-0A77-DB2865172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E129A-2CC6-7D17-C03C-DB820719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8811-DB98-4CC6-A2BE-82F26A238FA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FF38E-AD8A-61A0-3EAF-617C3136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326D5-D073-903D-1490-597B2BA6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27FF2-F518-4AAE-B555-EEAEE32D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2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8F07B-B06B-14C3-2712-0462830B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3C457-CB9D-B3CA-1A38-A159B0994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81C28-8D77-85E2-DCF7-9E048FA98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88811-DB98-4CC6-A2BE-82F26A238FA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3CB46-A41E-2F29-E1A3-05676ED6D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F3D3D-20CE-1088-6FD6-23841D470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027FF2-F518-4AAE-B555-EEAEE32DF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1.xml"/><Relationship Id="rId18" Type="http://schemas.openxmlformats.org/officeDocument/2006/relationships/customXml" Target="../ink/ink2.xml"/><Relationship Id="rId26" Type="http://schemas.openxmlformats.org/officeDocument/2006/relationships/image" Target="../media/image20.svg"/><Relationship Id="rId3" Type="http://schemas.openxmlformats.org/officeDocument/2006/relationships/image" Target="../media/image3.png"/><Relationship Id="rId21" Type="http://schemas.openxmlformats.org/officeDocument/2006/relationships/image" Target="../media/image15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NULL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18.tiff"/><Relationship Id="rId5" Type="http://schemas.openxmlformats.org/officeDocument/2006/relationships/image" Target="../media/image5.tiff"/><Relationship Id="rId23" Type="http://schemas.openxmlformats.org/officeDocument/2006/relationships/image" Target="../media/image17.png"/><Relationship Id="rId10" Type="http://schemas.openxmlformats.org/officeDocument/2006/relationships/image" Target="../media/image10.svg"/><Relationship Id="rId19" Type="http://schemas.openxmlformats.org/officeDocument/2006/relationships/image" Target="../media/image13.tiff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D86538-6CB2-D62F-612B-4472322741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1393" y="2684715"/>
            <a:ext cx="10007098" cy="963469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Northern Trust Case Studies 2025</a:t>
            </a:r>
          </a:p>
        </p:txBody>
      </p:sp>
    </p:spTree>
    <p:extLst>
      <p:ext uri="{BB962C8B-B14F-4D97-AF65-F5344CB8AC3E}">
        <p14:creationId xmlns:p14="http://schemas.microsoft.com/office/powerpoint/2010/main" val="275669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B02C9-5D55-C97E-1E17-BD290331D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0B0D39-4B0B-1EC1-E805-2F998F43D6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4028" y="103739"/>
            <a:ext cx="10874408" cy="963469"/>
          </a:xfrm>
        </p:spPr>
        <p:txBody>
          <a:bodyPr>
            <a:normAutofit/>
          </a:bodyPr>
          <a:lstStyle/>
          <a:p>
            <a:pPr algn="ctr"/>
            <a:r>
              <a:rPr lang="en-US" sz="1500" b="0" dirty="0">
                <a:solidFill>
                  <a:schemeClr val="tx1"/>
                </a:solidFill>
                <a:latin typeface="Montserrat" pitchFamily="2" charset="77"/>
              </a:rPr>
              <a:t>CASE STUDY: Transaction Hub Modernization: From Legacy Infrastructure to Cloud-Native Architecture </a:t>
            </a:r>
            <a:endParaRPr lang="en-US" sz="1500" dirty="0">
              <a:latin typeface="Montserrat" pitchFamily="2" charset="77"/>
            </a:endParaRPr>
          </a:p>
          <a:p>
            <a:pPr algn="ctr"/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AB0B5-9E05-C64E-8D16-E025B8BF38B8}"/>
              </a:ext>
            </a:extLst>
          </p:cNvPr>
          <p:cNvSpPr txBox="1"/>
          <p:nvPr/>
        </p:nvSpPr>
        <p:spPr>
          <a:xfrm>
            <a:off x="847697" y="647592"/>
            <a:ext cx="1134430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spc="300" dirty="0">
                <a:solidFill>
                  <a:srgbClr val="E08537"/>
                </a:solidFill>
                <a:latin typeface="Aktiv Grotesk Ex" panose="020B0604020203020204"/>
                <a:ea typeface="Open Sans Light" panose="020B0306030504020204" pitchFamily="34" charset="0"/>
                <a:cs typeface="Open Sans Light" panose="020B0306030504020204" pitchFamily="34" charset="0"/>
              </a:rPr>
              <a:t>PROBLEM STATEMENT:</a:t>
            </a:r>
            <a:r>
              <a:rPr lang="en-US" sz="1200" b="0" i="0" dirty="0">
                <a:solidFill>
                  <a:srgbClr val="000000"/>
                </a:solidFill>
                <a:effectLst/>
              </a:rPr>
              <a:t>A leading global financial institution, sought to modernize its centralized transaction routing hub. </a:t>
            </a:r>
            <a:r>
              <a:rPr lang="en-US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transaction hub, a critical internal platform, had been running on legacy infrastructure for over a decade. Rising licensing costs, outdated technology, and a growing need for cloud migration and data security catalyzed the initiative to transition from </a:t>
            </a:r>
            <a:r>
              <a:rPr lang="en-US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MarkLogic</a:t>
            </a:r>
            <a:r>
              <a:rPr lang="en-US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to Azure Cosmos DB.</a:t>
            </a:r>
            <a:endParaRPr lang="en-US" sz="12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 </a:t>
            </a:r>
            <a:endParaRPr lang="en-US" sz="1200" dirty="0">
              <a:latin typeface="Aktiv Grotesk Ex" panose="020B0604020203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CF70-06DC-1C29-5452-601142D32C2B}"/>
              </a:ext>
            </a:extLst>
          </p:cNvPr>
          <p:cNvSpPr/>
          <p:nvPr/>
        </p:nvSpPr>
        <p:spPr>
          <a:xfrm>
            <a:off x="738839" y="1465802"/>
            <a:ext cx="3143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ktiv Grotesk Ex" panose="020B0604020203020204" pitchFamily="34" charset="77"/>
              </a:rPr>
              <a:t>OBJECTIVES</a:t>
            </a:r>
          </a:p>
        </p:txBody>
      </p:sp>
      <p:sp>
        <p:nvSpPr>
          <p:cNvPr id="6" name="Rounded Rectangle 173">
            <a:extLst>
              <a:ext uri="{FF2B5EF4-FFF2-40B4-BE49-F238E27FC236}">
                <a16:creationId xmlns:a16="http://schemas.microsoft.com/office/drawing/2014/main" id="{A9B41082-7827-EB3A-00F7-79BE68BB7123}"/>
              </a:ext>
            </a:extLst>
          </p:cNvPr>
          <p:cNvSpPr/>
          <p:nvPr/>
        </p:nvSpPr>
        <p:spPr>
          <a:xfrm>
            <a:off x="795917" y="2053219"/>
            <a:ext cx="2540313" cy="4148248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788C8-F674-3E7C-CF8D-779365262662}"/>
              </a:ext>
            </a:extLst>
          </p:cNvPr>
          <p:cNvSpPr txBox="1"/>
          <p:nvPr/>
        </p:nvSpPr>
        <p:spPr>
          <a:xfrm>
            <a:off x="1051022" y="2206123"/>
            <a:ext cx="2150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ktiv Grotesk Ex" panose="020B0604020203020204"/>
              </a:rPr>
              <a:t>Cloud Migration: </a:t>
            </a:r>
            <a:r>
              <a:rPr lang="en-US" sz="1000" dirty="0">
                <a:latin typeface="Aktiv Grotesk Ex" panose="020B0604020203020204"/>
              </a:rPr>
              <a:t>transition the transaction hub to a secure, scalable Azure cloud first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5FA79-4F8E-9732-8A04-174D7EC3206E}"/>
              </a:ext>
            </a:extLst>
          </p:cNvPr>
          <p:cNvSpPr txBox="1"/>
          <p:nvPr/>
        </p:nvSpPr>
        <p:spPr>
          <a:xfrm>
            <a:off x="1005281" y="2957258"/>
            <a:ext cx="2150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ktiv Grotesk Ex" panose="020B0604020203020204"/>
              </a:rPr>
              <a:t>System Improvement: </a:t>
            </a:r>
            <a:r>
              <a:rPr lang="en-US" sz="1000" dirty="0">
                <a:latin typeface="Aktiv Grotesk Ex" panose="020B0604020203020204"/>
              </a:rPr>
              <a:t>enhance performance, maintainability, and scalability of the internal transaction hub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76543-12BD-C487-EC55-2337BB139346}"/>
              </a:ext>
            </a:extLst>
          </p:cNvPr>
          <p:cNvSpPr txBox="1"/>
          <p:nvPr/>
        </p:nvSpPr>
        <p:spPr>
          <a:xfrm>
            <a:off x="1042646" y="3832608"/>
            <a:ext cx="2150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ktiv Grotesk Ex" panose="020B0604020203020204"/>
              </a:rPr>
              <a:t>Improve Security: </a:t>
            </a:r>
            <a:r>
              <a:rPr lang="en-US" sz="1000" dirty="0">
                <a:latin typeface="Aktiv Grotesk Ex" panose="020B0604020203020204"/>
              </a:rPr>
              <a:t>by eliminating technical debt tied to outdated software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D2A5E9-2983-042A-A304-E461018F7BEE}"/>
              </a:ext>
            </a:extLst>
          </p:cNvPr>
          <p:cNvSpPr/>
          <p:nvPr/>
        </p:nvSpPr>
        <p:spPr>
          <a:xfrm>
            <a:off x="321304" y="2178773"/>
            <a:ext cx="650434" cy="650434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pic>
        <p:nvPicPr>
          <p:cNvPr id="11" name="Picture 10" descr="Cloud Computing outline">
            <a:extLst>
              <a:ext uri="{FF2B5EF4-FFF2-40B4-BE49-F238E27FC236}">
                <a16:creationId xmlns:a16="http://schemas.microsoft.com/office/drawing/2014/main" id="{2ED6AA5E-EF6A-C406-2C6A-34CD58D72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1961" y="2246991"/>
            <a:ext cx="513997" cy="51399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3E00AA1-3226-AAF7-870B-5458C3B5484B}"/>
              </a:ext>
            </a:extLst>
          </p:cNvPr>
          <p:cNvSpPr/>
          <p:nvPr/>
        </p:nvSpPr>
        <p:spPr>
          <a:xfrm>
            <a:off x="312664" y="2952737"/>
            <a:ext cx="650434" cy="652768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1890C6-332C-7978-57CD-B406BB0EC34F}"/>
              </a:ext>
            </a:extLst>
          </p:cNvPr>
          <p:cNvSpPr/>
          <p:nvPr/>
        </p:nvSpPr>
        <p:spPr>
          <a:xfrm>
            <a:off x="302938" y="3776408"/>
            <a:ext cx="650434" cy="650434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FC5E77-0920-5C3A-8573-0B27BA604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64" y="2955298"/>
            <a:ext cx="619455" cy="6194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D11B388-A33F-736D-FED3-3BF49099B10A}"/>
              </a:ext>
            </a:extLst>
          </p:cNvPr>
          <p:cNvSpPr/>
          <p:nvPr/>
        </p:nvSpPr>
        <p:spPr>
          <a:xfrm>
            <a:off x="4164928" y="1465802"/>
            <a:ext cx="4817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ktiv Grotesk Ex" panose="020B0604020203020204" pitchFamily="34" charset="77"/>
              </a:rPr>
              <a:t>SOLUTION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F162B7-1923-0A89-E28D-BAE62959F47D}"/>
              </a:ext>
            </a:extLst>
          </p:cNvPr>
          <p:cNvSpPr/>
          <p:nvPr/>
        </p:nvSpPr>
        <p:spPr>
          <a:xfrm>
            <a:off x="3889217" y="1947553"/>
            <a:ext cx="21826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pc="300" dirty="0">
                <a:solidFill>
                  <a:srgbClr val="E08537"/>
                </a:solidFill>
                <a:latin typeface="Aktiv Grotesk Ex" panose="020B0604020203020204" pitchFamily="34" charset="77"/>
              </a:rPr>
              <a:t>PROCESS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58C63C36-8BA8-844A-BDBC-C48C0DDCA78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3972537" y="2305236"/>
            <a:ext cx="2236547" cy="598913"/>
          </a:xfrm>
          <a:prstGeom prst="rect">
            <a:avLst/>
          </a:prstGeom>
        </p:spPr>
      </p:pic>
      <p:sp>
        <p:nvSpPr>
          <p:cNvPr id="20" name="Triangle 174">
            <a:extLst>
              <a:ext uri="{FF2B5EF4-FFF2-40B4-BE49-F238E27FC236}">
                <a16:creationId xmlns:a16="http://schemas.microsoft.com/office/drawing/2014/main" id="{680A10FC-497A-F4B5-A9F2-29EB73FAA84E}"/>
              </a:ext>
            </a:extLst>
          </p:cNvPr>
          <p:cNvSpPr/>
          <p:nvPr/>
        </p:nvSpPr>
        <p:spPr>
          <a:xfrm rot="5400000">
            <a:off x="3168608" y="3825537"/>
            <a:ext cx="776177" cy="191386"/>
          </a:xfrm>
          <a:prstGeom prst="triangle">
            <a:avLst/>
          </a:prstGeom>
          <a:solidFill>
            <a:schemeClr val="bg2">
              <a:lumMod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1A1D1D-EC88-DC7C-D81C-CBC9E41F464F}"/>
              </a:ext>
            </a:extLst>
          </p:cNvPr>
          <p:cNvSpPr txBox="1"/>
          <p:nvPr/>
        </p:nvSpPr>
        <p:spPr>
          <a:xfrm>
            <a:off x="4086986" y="2916067"/>
            <a:ext cx="2043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Aktiv Grotesk Ex" panose="020B0604020203020204"/>
              </a:rPr>
              <a:t>Selected a phased Extract Transform Load (ELT) based data migration and application refactor approach</a:t>
            </a:r>
          </a:p>
        </p:txBody>
      </p:sp>
      <p:pic>
        <p:nvPicPr>
          <p:cNvPr id="23" name="Picture 22" descr="Icon&#10;&#10;Description automatically generated with medium confidence">
            <a:extLst>
              <a:ext uri="{FF2B5EF4-FFF2-40B4-BE49-F238E27FC236}">
                <a16:creationId xmlns:a16="http://schemas.microsoft.com/office/drawing/2014/main" id="{000F11DC-980F-DF10-4F66-3DCFD5AE1FAF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3982220" y="3435477"/>
            <a:ext cx="2236547" cy="597776"/>
          </a:xfrm>
          <a:prstGeom prst="rect">
            <a:avLst/>
          </a:prstGeom>
        </p:spPr>
      </p:pic>
      <p:pic>
        <p:nvPicPr>
          <p:cNvPr id="24" name="Picture 23" descr="Icon&#10;&#10;Description automatically generated with medium confidence">
            <a:extLst>
              <a:ext uri="{FF2B5EF4-FFF2-40B4-BE49-F238E27FC236}">
                <a16:creationId xmlns:a16="http://schemas.microsoft.com/office/drawing/2014/main" id="{6C0F8186-E9F0-FA67-0B8E-61809733EDD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3952582" y="4542018"/>
            <a:ext cx="2236547" cy="597776"/>
          </a:xfrm>
          <a:prstGeom prst="rect">
            <a:avLst/>
          </a:prstGeom>
        </p:spPr>
      </p:pic>
      <p:pic>
        <p:nvPicPr>
          <p:cNvPr id="28" name="Picture 27" descr="Icon&#10;&#10;Description automatically generated with medium confidence">
            <a:extLst>
              <a:ext uri="{FF2B5EF4-FFF2-40B4-BE49-F238E27FC236}">
                <a16:creationId xmlns:a16="http://schemas.microsoft.com/office/drawing/2014/main" id="{A8546030-8DB2-1D29-212A-D3B157360D6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3952583" y="3994651"/>
            <a:ext cx="2236547" cy="59777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9C8AD83-3771-836E-E8E4-B08F1EE2CF0B}"/>
              </a:ext>
            </a:extLst>
          </p:cNvPr>
          <p:cNvSpPr/>
          <p:nvPr/>
        </p:nvSpPr>
        <p:spPr>
          <a:xfrm>
            <a:off x="6665176" y="1966973"/>
            <a:ext cx="22218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pc="300" dirty="0">
                <a:solidFill>
                  <a:srgbClr val="E08537"/>
                </a:solidFill>
                <a:latin typeface="Aktiv Grotesk Ex" panose="020B0604020203020204" pitchFamily="34" charset="77"/>
              </a:rPr>
              <a:t>DELIVERED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43AA75-881D-86AB-1C6A-6F9D4180D004}"/>
              </a:ext>
            </a:extLst>
          </p:cNvPr>
          <p:cNvSpPr/>
          <p:nvPr/>
        </p:nvSpPr>
        <p:spPr>
          <a:xfrm>
            <a:off x="6574606" y="2215568"/>
            <a:ext cx="2279762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 dirty="0">
                <a:latin typeface="Aktiv Grotesk Ex" panose="020B0604020203020204" pitchFamily="34" charset="77"/>
              </a:rPr>
              <a:t>Replaced </a:t>
            </a:r>
            <a:r>
              <a:rPr lang="en-US" sz="1000" dirty="0" err="1">
                <a:latin typeface="Aktiv Grotesk Ex" panose="020B0604020203020204" pitchFamily="34" charset="77"/>
              </a:rPr>
              <a:t>MarkLogic</a:t>
            </a:r>
            <a:r>
              <a:rPr lang="en-US" sz="1000" dirty="0">
                <a:latin typeface="Aktiv Grotesk Ex" panose="020B0604020203020204" pitchFamily="34" charset="77"/>
              </a:rPr>
              <a:t> NoSQL with Azure Cosmos DB, enabling multi-region replication, and improved scalability </a:t>
            </a:r>
            <a:endParaRPr lang="en-US" sz="1000" dirty="0"/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 dirty="0"/>
              <a:t>Legacy metadata and non-essential artifacts stripped during migration, resulting in streamlined, JSON format that enhances maintainability, and supports automation</a:t>
            </a: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 dirty="0">
                <a:latin typeface="Aktiv Grotesk Ex" panose="020B0604020203020204" pitchFamily="34" charset="77"/>
              </a:rPr>
              <a:t>Upgraded all Spring Boot services from Java 1.8 to Java 21, which supports long term releases, improves runtime performance</a:t>
            </a: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 dirty="0">
                <a:latin typeface="Aktiv Grotesk Ex" panose="020B0604020203020204" pitchFamily="34" charset="77"/>
              </a:rPr>
              <a:t>Enhanced DevOps alignment due to re-architected application being CI/CD ready and designed for automated testing. Integration and unit tests re-written to support Cosmos DB, paving the way for agile delivery practices and reducing future deployment risks</a:t>
            </a: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endParaRPr lang="en-US" sz="1000" dirty="0">
              <a:latin typeface="Aktiv Grotesk Ex" panose="020B0604020203020204" pitchFamily="34" charset="77"/>
            </a:endParaRP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endParaRPr lang="en-US" sz="1000" dirty="0">
              <a:latin typeface="Aktiv Grotesk Ex" panose="020B0604020203020204" pitchFamily="34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B96274-6543-AB2E-861E-183763678A9E}"/>
              </a:ext>
            </a:extLst>
          </p:cNvPr>
          <p:cNvSpPr/>
          <p:nvPr/>
        </p:nvSpPr>
        <p:spPr>
          <a:xfrm>
            <a:off x="9136284" y="1443396"/>
            <a:ext cx="252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ktiv Grotesk Ex" panose="020B0604020203020204" pitchFamily="34" charset="77"/>
              </a:rPr>
              <a:t>IMPACT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C5929-2047-1B7B-00E7-665E16131C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623" y="3535343"/>
            <a:ext cx="188992" cy="7742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51F791-4EBD-50DE-DE9C-8E50DA5BB02D}"/>
              </a:ext>
            </a:extLst>
          </p:cNvPr>
          <p:cNvSpPr/>
          <p:nvPr/>
        </p:nvSpPr>
        <p:spPr>
          <a:xfrm>
            <a:off x="9235026" y="2408624"/>
            <a:ext cx="1221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$880K IN ANNUAL COST SAVINGS </a:t>
            </a:r>
          </a:p>
        </p:txBody>
      </p:sp>
      <p:pic>
        <p:nvPicPr>
          <p:cNvPr id="21" name="Picture 20" descr="Dollar with solid fill">
            <a:extLst>
              <a:ext uri="{FF2B5EF4-FFF2-40B4-BE49-F238E27FC236}">
                <a16:creationId xmlns:a16="http://schemas.microsoft.com/office/drawing/2014/main" id="{CF7B8DDF-AE9D-2D68-B24B-31594EB87D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693151" y="2061556"/>
            <a:ext cx="399408" cy="39940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0AD64C1-72E4-9B7A-1957-193F1437C33D}"/>
              </a:ext>
            </a:extLst>
          </p:cNvPr>
          <p:cNvSpPr/>
          <p:nvPr/>
        </p:nvSpPr>
        <p:spPr>
          <a:xfrm>
            <a:off x="9136670" y="5901861"/>
            <a:ext cx="1251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ENHANCED  SECURITY &amp; COMPLIANCE </a:t>
            </a:r>
          </a:p>
        </p:txBody>
      </p:sp>
      <p:sp>
        <p:nvSpPr>
          <p:cNvPr id="44" name="Rounded Rectangle 41">
            <a:extLst>
              <a:ext uri="{FF2B5EF4-FFF2-40B4-BE49-F238E27FC236}">
                <a16:creationId xmlns:a16="http://schemas.microsoft.com/office/drawing/2014/main" id="{02F01193-DCA9-3DC9-FB91-FD06478EEE7E}"/>
              </a:ext>
            </a:extLst>
          </p:cNvPr>
          <p:cNvSpPr/>
          <p:nvPr/>
        </p:nvSpPr>
        <p:spPr>
          <a:xfrm>
            <a:off x="10326290" y="2285989"/>
            <a:ext cx="1760558" cy="555768"/>
          </a:xfrm>
          <a:prstGeom prst="roundRect">
            <a:avLst>
              <a:gd name="adj" fmla="val 0"/>
            </a:avLst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endParaRPr lang="en-US" sz="1000" dirty="0">
              <a:solidFill>
                <a:srgbClr val="000000"/>
              </a:solidFill>
              <a:latin typeface="Aktiv Grotesk Ex" panose="020B0604020203020204" pitchFamily="34" charset="77"/>
            </a:endParaRP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0CD1DABF-E731-19DA-214E-A0599DF34598}"/>
              </a:ext>
            </a:extLst>
          </p:cNvPr>
          <p:cNvSpPr/>
          <p:nvPr/>
        </p:nvSpPr>
        <p:spPr>
          <a:xfrm>
            <a:off x="10363644" y="2911020"/>
            <a:ext cx="1766667" cy="555768"/>
          </a:xfrm>
          <a:prstGeom prst="roundRect">
            <a:avLst>
              <a:gd name="adj" fmla="val 0"/>
            </a:avLst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  <a:latin typeface="Aktiv Grotesk Ex" panose="020B0604020203020204" pitchFamily="34" charset="77"/>
            </a:endParaRPr>
          </a:p>
        </p:txBody>
      </p:sp>
      <p:sp>
        <p:nvSpPr>
          <p:cNvPr id="46" name="Rounded Rectangle 49">
            <a:extLst>
              <a:ext uri="{FF2B5EF4-FFF2-40B4-BE49-F238E27FC236}">
                <a16:creationId xmlns:a16="http://schemas.microsoft.com/office/drawing/2014/main" id="{58645E55-7972-ADD9-49F6-A71E3C77689F}"/>
              </a:ext>
            </a:extLst>
          </p:cNvPr>
          <p:cNvSpPr/>
          <p:nvPr/>
        </p:nvSpPr>
        <p:spPr>
          <a:xfrm>
            <a:off x="10258236" y="3716974"/>
            <a:ext cx="1799214" cy="665766"/>
          </a:xfrm>
          <a:prstGeom prst="roundRect">
            <a:avLst>
              <a:gd name="adj" fmla="val 0"/>
            </a:avLst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  <a:latin typeface="Aktiv Grotesk Ex" panose="020B0604020203020204" pitchFamily="34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307B8E-E446-1F24-58DB-3F06D62C67E5}"/>
              </a:ext>
            </a:extLst>
          </p:cNvPr>
          <p:cNvSpPr txBox="1"/>
          <p:nvPr/>
        </p:nvSpPr>
        <p:spPr>
          <a:xfrm>
            <a:off x="960818" y="4651155"/>
            <a:ext cx="215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ktiv Grotesk Ex" panose="020B0604020203020204"/>
              </a:rPr>
              <a:t>Enable Agile DevOps Practices: </a:t>
            </a:r>
            <a:r>
              <a:rPr lang="en-US" sz="1000" dirty="0">
                <a:latin typeface="Aktiv Grotesk Ex" panose="020B0604020203020204"/>
              </a:rPr>
              <a:t>with updated tools and test automation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D94F7E2-157F-F147-DD3C-F35596BC1D05}"/>
              </a:ext>
            </a:extLst>
          </p:cNvPr>
          <p:cNvSpPr/>
          <p:nvPr/>
        </p:nvSpPr>
        <p:spPr>
          <a:xfrm>
            <a:off x="290800" y="4611781"/>
            <a:ext cx="650434" cy="650434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F1F3ED-B7EA-0845-B3A3-FD76DFC7D745}"/>
              </a:ext>
            </a:extLst>
          </p:cNvPr>
          <p:cNvSpPr txBox="1"/>
          <p:nvPr/>
        </p:nvSpPr>
        <p:spPr>
          <a:xfrm>
            <a:off x="3948013" y="3510667"/>
            <a:ext cx="22365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Aktiv Grotesk Ex" panose="020B0604020203020204"/>
              </a:rPr>
              <a:t>Extracted data using </a:t>
            </a:r>
            <a:r>
              <a:rPr lang="en-US" sz="800" dirty="0" err="1">
                <a:latin typeface="Aktiv Grotesk Ex" panose="020B0604020203020204"/>
              </a:rPr>
              <a:t>MarkLogic</a:t>
            </a:r>
            <a:r>
              <a:rPr lang="en-US" sz="800" dirty="0">
                <a:latin typeface="Aktiv Grotesk Ex" panose="020B0604020203020204"/>
              </a:rPr>
              <a:t> Content Pump (MLCP) and cleaned JSON files to remove legacy metadata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97705C-A5B3-0169-C364-995D6D2691C7}"/>
              </a:ext>
            </a:extLst>
          </p:cNvPr>
          <p:cNvSpPr txBox="1"/>
          <p:nvPr/>
        </p:nvSpPr>
        <p:spPr>
          <a:xfrm>
            <a:off x="4028267" y="4689705"/>
            <a:ext cx="21447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Aktiv Grotesk Ex" panose="020B0604020203020204"/>
              </a:rPr>
              <a:t>Replaced </a:t>
            </a:r>
            <a:r>
              <a:rPr lang="en-US" sz="800" dirty="0" err="1">
                <a:latin typeface="Aktiv Grotesk Ex" panose="020B0604020203020204"/>
              </a:rPr>
              <a:t>MarkLogic</a:t>
            </a:r>
            <a:r>
              <a:rPr lang="en-US" sz="800" dirty="0">
                <a:latin typeface="Aktiv Grotesk Ex" panose="020B0604020203020204"/>
              </a:rPr>
              <a:t> dependencies in the application codebase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977E75-24A0-4646-D27B-D96CC23DB758}"/>
              </a:ext>
            </a:extLst>
          </p:cNvPr>
          <p:cNvSpPr txBox="1"/>
          <p:nvPr/>
        </p:nvSpPr>
        <p:spPr>
          <a:xfrm>
            <a:off x="4051738" y="4084367"/>
            <a:ext cx="21143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Aktiv Grotesk Ex" panose="020B0604020203020204"/>
              </a:rPr>
              <a:t>Transformed and loaded via Azure Data Factory into Cosmos DB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DAE0BE-C492-9F06-7EF6-D5CA340824AA}"/>
              </a:ext>
            </a:extLst>
          </p:cNvPr>
          <p:cNvSpPr txBox="1"/>
          <p:nvPr/>
        </p:nvSpPr>
        <p:spPr>
          <a:xfrm>
            <a:off x="10387889" y="2223073"/>
            <a:ext cx="1804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ktiv Grotesk Ex" panose="020B0604020203020204"/>
              </a:rPr>
              <a:t>Transaction Hub cost reduction from $1 million/year to less than $120K across 8 applications  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C50F221-7D1C-8EF4-F5DF-DB4B2050DC78}"/>
              </a:ext>
            </a:extLst>
          </p:cNvPr>
          <p:cNvSpPr txBox="1"/>
          <p:nvPr/>
        </p:nvSpPr>
        <p:spPr>
          <a:xfrm>
            <a:off x="10393146" y="3144613"/>
            <a:ext cx="17988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ktiv Grotesk Ex" panose="020B0604020203020204"/>
              </a:rPr>
              <a:t>Able to handle 4-5X increase in transaction volume over the next 3 years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BD8DCCC2-48F4-3948-44C7-A123F0F1ACEA}"/>
              </a:ext>
            </a:extLst>
          </p:cNvPr>
          <p:cNvSpPr txBox="1"/>
          <p:nvPr/>
        </p:nvSpPr>
        <p:spPr>
          <a:xfrm>
            <a:off x="10429832" y="5448029"/>
            <a:ext cx="17988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ktiv Grotesk Ex" panose="020B0604020203020204"/>
              </a:rPr>
              <a:t>Upgrading to Java 21 and adopting Azure native security features improves compliance with modern cyber security standards and industry regulations</a:t>
            </a:r>
          </a:p>
        </p:txBody>
      </p:sp>
      <p:pic>
        <p:nvPicPr>
          <p:cNvPr id="1035" name="Picture 34" descr="Gears outline">
            <a:extLst>
              <a:ext uri="{FF2B5EF4-FFF2-40B4-BE49-F238E27FC236}">
                <a16:creationId xmlns:a16="http://schemas.microsoft.com/office/drawing/2014/main" id="{96600E0F-E7EE-E1A2-4863-B1C16F3B92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666343" y="2830832"/>
            <a:ext cx="588384" cy="588384"/>
          </a:xfrm>
          <a:prstGeom prst="rect">
            <a:avLst/>
          </a:prstGeom>
        </p:spPr>
      </p:pic>
      <p:sp>
        <p:nvSpPr>
          <p:cNvPr id="1036" name="Rectangle 1035">
            <a:extLst>
              <a:ext uri="{FF2B5EF4-FFF2-40B4-BE49-F238E27FC236}">
                <a16:creationId xmlns:a16="http://schemas.microsoft.com/office/drawing/2014/main" id="{D6FE4DBA-B909-E190-CCB8-7420640ABE3E}"/>
              </a:ext>
            </a:extLst>
          </p:cNvPr>
          <p:cNvSpPr/>
          <p:nvPr/>
        </p:nvSpPr>
        <p:spPr>
          <a:xfrm>
            <a:off x="9121146" y="5078697"/>
            <a:ext cx="1295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AUTOMATED TESTING FRAMEWORK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BC19D29-895C-A4EC-4D12-255EE2C88F3F}"/>
              </a:ext>
            </a:extLst>
          </p:cNvPr>
          <p:cNvSpPr/>
          <p:nvPr/>
        </p:nvSpPr>
        <p:spPr>
          <a:xfrm>
            <a:off x="9400548" y="3369366"/>
            <a:ext cx="1056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FUTURE-PROOF SCALABILITY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E360740-2548-EEC9-FCAB-390AFF8C900A}"/>
                  </a:ext>
                </a:extLst>
              </p14:cNvPr>
              <p14:cNvContentPartPr/>
              <p14:nvPr/>
            </p14:nvContentPartPr>
            <p14:xfrm>
              <a:off x="6455177" y="2038158"/>
              <a:ext cx="360" cy="4339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E360740-2548-EEC9-FCAB-390AFF8C900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50857" y="2033838"/>
                <a:ext cx="9000" cy="43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D16BEC6-5091-500A-5C0C-F6EE3A46BD4F}"/>
                  </a:ext>
                </a:extLst>
              </p14:cNvPr>
              <p14:cNvContentPartPr/>
              <p14:nvPr/>
            </p14:nvContentPartPr>
            <p14:xfrm>
              <a:off x="10326290" y="2038601"/>
              <a:ext cx="0" cy="433863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D16BEC6-5091-500A-5C0C-F6EE3A46BD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26290" y="2034281"/>
                <a:ext cx="0" cy="4347276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CE4E78B-9F03-D748-9563-96796B1E715E}"/>
              </a:ext>
            </a:extLst>
          </p:cNvPr>
          <p:cNvSpPr txBox="1"/>
          <p:nvPr/>
        </p:nvSpPr>
        <p:spPr>
          <a:xfrm>
            <a:off x="1027025" y="5360362"/>
            <a:ext cx="2150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ktiv Grotesk Ex" panose="020B0604020203020204"/>
              </a:rPr>
              <a:t>Cost Optimization: </a:t>
            </a:r>
            <a:r>
              <a:rPr lang="en-US" sz="1000" dirty="0">
                <a:latin typeface="Aktiv Grotesk Ex" panose="020B0604020203020204"/>
              </a:rPr>
              <a:t>reduce high annual licensing cost associated with </a:t>
            </a:r>
            <a:r>
              <a:rPr lang="en-US" sz="1000" dirty="0" err="1">
                <a:latin typeface="Aktiv Grotesk Ex" panose="020B0604020203020204"/>
              </a:rPr>
              <a:t>MarkLogic</a:t>
            </a:r>
            <a:r>
              <a:rPr lang="en-US" sz="1000" dirty="0">
                <a:latin typeface="Aktiv Grotesk Ex" panose="020B0604020203020204"/>
              </a:rPr>
              <a:t>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5E9178-547A-4ACB-236E-26863460BFD6}"/>
              </a:ext>
            </a:extLst>
          </p:cNvPr>
          <p:cNvSpPr/>
          <p:nvPr/>
        </p:nvSpPr>
        <p:spPr>
          <a:xfrm>
            <a:off x="290800" y="5422223"/>
            <a:ext cx="650434" cy="650434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3114564-B7B6-5E05-DC4E-F547FBD6F3B2}"/>
              </a:ext>
            </a:extLst>
          </p:cNvPr>
          <p:cNvPicPr>
            <a:picLocks noChangeAspect="1"/>
          </p:cNvPicPr>
          <p:nvPr/>
        </p:nvPicPr>
        <p:blipFill>
          <a:blip r:embed="rId19">
            <a:biLevel thresh="75000"/>
          </a:blip>
          <a:stretch>
            <a:fillRect/>
          </a:stretch>
        </p:blipFill>
        <p:spPr>
          <a:xfrm>
            <a:off x="438529" y="3901660"/>
            <a:ext cx="416054" cy="416054"/>
          </a:xfrm>
          <a:prstGeom prst="rect">
            <a:avLst/>
          </a:prstGeom>
        </p:spPr>
      </p:pic>
      <p:pic>
        <p:nvPicPr>
          <p:cNvPr id="32" name="Picture 34" descr="Ui Ux outline">
            <a:extLst>
              <a:ext uri="{FF2B5EF4-FFF2-40B4-BE49-F238E27FC236}">
                <a16:creationId xmlns:a16="http://schemas.microsoft.com/office/drawing/2014/main" id="{484E25C3-919B-11AE-D447-1965BE1B41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352500" y="4683076"/>
            <a:ext cx="530639" cy="530639"/>
          </a:xfrm>
          <a:prstGeom prst="rect">
            <a:avLst/>
          </a:prstGeom>
        </p:spPr>
      </p:pic>
      <p:pic>
        <p:nvPicPr>
          <p:cNvPr id="36" name="Picture 2" descr="Icon&#10;&#10;Description automatically generated">
            <a:extLst>
              <a:ext uri="{FF2B5EF4-FFF2-40B4-BE49-F238E27FC236}">
                <a16:creationId xmlns:a16="http://schemas.microsoft.com/office/drawing/2014/main" id="{A7786CB7-FEC7-5DCF-D78E-CAD9D1895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642" y="3804296"/>
            <a:ext cx="390827" cy="37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D2ECC6B-D407-EC08-E7CA-489BF20CDDB8}"/>
              </a:ext>
            </a:extLst>
          </p:cNvPr>
          <p:cNvSpPr txBox="1"/>
          <p:nvPr/>
        </p:nvSpPr>
        <p:spPr>
          <a:xfrm>
            <a:off x="10397854" y="3893983"/>
            <a:ext cx="17988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ktiv Grotesk Ex" panose="020B0604020203020204"/>
              </a:rPr>
              <a:t>Lower latency and improve microservice performance and faster transaction processing</a:t>
            </a:r>
          </a:p>
        </p:txBody>
      </p:sp>
      <p:pic>
        <p:nvPicPr>
          <p:cNvPr id="38" name="Picture 37" descr="Icon&#10;&#10;Description automatically generated with medium confidence">
            <a:extLst>
              <a:ext uri="{FF2B5EF4-FFF2-40B4-BE49-F238E27FC236}">
                <a16:creationId xmlns:a16="http://schemas.microsoft.com/office/drawing/2014/main" id="{46A2AA83-8F55-3B87-F55C-392A668F961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768957" y="5481229"/>
            <a:ext cx="392089" cy="413475"/>
          </a:xfrm>
          <a:prstGeom prst="rect">
            <a:avLst/>
          </a:prstGeom>
        </p:spPr>
      </p:pic>
      <p:pic>
        <p:nvPicPr>
          <p:cNvPr id="39" name="Picture 38" descr="Icon&#10;&#10;Description automatically generated with medium confidence">
            <a:extLst>
              <a:ext uri="{FF2B5EF4-FFF2-40B4-BE49-F238E27FC236}">
                <a16:creationId xmlns:a16="http://schemas.microsoft.com/office/drawing/2014/main" id="{5AEDE713-6718-CC10-E27E-091FC5A165F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3980185" y="2865547"/>
            <a:ext cx="2236547" cy="59777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32F5B47-A025-9DF1-C811-2A112D448E60}"/>
              </a:ext>
            </a:extLst>
          </p:cNvPr>
          <p:cNvSpPr txBox="1"/>
          <p:nvPr/>
        </p:nvSpPr>
        <p:spPr>
          <a:xfrm>
            <a:off x="4034360" y="2331588"/>
            <a:ext cx="2114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Aktiv Grotesk Ex" panose="020B0604020203020204"/>
              </a:rPr>
              <a:t>Two architects conducted a thorough technical assessment to identify possible migration paths</a:t>
            </a:r>
          </a:p>
        </p:txBody>
      </p:sp>
      <p:pic>
        <p:nvPicPr>
          <p:cNvPr id="47" name="Picture 46" descr="Icon&#10;&#10;Description automatically generated with medium confidence">
            <a:extLst>
              <a:ext uri="{FF2B5EF4-FFF2-40B4-BE49-F238E27FC236}">
                <a16:creationId xmlns:a16="http://schemas.microsoft.com/office/drawing/2014/main" id="{CF9585D4-1774-88A3-76AC-3138CB492D6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3948014" y="5093399"/>
            <a:ext cx="2236547" cy="59777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3415556-F6C1-7A37-DCAA-25E6569CC483}"/>
              </a:ext>
            </a:extLst>
          </p:cNvPr>
          <p:cNvSpPr txBox="1"/>
          <p:nvPr/>
        </p:nvSpPr>
        <p:spPr>
          <a:xfrm>
            <a:off x="3889217" y="5196103"/>
            <a:ext cx="2382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Aktiv Grotesk Ex" panose="020B0604020203020204"/>
              </a:rPr>
              <a:t>Aligned application architecture and tests with Cosmos DB APIs</a:t>
            </a:r>
          </a:p>
        </p:txBody>
      </p:sp>
      <p:pic>
        <p:nvPicPr>
          <p:cNvPr id="49" name="Picture 4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5ADFE9-F811-9336-D2A7-4779F8C3702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3955310" y="5637361"/>
            <a:ext cx="2236547" cy="59777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F230366-DB52-AF52-7443-6C937083F339}"/>
              </a:ext>
            </a:extLst>
          </p:cNvPr>
          <p:cNvSpPr txBox="1"/>
          <p:nvPr/>
        </p:nvSpPr>
        <p:spPr>
          <a:xfrm>
            <a:off x="4069699" y="5755277"/>
            <a:ext cx="21447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Aktiv Grotesk Ex" panose="020B0604020203020204"/>
              </a:rPr>
              <a:t>Transitioned all Spring Boot microservices from Java 1.8 to Java 21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666E46-7E8C-77D3-D00F-FA27410C21B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57578" y="5481229"/>
            <a:ext cx="513997" cy="51399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4CFB95-ED58-62CF-82E4-AFB93F862681}"/>
              </a:ext>
            </a:extLst>
          </p:cNvPr>
          <p:cNvSpPr/>
          <p:nvPr/>
        </p:nvSpPr>
        <p:spPr>
          <a:xfrm>
            <a:off x="9229812" y="4200832"/>
            <a:ext cx="116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FASTER TRANSACTION 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32752-9BF4-EC5C-1861-6A8AD4DC619C}"/>
              </a:ext>
            </a:extLst>
          </p:cNvPr>
          <p:cNvSpPr txBox="1"/>
          <p:nvPr/>
        </p:nvSpPr>
        <p:spPr>
          <a:xfrm>
            <a:off x="10429831" y="4598864"/>
            <a:ext cx="1798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ktiv Grotesk Ex" panose="020B0604020203020204"/>
              </a:rPr>
              <a:t>CI/CD pipelines embedded into architecture, allows faster iterations and safer deployments</a:t>
            </a:r>
          </a:p>
        </p:txBody>
      </p:sp>
      <p:pic>
        <p:nvPicPr>
          <p:cNvPr id="56" name="Graphic 55" descr="Qr Code outline">
            <a:extLst>
              <a:ext uri="{FF2B5EF4-FFF2-40B4-BE49-F238E27FC236}">
                <a16:creationId xmlns:a16="http://schemas.microsoft.com/office/drawing/2014/main" id="{947CC4A7-1A28-D01E-7E42-3E650496868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714730" y="4663144"/>
            <a:ext cx="476650" cy="4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9436A63A3BC44082E547D986D49A80" ma:contentTypeVersion="15" ma:contentTypeDescription="Create a new document." ma:contentTypeScope="" ma:versionID="0af412e46cd3cfc0a85a0a3afab2ef12">
  <xsd:schema xmlns:xsd="http://www.w3.org/2001/XMLSchema" xmlns:xs="http://www.w3.org/2001/XMLSchema" xmlns:p="http://schemas.microsoft.com/office/2006/metadata/properties" xmlns:ns2="9e3051fe-6a41-432c-b57e-2dd5c3bedc7a" xmlns:ns3="5f6de224-1bd5-4d68-ba5c-5301d0e5112c" targetNamespace="http://schemas.microsoft.com/office/2006/metadata/properties" ma:root="true" ma:fieldsID="ea91be16e790ef9cb24057e7e576a109" ns2:_="" ns3:_="">
    <xsd:import namespace="9e3051fe-6a41-432c-b57e-2dd5c3bedc7a"/>
    <xsd:import namespace="5f6de224-1bd5-4d68-ba5c-5301d0e51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3051fe-6a41-432c-b57e-2dd5c3bedc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6c3ca23-8c0c-45fa-9c70-cf60baa77f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6de224-1bd5-4d68-ba5c-5301d0e51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75eda70-792e-4f3f-8bd5-55167bdcbc42}" ma:internalName="TaxCatchAll" ma:showField="CatchAllData" ma:web="5f6de224-1bd5-4d68-ba5c-5301d0e51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f6de224-1bd5-4d68-ba5c-5301d0e5112c" xsi:nil="true"/>
    <lcf76f155ced4ddcb4097134ff3c332f xmlns="9e3051fe-6a41-432c-b57e-2dd5c3bedc7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B9DCA5B-7C05-491A-80DC-38E02B7CA18E}"/>
</file>

<file path=customXml/itemProps2.xml><?xml version="1.0" encoding="utf-8"?>
<ds:datastoreItem xmlns:ds="http://schemas.openxmlformats.org/officeDocument/2006/customXml" ds:itemID="{94A592F6-58C4-4EFE-85E1-1F46CDB8D5F0}"/>
</file>

<file path=customXml/itemProps3.xml><?xml version="1.0" encoding="utf-8"?>
<ds:datastoreItem xmlns:ds="http://schemas.openxmlformats.org/officeDocument/2006/customXml" ds:itemID="{38DA2BAA-D694-4635-BFE9-B7FCB9021648}"/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429</Words>
  <Application>Microsoft Office PowerPoint</Application>
  <PresentationFormat>Widescreen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Aktiv Grotesk Ex</vt:lpstr>
      <vt:lpstr>Aptos</vt:lpstr>
      <vt:lpstr>Aptos Display</vt:lpstr>
      <vt:lpstr>Arial</vt:lpstr>
      <vt:lpstr>Montserrat</vt:lpstr>
      <vt:lpstr>System Font Regular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Donna Mathew</dc:creator>
  <cp:lastModifiedBy>Donna Mathew</cp:lastModifiedBy>
  <cp:revision>34</cp:revision>
  <dcterms:created xsi:type="dcterms:W3CDTF">2025-04-22T19:00:33Z</dcterms:created>
  <dcterms:modified xsi:type="dcterms:W3CDTF">2025-05-06T14:26:14Z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0x010100059436A63A3BC44082E547D986D49A80</vt:lpwstr>
  </property>
</Properties>
</file>