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89" r:id="rId3"/>
    <p:sldId id="257" r:id="rId4"/>
    <p:sldId id="258" r:id="rId5"/>
    <p:sldId id="259" r:id="rId6"/>
    <p:sldId id="260" r:id="rId7"/>
    <p:sldId id="261" r:id="rId8"/>
    <p:sldId id="262" r:id="rId9"/>
    <p:sldId id="263" r:id="rId10"/>
    <p:sldId id="264" r:id="rId11"/>
    <p:sldId id="286" r:id="rId12"/>
    <p:sldId id="276" r:id="rId13"/>
    <p:sldId id="278" r:id="rId14"/>
    <p:sldId id="285" r:id="rId15"/>
    <p:sldId id="287" r:id="rId16"/>
    <p:sldId id="288" r:id="rId17"/>
    <p:sldId id="290"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CEE63-0AFD-4C51-8746-1B294FC69E59}" v="1" dt="2023-05-21T06:56:11.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78" autoAdjust="0"/>
  </p:normalViewPr>
  <p:slideViewPr>
    <p:cSldViewPr snapToGrid="0">
      <p:cViewPr varScale="1">
        <p:scale>
          <a:sx n="74" d="100"/>
          <a:sy n="74" d="100"/>
        </p:scale>
        <p:origin x="11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Tiwari" userId="c9ed561789ea3b1f" providerId="LiveId" clId="{1B4CEE63-0AFD-4C51-8746-1B294FC69E59}"/>
    <pc:docChg chg="addSld modSld">
      <pc:chgData name="Shubham Tiwari" userId="c9ed561789ea3b1f" providerId="LiveId" clId="{1B4CEE63-0AFD-4C51-8746-1B294FC69E59}" dt="2023-05-21T06:56:11.622" v="0"/>
      <pc:docMkLst>
        <pc:docMk/>
      </pc:docMkLst>
      <pc:sldChg chg="add">
        <pc:chgData name="Shubham Tiwari" userId="c9ed561789ea3b1f" providerId="LiveId" clId="{1B4CEE63-0AFD-4C51-8746-1B294FC69E59}" dt="2023-05-21T06:56:11.622" v="0"/>
        <pc:sldMkLst>
          <pc:docMk/>
          <pc:sldMk cId="2977584275"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7B736-1529-4E71-A7D9-C2AA4B51CA19}"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EB6A0-ED73-47FB-A3F2-F10A663401D4}" type="slidenum">
              <a:rPr lang="en-IN" smtClean="0"/>
              <a:t>‹#›</a:t>
            </a:fld>
            <a:endParaRPr lang="en-IN"/>
          </a:p>
        </p:txBody>
      </p:sp>
    </p:spTree>
    <p:extLst>
      <p:ext uri="{BB962C8B-B14F-4D97-AF65-F5344CB8AC3E}">
        <p14:creationId xmlns:p14="http://schemas.microsoft.com/office/powerpoint/2010/main" val="3349399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8EB6A0-ED73-47FB-A3F2-F10A663401D4}" type="slidenum">
              <a:rPr lang="en-IN" smtClean="0"/>
              <a:t>9</a:t>
            </a:fld>
            <a:endParaRPr lang="en-IN"/>
          </a:p>
        </p:txBody>
      </p:sp>
    </p:spTree>
    <p:extLst>
      <p:ext uri="{BB962C8B-B14F-4D97-AF65-F5344CB8AC3E}">
        <p14:creationId xmlns:p14="http://schemas.microsoft.com/office/powerpoint/2010/main" val="88603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8EB6A0-ED73-47FB-A3F2-F10A663401D4}" type="slidenum">
              <a:rPr lang="en-IN" smtClean="0"/>
              <a:t>12</a:t>
            </a:fld>
            <a:endParaRPr lang="en-IN"/>
          </a:p>
        </p:txBody>
      </p:sp>
    </p:spTree>
    <p:extLst>
      <p:ext uri="{BB962C8B-B14F-4D97-AF65-F5344CB8AC3E}">
        <p14:creationId xmlns:p14="http://schemas.microsoft.com/office/powerpoint/2010/main" val="21924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92232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2200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2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92297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407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23681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86129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1114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99103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416077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86322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C40A0-B642-437C-A0F5-D7B2CFF9C8E2}"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402944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C40A0-B642-437C-A0F5-D7B2CFF9C8E2}"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8208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C40A0-B642-437C-A0F5-D7B2CFF9C8E2}"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3128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9005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5259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AC40A0-B642-437C-A0F5-D7B2CFF9C8E2}" type="datetimeFigureOut">
              <a:rPr lang="en-IN" smtClean="0"/>
              <a:t>21-05-2023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8FC1BE-14E7-4275-8F46-D57C40B701CF}" type="slidenum">
              <a:rPr lang="en-IN" smtClean="0"/>
              <a:t>‹#›</a:t>
            </a:fld>
            <a:endParaRPr lang="en-IN"/>
          </a:p>
        </p:txBody>
      </p:sp>
    </p:spTree>
    <p:extLst>
      <p:ext uri="{BB962C8B-B14F-4D97-AF65-F5344CB8AC3E}">
        <p14:creationId xmlns:p14="http://schemas.microsoft.com/office/powerpoint/2010/main" val="41025410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8092" y="545911"/>
            <a:ext cx="5202382" cy="3788124"/>
          </a:xfrm>
        </p:spPr>
        <p:txBody>
          <a:bodyPr>
            <a:normAutofit fontScale="90000"/>
          </a:bodyPr>
          <a:lstStyle/>
          <a:p>
            <a:br>
              <a:rPr lang="en-IN" dirty="0">
                <a:solidFill>
                  <a:schemeClr val="accent1">
                    <a:lumMod val="50000"/>
                  </a:schemeClr>
                </a:solidFill>
              </a:rPr>
            </a:br>
            <a:br>
              <a:rPr lang="en-IN" dirty="0">
                <a:solidFill>
                  <a:schemeClr val="accent1">
                    <a:lumMod val="50000"/>
                  </a:schemeClr>
                </a:solidFill>
              </a:rPr>
            </a:br>
            <a:br>
              <a:rPr lang="en-IN" dirty="0">
                <a:solidFill>
                  <a:schemeClr val="accent1">
                    <a:lumMod val="50000"/>
                  </a:schemeClr>
                </a:solidFill>
              </a:rPr>
            </a:br>
            <a:br>
              <a:rPr lang="en-IN" dirty="0">
                <a:solidFill>
                  <a:schemeClr val="accent1">
                    <a:lumMod val="50000"/>
                  </a:schemeClr>
                </a:solidFill>
              </a:rPr>
            </a:br>
            <a:br>
              <a:rPr lang="en-IN" dirty="0">
                <a:solidFill>
                  <a:schemeClr val="accent1">
                    <a:lumMod val="50000"/>
                  </a:schemeClr>
                </a:solidFill>
              </a:rPr>
            </a:br>
            <a:br>
              <a:rPr lang="en-IN" dirty="0">
                <a:solidFill>
                  <a:schemeClr val="accent1">
                    <a:lumMod val="50000"/>
                  </a:schemeClr>
                </a:solidFill>
              </a:rPr>
            </a:br>
            <a:br>
              <a:rPr lang="en-IN" dirty="0">
                <a:solidFill>
                  <a:schemeClr val="accent1">
                    <a:lumMod val="50000"/>
                  </a:schemeClr>
                </a:solidFill>
              </a:rPr>
            </a:br>
            <a:endParaRPr lang="en-IN" dirty="0">
              <a:solidFill>
                <a:schemeClr val="accent1">
                  <a:lumMod val="50000"/>
                </a:schemeClr>
              </a:solidFill>
            </a:endParaRPr>
          </a:p>
        </p:txBody>
      </p:sp>
      <p:sp>
        <p:nvSpPr>
          <p:cNvPr id="3" name="Subtitle 2"/>
          <p:cNvSpPr>
            <a:spLocks noGrp="1"/>
          </p:cNvSpPr>
          <p:nvPr>
            <p:ph type="subTitle" idx="1"/>
          </p:nvPr>
        </p:nvSpPr>
        <p:spPr>
          <a:xfrm>
            <a:off x="2758441" y="4829364"/>
            <a:ext cx="8915399" cy="1126283"/>
          </a:xfrm>
        </p:spPr>
        <p:txBody>
          <a:bodyPr/>
          <a:lstStyle/>
          <a:p>
            <a:r>
              <a:rPr lang="en-US" dirty="0">
                <a:solidFill>
                  <a:schemeClr val="accent1">
                    <a:lumMod val="50000"/>
                  </a:schemeClr>
                </a:solidFill>
              </a:rPr>
              <a:t>                                                         </a:t>
            </a:r>
            <a:r>
              <a:rPr lang="en-US" sz="3600" b="1" dirty="0">
                <a:solidFill>
                  <a:srgbClr val="002776"/>
                </a:solidFill>
                <a:latin typeface="Times New Roman" panose="02020603050405020304" pitchFamily="18" charset="0"/>
                <a:ea typeface="Arial"/>
                <a:cs typeface="Times New Roman" panose="02020603050405020304" pitchFamily="18" charset="0"/>
              </a:rPr>
              <a:t>Presenting By: Group 1</a:t>
            </a:r>
            <a:endParaRPr lang="en-IN" sz="3600" b="1" dirty="0">
              <a:solidFill>
                <a:srgbClr val="002776"/>
              </a:solidFill>
              <a:latin typeface="Times New Roman" panose="02020603050405020304" pitchFamily="18" charset="0"/>
              <a:ea typeface="Arial"/>
              <a:cs typeface="Times New Roman" panose="02020603050405020304" pitchFamily="18" charset="0"/>
            </a:endParaRPr>
          </a:p>
        </p:txBody>
      </p:sp>
      <p:sp>
        <p:nvSpPr>
          <p:cNvPr id="5" name="Rectangle 4"/>
          <p:cNvSpPr/>
          <p:nvPr/>
        </p:nvSpPr>
        <p:spPr>
          <a:xfrm>
            <a:off x="257842" y="1001516"/>
            <a:ext cx="5404512" cy="2640723"/>
          </a:xfrm>
          <a:prstGeom prst="rect">
            <a:avLst/>
          </a:prstGeom>
        </p:spPr>
        <p:txBody>
          <a:bodyPr wrap="square">
            <a:spAutoFit/>
          </a:bodyPr>
          <a:lstStyle/>
          <a:p>
            <a:pPr>
              <a:lnSpc>
                <a:spcPct val="115000"/>
              </a:lnSpc>
            </a:pPr>
            <a:r>
              <a:rPr lang="en-IN" sz="3600" b="1" dirty="0">
                <a:solidFill>
                  <a:srgbClr val="002776"/>
                </a:solidFill>
                <a:latin typeface="Times New Roman" panose="02020603050405020304" pitchFamily="18" charset="0"/>
                <a:ea typeface="Arial"/>
                <a:cs typeface="Times New Roman" panose="02020603050405020304" pitchFamily="18" charset="0"/>
              </a:rPr>
              <a:t>&lt;P235- Classification of Myocardial Infarction &gt; “Heart attack”</a:t>
            </a:r>
          </a:p>
          <a:p>
            <a:pPr>
              <a:lnSpc>
                <a:spcPct val="115000"/>
              </a:lnSpc>
              <a:spcAft>
                <a:spcPts val="0"/>
              </a:spcAft>
            </a:pPr>
            <a:endParaRPr lang="en-IN" sz="3600" b="1" dirty="0">
              <a:solidFill>
                <a:srgbClr val="002776"/>
              </a:solidFill>
              <a:latin typeface="Times New Roman" panose="02020603050405020304" pitchFamily="18" charset="0"/>
              <a:ea typeface="Arial"/>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474" y="352702"/>
            <a:ext cx="6095631" cy="3938349"/>
          </a:xfrm>
          <a:prstGeom prst="rect">
            <a:avLst/>
          </a:prstGeom>
        </p:spPr>
      </p:pic>
    </p:spTree>
    <p:extLst>
      <p:ext uri="{BB962C8B-B14F-4D97-AF65-F5344CB8AC3E}">
        <p14:creationId xmlns:p14="http://schemas.microsoft.com/office/powerpoint/2010/main" val="217884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989" y="184264"/>
            <a:ext cx="4157412" cy="867296"/>
          </a:xfrm>
        </p:spPr>
        <p:txBody>
          <a:bodyPr>
            <a:normAutofit fontScale="90000"/>
          </a:bodyPr>
          <a:lstStyle/>
          <a:p>
            <a:br>
              <a:rPr lang="en-IN" sz="3200" b="1" dirty="0">
                <a:solidFill>
                  <a:srgbClr val="002776"/>
                </a:solidFill>
                <a:latin typeface="Times New Roman" panose="02020603050405020304" pitchFamily="18" charset="0"/>
                <a:ea typeface="Arial"/>
                <a:cs typeface="Times New Roman" panose="02020603050405020304" pitchFamily="18" charset="0"/>
              </a:rPr>
            </a:br>
            <a:r>
              <a:rPr lang="en-IN" sz="3200" b="1" dirty="0">
                <a:solidFill>
                  <a:srgbClr val="002776"/>
                </a:solidFill>
                <a:latin typeface="Times New Roman" panose="02020603050405020304" pitchFamily="18" charset="0"/>
                <a:ea typeface="Arial"/>
                <a:cs typeface="Times New Roman" panose="02020603050405020304" pitchFamily="18" charset="0"/>
              </a:rPr>
              <a:t>Feature Engineering</a:t>
            </a:r>
            <a:br>
              <a:rPr lang="en-IN" sz="3200" b="1" dirty="0">
                <a:solidFill>
                  <a:srgbClr val="002776"/>
                </a:solidFill>
                <a:latin typeface="Times New Roman" panose="02020603050405020304" pitchFamily="18" charset="0"/>
                <a:ea typeface="Arial"/>
                <a:cs typeface="Times New Roman" panose="02020603050405020304" pitchFamily="18" charset="0"/>
              </a:rPr>
            </a:br>
            <a:endParaRPr lang="en-IN" sz="3200" b="1" dirty="0">
              <a:solidFill>
                <a:srgbClr val="002776"/>
              </a:solidFill>
              <a:latin typeface="Times New Roman" panose="02020603050405020304" pitchFamily="18" charset="0"/>
              <a:ea typeface="Arial"/>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43602" y="1394979"/>
            <a:ext cx="3250278" cy="5182511"/>
          </a:xfrm>
          <a:prstGeom prst="rect">
            <a:avLst/>
          </a:prstGeom>
        </p:spPr>
      </p:pic>
      <p:pic>
        <p:nvPicPr>
          <p:cNvPr id="5" name="Picture 4"/>
          <p:cNvPicPr>
            <a:picLocks noChangeAspect="1"/>
          </p:cNvPicPr>
          <p:nvPr/>
        </p:nvPicPr>
        <p:blipFill>
          <a:blip r:embed="rId3"/>
          <a:stretch>
            <a:fillRect/>
          </a:stretch>
        </p:blipFill>
        <p:spPr>
          <a:xfrm>
            <a:off x="297766" y="1394979"/>
            <a:ext cx="8282354" cy="5281054"/>
          </a:xfrm>
          <a:prstGeom prst="rect">
            <a:avLst/>
          </a:prstGeom>
        </p:spPr>
      </p:pic>
    </p:spTree>
    <p:extLst>
      <p:ext uri="{BB962C8B-B14F-4D97-AF65-F5344CB8AC3E}">
        <p14:creationId xmlns:p14="http://schemas.microsoft.com/office/powerpoint/2010/main" val="94677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D2CC-6A0A-8FDB-35ED-3EB16F48E80F}"/>
              </a:ext>
            </a:extLst>
          </p:cNvPr>
          <p:cNvSpPr>
            <a:spLocks noGrp="1"/>
          </p:cNvSpPr>
          <p:nvPr>
            <p:ph type="title"/>
          </p:nvPr>
        </p:nvSpPr>
        <p:spPr>
          <a:xfrm>
            <a:off x="1671146" y="210207"/>
            <a:ext cx="9186040" cy="714703"/>
          </a:xfrm>
        </p:spPr>
        <p:txBody>
          <a:bodyPr/>
          <a:lstStyle/>
          <a:p>
            <a:r>
              <a:rPr lang="en-US" b="1" dirty="0">
                <a:solidFill>
                  <a:srgbClr val="002776"/>
                </a:solidFill>
                <a:latin typeface="Times New Roman" panose="02020603050405020304" pitchFamily="18" charset="0"/>
                <a:cs typeface="Times New Roman" panose="02020603050405020304" pitchFamily="18" charset="0"/>
              </a:rPr>
              <a:t>Balancing the Dependent Feature by SMOTE</a:t>
            </a:r>
            <a:endParaRPr lang="en-IN" dirty="0"/>
          </a:p>
        </p:txBody>
      </p:sp>
      <p:pic>
        <p:nvPicPr>
          <p:cNvPr id="4" name="Picture 3">
            <a:extLst>
              <a:ext uri="{FF2B5EF4-FFF2-40B4-BE49-F238E27FC236}">
                <a16:creationId xmlns:a16="http://schemas.microsoft.com/office/drawing/2014/main" id="{A2B5A065-4FED-1823-5AC2-70D2D99821A5}"/>
              </a:ext>
            </a:extLst>
          </p:cNvPr>
          <p:cNvPicPr>
            <a:picLocks noChangeAspect="1"/>
          </p:cNvPicPr>
          <p:nvPr/>
        </p:nvPicPr>
        <p:blipFill>
          <a:blip r:embed="rId2"/>
          <a:stretch>
            <a:fillRect/>
          </a:stretch>
        </p:blipFill>
        <p:spPr>
          <a:xfrm>
            <a:off x="1765291" y="991893"/>
            <a:ext cx="5182049" cy="914479"/>
          </a:xfrm>
          <a:prstGeom prst="rect">
            <a:avLst/>
          </a:prstGeom>
        </p:spPr>
      </p:pic>
      <p:pic>
        <p:nvPicPr>
          <p:cNvPr id="6" name="Picture 5">
            <a:extLst>
              <a:ext uri="{FF2B5EF4-FFF2-40B4-BE49-F238E27FC236}">
                <a16:creationId xmlns:a16="http://schemas.microsoft.com/office/drawing/2014/main" id="{2720FEC8-E449-CD4D-C1B5-7EE80B5A9B35}"/>
              </a:ext>
            </a:extLst>
          </p:cNvPr>
          <p:cNvPicPr>
            <a:picLocks noChangeAspect="1"/>
          </p:cNvPicPr>
          <p:nvPr/>
        </p:nvPicPr>
        <p:blipFill>
          <a:blip r:embed="rId3"/>
          <a:stretch>
            <a:fillRect/>
          </a:stretch>
        </p:blipFill>
        <p:spPr>
          <a:xfrm>
            <a:off x="4545731" y="1973355"/>
            <a:ext cx="7467593" cy="4774601"/>
          </a:xfrm>
          <a:prstGeom prst="rect">
            <a:avLst/>
          </a:prstGeom>
        </p:spPr>
      </p:pic>
    </p:spTree>
    <p:extLst>
      <p:ext uri="{BB962C8B-B14F-4D97-AF65-F5344CB8AC3E}">
        <p14:creationId xmlns:p14="http://schemas.microsoft.com/office/powerpoint/2010/main" val="414253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CF44-5563-D15D-1A94-F5029AC6E38A}"/>
              </a:ext>
            </a:extLst>
          </p:cNvPr>
          <p:cNvSpPr>
            <a:spLocks noGrp="1"/>
          </p:cNvSpPr>
          <p:nvPr>
            <p:ph type="title"/>
          </p:nvPr>
        </p:nvSpPr>
        <p:spPr/>
        <p:txBody>
          <a:bodyPr/>
          <a:lstStyle/>
          <a:p>
            <a:r>
              <a:rPr lang="en-US" b="1" dirty="0">
                <a:solidFill>
                  <a:srgbClr val="002776"/>
                </a:solidFill>
                <a:latin typeface="Times New Roman" panose="02020603050405020304" pitchFamily="18" charset="0"/>
                <a:cs typeface="Times New Roman" panose="02020603050405020304" pitchFamily="18" charset="0"/>
              </a:rPr>
              <a:t>Model</a:t>
            </a:r>
            <a:r>
              <a:rPr lang="en-IN" b="1" dirty="0">
                <a:solidFill>
                  <a:srgbClr val="002776"/>
                </a:solidFill>
                <a:latin typeface="Times New Roman" panose="02020603050405020304" pitchFamily="18" charset="0"/>
                <a:cs typeface="Times New Roman" panose="02020603050405020304" pitchFamily="18" charset="0"/>
              </a:rPr>
              <a:t> Building</a:t>
            </a:r>
            <a:endParaRPr lang="en-IN" dirty="0"/>
          </a:p>
        </p:txBody>
      </p:sp>
      <p:sp>
        <p:nvSpPr>
          <p:cNvPr id="3" name="Content Placeholder 2">
            <a:extLst>
              <a:ext uri="{FF2B5EF4-FFF2-40B4-BE49-F238E27FC236}">
                <a16:creationId xmlns:a16="http://schemas.microsoft.com/office/drawing/2014/main" id="{95ED5F71-5223-B37C-545A-C4190A79B0F2}"/>
              </a:ext>
            </a:extLst>
          </p:cNvPr>
          <p:cNvSpPr>
            <a:spLocks noGrp="1"/>
          </p:cNvSpPr>
          <p:nvPr>
            <p:ph idx="1"/>
          </p:nvPr>
        </p:nvSpPr>
        <p:spPr>
          <a:xfrm>
            <a:off x="2469931" y="1905000"/>
            <a:ext cx="9034681" cy="4006222"/>
          </a:xfrm>
        </p:spPr>
        <p:txBody>
          <a:bodyPr>
            <a:normAutofit/>
          </a:bodyPr>
          <a:lstStyle/>
          <a:p>
            <a:pPr>
              <a:buFont typeface="Arial" panose="020B0604020202020204" pitchFamily="34" charset="0"/>
              <a:buChar char="•"/>
            </a:pPr>
            <a:r>
              <a:rPr lang="en-US" sz="2000" b="1" dirty="0"/>
              <a:t>Logistic Regression</a:t>
            </a:r>
          </a:p>
          <a:p>
            <a:pPr>
              <a:buFont typeface="Arial" panose="020B0604020202020204" pitchFamily="34" charset="0"/>
              <a:buChar char="•"/>
            </a:pPr>
            <a:r>
              <a:rPr lang="en-IN" sz="2000" b="1" dirty="0"/>
              <a:t>Random </a:t>
            </a:r>
            <a:r>
              <a:rPr lang="en-US" sz="2000" b="1" dirty="0"/>
              <a:t>Forest Classifier</a:t>
            </a:r>
          </a:p>
          <a:p>
            <a:pPr>
              <a:buFont typeface="Arial" panose="020B0604020202020204" pitchFamily="34" charset="0"/>
              <a:buChar char="•"/>
            </a:pPr>
            <a:r>
              <a:rPr lang="en-IN" sz="2000" b="1" dirty="0"/>
              <a:t>K-Nearest </a:t>
            </a:r>
            <a:r>
              <a:rPr lang="en-US" sz="2000" b="1" dirty="0"/>
              <a:t>Neighbor</a:t>
            </a:r>
          </a:p>
          <a:p>
            <a:pPr>
              <a:buFont typeface="Arial" panose="020B0604020202020204" pitchFamily="34" charset="0"/>
              <a:buChar char="•"/>
            </a:pPr>
            <a:r>
              <a:rPr lang="en-US" sz="2000" b="1" dirty="0"/>
              <a:t>Extreme Gradient Boost</a:t>
            </a:r>
          </a:p>
          <a:p>
            <a:pPr>
              <a:buFont typeface="Arial" panose="020B0604020202020204" pitchFamily="34" charset="0"/>
              <a:buChar char="•"/>
            </a:pPr>
            <a:r>
              <a:rPr lang="en-US" sz="2000" b="1" dirty="0"/>
              <a:t>Bernoulli Naive Bayes</a:t>
            </a:r>
          </a:p>
          <a:p>
            <a:pPr>
              <a:buFont typeface="Arial" panose="020B0604020202020204" pitchFamily="34" charset="0"/>
              <a:buChar char="•"/>
            </a:pPr>
            <a:r>
              <a:rPr lang="en-IN" sz="2000" b="1" dirty="0"/>
              <a:t>Decision Tree Classifier</a:t>
            </a:r>
          </a:p>
          <a:p>
            <a:pPr>
              <a:buFont typeface="Arial" panose="020B0604020202020204" pitchFamily="34" charset="0"/>
              <a:buChar char="•"/>
            </a:pPr>
            <a:r>
              <a:rPr lang="en-US" sz="2000" b="1" dirty="0"/>
              <a:t>Stochastic Gradient Decent</a:t>
            </a:r>
          </a:p>
          <a:p>
            <a:pPr>
              <a:buFont typeface="Arial" panose="020B0604020202020204" pitchFamily="34" charset="0"/>
              <a:buChar char="•"/>
            </a:pPr>
            <a:r>
              <a:rPr lang="en-IN" sz="2000" b="1" dirty="0"/>
              <a:t>Support Vector Classifier</a:t>
            </a:r>
          </a:p>
        </p:txBody>
      </p:sp>
    </p:spTree>
    <p:extLst>
      <p:ext uri="{BB962C8B-B14F-4D97-AF65-F5344CB8AC3E}">
        <p14:creationId xmlns:p14="http://schemas.microsoft.com/office/powerpoint/2010/main" val="326937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4DD0-BC25-6000-39A9-7895AAC12426}"/>
              </a:ext>
            </a:extLst>
          </p:cNvPr>
          <p:cNvSpPr>
            <a:spLocks noGrp="1"/>
          </p:cNvSpPr>
          <p:nvPr>
            <p:ph type="title"/>
          </p:nvPr>
        </p:nvSpPr>
        <p:spPr>
          <a:xfrm>
            <a:off x="1786759" y="209040"/>
            <a:ext cx="7062952" cy="810463"/>
          </a:xfrm>
        </p:spPr>
        <p:txBody>
          <a:bodyPr/>
          <a:lstStyle/>
          <a:p>
            <a:r>
              <a:rPr lang="en-US" b="1" dirty="0">
                <a:solidFill>
                  <a:srgbClr val="002776"/>
                </a:solidFill>
                <a:latin typeface="Times New Roman" panose="02020603050405020304" pitchFamily="18" charset="0"/>
                <a:cs typeface="Times New Roman" panose="02020603050405020304" pitchFamily="18" charset="0"/>
              </a:rPr>
              <a:t>Random Forest Classifier</a:t>
            </a:r>
            <a:endParaRPr lang="en-IN" dirty="0"/>
          </a:p>
        </p:txBody>
      </p:sp>
      <p:pic>
        <p:nvPicPr>
          <p:cNvPr id="5" name="Picture 4">
            <a:extLst>
              <a:ext uri="{FF2B5EF4-FFF2-40B4-BE49-F238E27FC236}">
                <a16:creationId xmlns:a16="http://schemas.microsoft.com/office/drawing/2014/main" id="{98B5E7CE-E081-4A8E-D4EC-B50153F18297}"/>
              </a:ext>
            </a:extLst>
          </p:cNvPr>
          <p:cNvPicPr>
            <a:picLocks noChangeAspect="1"/>
          </p:cNvPicPr>
          <p:nvPr/>
        </p:nvPicPr>
        <p:blipFill>
          <a:blip r:embed="rId2"/>
          <a:stretch>
            <a:fillRect/>
          </a:stretch>
        </p:blipFill>
        <p:spPr>
          <a:xfrm>
            <a:off x="1786759" y="1019503"/>
            <a:ext cx="9068586" cy="5624047"/>
          </a:xfrm>
          <a:prstGeom prst="rect">
            <a:avLst/>
          </a:prstGeom>
        </p:spPr>
      </p:pic>
    </p:spTree>
    <p:extLst>
      <p:ext uri="{BB962C8B-B14F-4D97-AF65-F5344CB8AC3E}">
        <p14:creationId xmlns:p14="http://schemas.microsoft.com/office/powerpoint/2010/main" val="264390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79F6-C5A1-0659-89BF-EB2C578298D0}"/>
              </a:ext>
            </a:extLst>
          </p:cNvPr>
          <p:cNvSpPr>
            <a:spLocks noGrp="1"/>
          </p:cNvSpPr>
          <p:nvPr>
            <p:ph type="title"/>
          </p:nvPr>
        </p:nvSpPr>
        <p:spPr>
          <a:xfrm>
            <a:off x="1671146" y="168167"/>
            <a:ext cx="9833466" cy="756744"/>
          </a:xfrm>
        </p:spPr>
        <p:txBody>
          <a:bodyPr/>
          <a:lstStyle/>
          <a:p>
            <a:r>
              <a:rPr lang="en-US" b="1" dirty="0">
                <a:solidFill>
                  <a:srgbClr val="002776"/>
                </a:solidFill>
                <a:latin typeface="Times New Roman" panose="02020603050405020304" pitchFamily="18" charset="0"/>
                <a:cs typeface="Times New Roman" panose="02020603050405020304" pitchFamily="18" charset="0"/>
              </a:rPr>
              <a:t>Combining All Models</a:t>
            </a:r>
            <a:endParaRPr lang="en-IN" dirty="0"/>
          </a:p>
        </p:txBody>
      </p:sp>
      <p:sp>
        <p:nvSpPr>
          <p:cNvPr id="5" name="Title 1">
            <a:extLst>
              <a:ext uri="{FF2B5EF4-FFF2-40B4-BE49-F238E27FC236}">
                <a16:creationId xmlns:a16="http://schemas.microsoft.com/office/drawing/2014/main" id="{F4C29266-5986-11F0-809B-0382D59FBB86}"/>
              </a:ext>
            </a:extLst>
          </p:cNvPr>
          <p:cNvSpPr txBox="1">
            <a:spLocks/>
          </p:cNvSpPr>
          <p:nvPr/>
        </p:nvSpPr>
        <p:spPr>
          <a:xfrm>
            <a:off x="1823546" y="5360275"/>
            <a:ext cx="9833466" cy="8933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chemeClr val="tx1"/>
                </a:solidFill>
                <a:latin typeface="Times New Roman" panose="02020603050405020304" pitchFamily="18" charset="0"/>
                <a:cs typeface="Times New Roman" panose="02020603050405020304" pitchFamily="18" charset="0"/>
              </a:rPr>
              <a:t>Here we can see that the Random Forest Model is giving high accuracy score. So, we can finalize this model for further deployment .</a:t>
            </a:r>
            <a:endParaRPr lang="en-IN" sz="1800" dirty="0">
              <a:solidFill>
                <a:schemeClr val="tx1"/>
              </a:solidFill>
            </a:endParaRPr>
          </a:p>
        </p:txBody>
      </p:sp>
      <p:pic>
        <p:nvPicPr>
          <p:cNvPr id="4" name="Picture 3">
            <a:extLst>
              <a:ext uri="{FF2B5EF4-FFF2-40B4-BE49-F238E27FC236}">
                <a16:creationId xmlns:a16="http://schemas.microsoft.com/office/drawing/2014/main" id="{8B32268D-4333-9FD5-AC81-C701E3363A31}"/>
              </a:ext>
            </a:extLst>
          </p:cNvPr>
          <p:cNvPicPr>
            <a:picLocks noChangeAspect="1"/>
          </p:cNvPicPr>
          <p:nvPr/>
        </p:nvPicPr>
        <p:blipFill>
          <a:blip r:embed="rId2"/>
          <a:stretch>
            <a:fillRect/>
          </a:stretch>
        </p:blipFill>
        <p:spPr>
          <a:xfrm>
            <a:off x="1926921" y="1051034"/>
            <a:ext cx="7794872" cy="3795409"/>
          </a:xfrm>
          <a:prstGeom prst="rect">
            <a:avLst/>
          </a:prstGeom>
        </p:spPr>
      </p:pic>
    </p:spTree>
    <p:extLst>
      <p:ext uri="{BB962C8B-B14F-4D97-AF65-F5344CB8AC3E}">
        <p14:creationId xmlns:p14="http://schemas.microsoft.com/office/powerpoint/2010/main" val="216586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5DF3-4135-539D-07DD-CA5C83960D85}"/>
              </a:ext>
            </a:extLst>
          </p:cNvPr>
          <p:cNvSpPr>
            <a:spLocks noGrp="1"/>
          </p:cNvSpPr>
          <p:nvPr>
            <p:ph type="title"/>
          </p:nvPr>
        </p:nvSpPr>
        <p:spPr>
          <a:xfrm>
            <a:off x="1734207" y="252248"/>
            <a:ext cx="7126014" cy="714704"/>
          </a:xfrm>
        </p:spPr>
        <p:txBody>
          <a:bodyPr/>
          <a:lstStyle/>
          <a:p>
            <a:r>
              <a:rPr lang="en-US" b="1" dirty="0">
                <a:solidFill>
                  <a:srgbClr val="002776"/>
                </a:solidFill>
                <a:latin typeface="Times New Roman" panose="02020603050405020304" pitchFamily="18" charset="0"/>
                <a:cs typeface="Times New Roman" panose="02020603050405020304" pitchFamily="18" charset="0"/>
              </a:rPr>
              <a:t>Deployment using </a:t>
            </a:r>
            <a:r>
              <a:rPr lang="en-US" b="1" dirty="0" err="1">
                <a:solidFill>
                  <a:srgbClr val="002776"/>
                </a:solidFill>
                <a:latin typeface="Times New Roman" panose="02020603050405020304" pitchFamily="18" charset="0"/>
                <a:cs typeface="Times New Roman" panose="02020603050405020304" pitchFamily="18" charset="0"/>
              </a:rPr>
              <a:t>Streamlit</a:t>
            </a:r>
            <a:r>
              <a:rPr lang="en-US" b="1" dirty="0">
                <a:solidFill>
                  <a:srgbClr val="002776"/>
                </a:solidFill>
                <a:latin typeface="Times New Roman" panose="02020603050405020304" pitchFamily="18" charset="0"/>
                <a:cs typeface="Times New Roman" panose="02020603050405020304" pitchFamily="18" charset="0"/>
              </a:rPr>
              <a:t> App</a:t>
            </a:r>
            <a:endParaRPr lang="en-IN" dirty="0"/>
          </a:p>
        </p:txBody>
      </p:sp>
      <p:pic>
        <p:nvPicPr>
          <p:cNvPr id="4" name="Picture 3">
            <a:extLst>
              <a:ext uri="{FF2B5EF4-FFF2-40B4-BE49-F238E27FC236}">
                <a16:creationId xmlns:a16="http://schemas.microsoft.com/office/drawing/2014/main" id="{7114E629-115C-5CDC-E82D-4275371510C8}"/>
              </a:ext>
            </a:extLst>
          </p:cNvPr>
          <p:cNvPicPr>
            <a:picLocks noChangeAspect="1"/>
          </p:cNvPicPr>
          <p:nvPr/>
        </p:nvPicPr>
        <p:blipFill>
          <a:blip r:embed="rId2"/>
          <a:stretch>
            <a:fillRect/>
          </a:stretch>
        </p:blipFill>
        <p:spPr>
          <a:xfrm>
            <a:off x="1734207" y="1156138"/>
            <a:ext cx="10038388" cy="4904171"/>
          </a:xfrm>
          <a:prstGeom prst="rect">
            <a:avLst/>
          </a:prstGeom>
        </p:spPr>
      </p:pic>
    </p:spTree>
    <p:extLst>
      <p:ext uri="{BB962C8B-B14F-4D97-AF65-F5344CB8AC3E}">
        <p14:creationId xmlns:p14="http://schemas.microsoft.com/office/powerpoint/2010/main" val="215397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152F08-5910-FADB-AA5F-26429FBE347B}"/>
              </a:ext>
            </a:extLst>
          </p:cNvPr>
          <p:cNvPicPr>
            <a:picLocks noChangeAspect="1"/>
          </p:cNvPicPr>
          <p:nvPr/>
        </p:nvPicPr>
        <p:blipFill>
          <a:blip r:embed="rId2"/>
          <a:stretch>
            <a:fillRect/>
          </a:stretch>
        </p:blipFill>
        <p:spPr>
          <a:xfrm>
            <a:off x="1819622" y="861848"/>
            <a:ext cx="10172682" cy="4858515"/>
          </a:xfrm>
          <a:prstGeom prst="rect">
            <a:avLst/>
          </a:prstGeom>
        </p:spPr>
      </p:pic>
    </p:spTree>
    <p:extLst>
      <p:ext uri="{BB962C8B-B14F-4D97-AF65-F5344CB8AC3E}">
        <p14:creationId xmlns:p14="http://schemas.microsoft.com/office/powerpoint/2010/main" val="80173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FB190-1A28-3406-15B1-2C1EB9DEEC9D}"/>
              </a:ext>
            </a:extLst>
          </p:cNvPr>
          <p:cNvSpPr txBox="1"/>
          <p:nvPr/>
        </p:nvSpPr>
        <p:spPr>
          <a:xfrm>
            <a:off x="4040746" y="233897"/>
            <a:ext cx="3377485" cy="707886"/>
          </a:xfrm>
          <a:prstGeom prst="rect">
            <a:avLst/>
          </a:prstGeom>
          <a:noFill/>
        </p:spPr>
        <p:txBody>
          <a:bodyPr wrap="square">
            <a:spAutoFit/>
          </a:bodyPr>
          <a:lstStyle/>
          <a:p>
            <a:r>
              <a:rPr lang="en-IN" sz="4000" b="1" dirty="0">
                <a:solidFill>
                  <a:srgbClr val="002060"/>
                </a:solidFill>
              </a:rPr>
              <a:t>CHALLEAGES</a:t>
            </a:r>
            <a:endParaRPr lang="en-IN" sz="4000" dirty="0"/>
          </a:p>
        </p:txBody>
      </p:sp>
      <p:sp>
        <p:nvSpPr>
          <p:cNvPr id="5" name="TextBox 4">
            <a:extLst>
              <a:ext uri="{FF2B5EF4-FFF2-40B4-BE49-F238E27FC236}">
                <a16:creationId xmlns:a16="http://schemas.microsoft.com/office/drawing/2014/main" id="{5806DE55-9535-CDDA-AFFF-FF4F313B7DB2}"/>
              </a:ext>
            </a:extLst>
          </p:cNvPr>
          <p:cNvSpPr txBox="1"/>
          <p:nvPr/>
        </p:nvSpPr>
        <p:spPr>
          <a:xfrm>
            <a:off x="334850" y="1397579"/>
            <a:ext cx="11745533" cy="5078313"/>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US" b="0" i="0" dirty="0">
                <a:effectLst/>
                <a:latin typeface="Söhne"/>
              </a:rPr>
              <a:t>Data quality and preprocessing: The dataset may contain missing values, outliers, or inconsistent data that need to be addressed before building a classification model. Preprocessing steps such as data cleaning, imputation, and normalization may be required to ensure the data is suitable for analysis.</a:t>
            </a:r>
          </a:p>
          <a:p>
            <a:pPr marL="285750" indent="-285750">
              <a:buClr>
                <a:schemeClr val="accent1"/>
              </a:buClr>
              <a:buFont typeface="Wingdings" panose="05000000000000000000" pitchFamily="2" charset="2"/>
              <a:buChar char="§"/>
            </a:pPr>
            <a:endParaRPr lang="en-US" b="0" i="0" dirty="0">
              <a:effectLst/>
              <a:latin typeface="Söhne"/>
            </a:endParaRPr>
          </a:p>
          <a:p>
            <a:pPr marL="285750" indent="-285750">
              <a:buClr>
                <a:schemeClr val="accent1"/>
              </a:buClr>
              <a:buFont typeface="Wingdings" panose="05000000000000000000" pitchFamily="2" charset="2"/>
              <a:buChar char="§"/>
            </a:pPr>
            <a:r>
              <a:rPr lang="en-US" b="0" i="0" dirty="0">
                <a:effectLst/>
                <a:latin typeface="Söhne"/>
              </a:rPr>
              <a:t>Feature selection and engineering: With 124 variables in the dataset, selecting the most relevant features for the classification task can be challenging. Feature engineering techniques may also be necessary to create new meaningful features that can improve the predictive power of the model.</a:t>
            </a:r>
          </a:p>
          <a:p>
            <a:pPr marL="285750" indent="-285750">
              <a:buClr>
                <a:schemeClr val="accent1"/>
              </a:buClr>
              <a:buFont typeface="Wingdings" panose="05000000000000000000" pitchFamily="2" charset="2"/>
              <a:buChar char="§"/>
            </a:pPr>
            <a:endParaRPr lang="en-US" b="0" i="0" dirty="0">
              <a:effectLst/>
              <a:latin typeface="Söhne"/>
            </a:endParaRPr>
          </a:p>
          <a:p>
            <a:pPr marL="285750" indent="-285750">
              <a:buClr>
                <a:schemeClr val="accent1"/>
              </a:buClr>
              <a:buFont typeface="Wingdings" panose="05000000000000000000" pitchFamily="2" charset="2"/>
              <a:buChar char="§"/>
            </a:pPr>
            <a:r>
              <a:rPr lang="en-US" b="0" i="0" dirty="0">
                <a:effectLst/>
                <a:latin typeface="Söhne"/>
              </a:rPr>
              <a:t>Imbalanced classes: Imbalanced class distribution, where the number of instances in one class (e.g., lethal outcome) is significantly lower than the other class(es), can pose a challenge. This can result in biased models that tend to predict the majority class. Techniques such as oversampling, </a:t>
            </a:r>
            <a:r>
              <a:rPr lang="en-US" b="0" i="0" dirty="0" err="1">
                <a:effectLst/>
                <a:latin typeface="Söhne"/>
              </a:rPr>
              <a:t>undersampling</a:t>
            </a:r>
            <a:r>
              <a:rPr lang="en-US" b="0" i="0" dirty="0">
                <a:effectLst/>
                <a:latin typeface="Söhne"/>
              </a:rPr>
              <a:t>, or the use of specialized algorithms like SMOTE (Synthetic Minority Over-sampling Technique) may be required to address this issue.</a:t>
            </a:r>
          </a:p>
          <a:p>
            <a:pPr marL="285750" indent="-285750">
              <a:buClr>
                <a:schemeClr val="accent1"/>
              </a:buClr>
              <a:buFont typeface="Wingdings" panose="05000000000000000000" pitchFamily="2" charset="2"/>
              <a:buChar char="§"/>
            </a:pPr>
            <a:endParaRPr lang="en-US" b="0" i="0" dirty="0">
              <a:effectLst/>
              <a:latin typeface="Söhne"/>
            </a:endParaRPr>
          </a:p>
          <a:p>
            <a:pPr marL="285750" indent="-285750">
              <a:buClr>
                <a:schemeClr val="accent1"/>
              </a:buClr>
              <a:buFont typeface="Wingdings" panose="05000000000000000000" pitchFamily="2" charset="2"/>
              <a:buChar char="§"/>
            </a:pPr>
            <a:r>
              <a:rPr lang="en-US" b="0" i="0" dirty="0">
                <a:effectLst/>
                <a:latin typeface="Söhne"/>
              </a:rPr>
              <a:t>Model selection and evaluation: Choosing an appropriate classification algorithm that can effectively handle the data and capture the underlying patterns is crucial. Different algorithms such as logistic regression, decision trees, random forests, or support vector machines may need to be evaluated and compared to find the best-performing model. Robust evaluation techniques, such as cross-validation, may be used to assess the models' performance and generalization ability.</a:t>
            </a:r>
          </a:p>
        </p:txBody>
      </p:sp>
    </p:spTree>
    <p:extLst>
      <p:ext uri="{BB962C8B-B14F-4D97-AF65-F5344CB8AC3E}">
        <p14:creationId xmlns:p14="http://schemas.microsoft.com/office/powerpoint/2010/main" val="297758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233" y="2633020"/>
            <a:ext cx="8911687" cy="1280890"/>
          </a:xfrm>
        </p:spPr>
        <p:txBody>
          <a:bodyPr>
            <a:noAutofit/>
          </a:bodyPr>
          <a:lstStyle/>
          <a:p>
            <a:r>
              <a:rPr lang="en-US" sz="9600" dirty="0">
                <a:latin typeface="Algerian" panose="04020705040A02060702" pitchFamily="82" charset="0"/>
                <a:cs typeface="Times New Roman" panose="02020603050405020304" pitchFamily="18" charset="0"/>
              </a:rPr>
              <a:t>Thank You</a:t>
            </a:r>
            <a:endParaRPr lang="en-IN" sz="96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98031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19C0-5006-CC97-4455-397DF3260FDB}"/>
              </a:ext>
            </a:extLst>
          </p:cNvPr>
          <p:cNvSpPr>
            <a:spLocks noGrp="1"/>
          </p:cNvSpPr>
          <p:nvPr>
            <p:ph type="title"/>
          </p:nvPr>
        </p:nvSpPr>
        <p:spPr>
          <a:xfrm>
            <a:off x="2592925" y="624111"/>
            <a:ext cx="8821310" cy="2003476"/>
          </a:xfrm>
        </p:spPr>
        <p:txBody>
          <a:bodyPr>
            <a:normAutofit/>
          </a:bodyPr>
          <a:lstStyle/>
          <a:p>
            <a:r>
              <a:rPr lang="en-US" b="1" dirty="0">
                <a:solidFill>
                  <a:srgbClr val="002776"/>
                </a:solidFill>
                <a:latin typeface="Times New Roman" panose="02020603050405020304" pitchFamily="18" charset="0"/>
                <a:cs typeface="Times New Roman" panose="02020603050405020304" pitchFamily="18" charset="0"/>
                <a:sym typeface="Arial"/>
              </a:rPr>
              <a:t>							Group 1</a:t>
            </a:r>
            <a:br>
              <a:rPr lang="en-US" b="1" dirty="0">
                <a:solidFill>
                  <a:srgbClr val="002776"/>
                </a:solidFill>
                <a:latin typeface="Times New Roman" panose="02020603050405020304" pitchFamily="18" charset="0"/>
                <a:cs typeface="Times New Roman" panose="02020603050405020304" pitchFamily="18" charset="0"/>
                <a:sym typeface="Arial"/>
              </a:rPr>
            </a:br>
            <a:r>
              <a:rPr lang="en-US" b="1" dirty="0">
                <a:solidFill>
                  <a:srgbClr val="002776"/>
                </a:solidFill>
                <a:latin typeface="Times New Roman" panose="02020603050405020304" pitchFamily="18" charset="0"/>
                <a:cs typeface="Times New Roman" panose="02020603050405020304" pitchFamily="18" charset="0"/>
                <a:sym typeface="Arial"/>
              </a:rPr>
              <a:t>						Mentor’s Names:</a:t>
            </a:r>
            <a:br>
              <a:rPr lang="en-US" b="1" dirty="0">
                <a:solidFill>
                  <a:srgbClr val="002776"/>
                </a:solidFill>
                <a:latin typeface="Times New Roman" panose="02020603050405020304" pitchFamily="18" charset="0"/>
                <a:cs typeface="Times New Roman" panose="02020603050405020304" pitchFamily="18" charset="0"/>
                <a:sym typeface="Arial"/>
              </a:rPr>
            </a:br>
            <a:r>
              <a:rPr lang="en-IN" dirty="0">
                <a:solidFill>
                  <a:srgbClr val="002060"/>
                </a:solidFill>
                <a:latin typeface="Times New Roman" panose="02020603050405020304" pitchFamily="18" charset="0"/>
                <a:cs typeface="Times New Roman" panose="02020603050405020304" pitchFamily="18" charset="0"/>
              </a:rPr>
              <a:t>Pallavi </a:t>
            </a:r>
            <a:r>
              <a:rPr lang="en-IN" dirty="0" err="1">
                <a:solidFill>
                  <a:srgbClr val="002060"/>
                </a:solidFill>
                <a:latin typeface="Times New Roman" panose="02020603050405020304" pitchFamily="18" charset="0"/>
                <a:cs typeface="Times New Roman" panose="02020603050405020304" pitchFamily="18" charset="0"/>
              </a:rPr>
              <a:t>Bapuram</a:t>
            </a:r>
            <a:r>
              <a:rPr lang="en-IN" dirty="0">
                <a:solidFill>
                  <a:srgbClr val="002060"/>
                </a:solidFill>
                <a:latin typeface="Times New Roman" panose="02020603050405020304" pitchFamily="18" charset="0"/>
                <a:cs typeface="Times New Roman" panose="02020603050405020304" pitchFamily="18" charset="0"/>
              </a:rPr>
              <a:t> and </a:t>
            </a:r>
            <a:r>
              <a:rPr lang="en-IN" dirty="0" err="1">
                <a:solidFill>
                  <a:srgbClr val="002060"/>
                </a:solidFill>
                <a:latin typeface="Times New Roman" panose="02020603050405020304" pitchFamily="18" charset="0"/>
                <a:cs typeface="Times New Roman" panose="02020603050405020304" pitchFamily="18" charset="0"/>
              </a:rPr>
              <a:t>Madishetti</a:t>
            </a: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Rajashekar</a:t>
            </a:r>
            <a:endParaRPr lang="en-IN" dirty="0">
              <a:solidFill>
                <a:srgbClr val="002060"/>
              </a:solidFill>
            </a:endParaRPr>
          </a:p>
        </p:txBody>
      </p:sp>
      <p:sp>
        <p:nvSpPr>
          <p:cNvPr id="4" name="TextBox 3">
            <a:extLst>
              <a:ext uri="{FF2B5EF4-FFF2-40B4-BE49-F238E27FC236}">
                <a16:creationId xmlns:a16="http://schemas.microsoft.com/office/drawing/2014/main" id="{FFDEA175-8B13-D084-C930-2A9A72416643}"/>
              </a:ext>
            </a:extLst>
          </p:cNvPr>
          <p:cNvSpPr txBox="1"/>
          <p:nvPr/>
        </p:nvSpPr>
        <p:spPr>
          <a:xfrm>
            <a:off x="2592925" y="3246961"/>
            <a:ext cx="9220703"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T</a:t>
            </a:r>
            <a:r>
              <a:rPr lang="en-IN" sz="2400" b="1" dirty="0" err="1">
                <a:latin typeface="Times New Roman" panose="02020603050405020304" pitchFamily="18" charset="0"/>
                <a:cs typeface="Times New Roman" panose="02020603050405020304" pitchFamily="18" charset="0"/>
              </a:rPr>
              <a:t>eam</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Member’s :</a:t>
            </a:r>
            <a:r>
              <a:rPr lang="en-IN" sz="2400" b="1" dirty="0">
                <a:latin typeface="Times New Roman" panose="02020603050405020304" pitchFamily="18" charset="0"/>
                <a:cs typeface="Times New Roman" panose="02020603050405020304" pitchFamily="18" charset="0"/>
              </a:rPr>
              <a:t>  	Mr. Nishant Dalvi</a:t>
            </a:r>
          </a:p>
          <a:p>
            <a:r>
              <a:rPr lang="en-IN" sz="2400" b="1" dirty="0">
                <a:latin typeface="Times New Roman" panose="02020603050405020304" pitchFamily="18" charset="0"/>
                <a:cs typeface="Times New Roman" panose="02020603050405020304" pitchFamily="18" charset="0"/>
              </a:rPr>
              <a:t>		   	Mr. Shubham Tiwari</a:t>
            </a:r>
          </a:p>
          <a:p>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Mrs. </a:t>
            </a:r>
            <a:r>
              <a:rPr lang="en-US" sz="2400" b="1" dirty="0" err="1">
                <a:latin typeface="Times New Roman" panose="02020603050405020304" pitchFamily="18" charset="0"/>
                <a:cs typeface="Times New Roman" panose="02020603050405020304" pitchFamily="18" charset="0"/>
              </a:rPr>
              <a:t>Harshali</a:t>
            </a:r>
            <a:r>
              <a:rPr lang="en-US" sz="2400" b="1" dirty="0">
                <a:latin typeface="Times New Roman" panose="02020603050405020304" pitchFamily="18" charset="0"/>
                <a:cs typeface="Times New Roman" panose="02020603050405020304" pitchFamily="18" charset="0"/>
              </a:rPr>
              <a:t> Singh</a:t>
            </a:r>
          </a:p>
          <a:p>
            <a:pPr lvl="5"/>
            <a:r>
              <a:rPr lang="en-US" sz="2400" b="1" dirty="0">
                <a:latin typeface="Times New Roman" panose="02020603050405020304" pitchFamily="18" charset="0"/>
                <a:cs typeface="Times New Roman" panose="02020603050405020304" pitchFamily="18" charset="0"/>
              </a:rPr>
              <a:t>	Mrs. </a:t>
            </a:r>
            <a:r>
              <a:rPr lang="en-US" sz="2400" b="1" dirty="0" err="1">
                <a:latin typeface="Times New Roman" panose="02020603050405020304" pitchFamily="18" charset="0"/>
                <a:cs typeface="Times New Roman" panose="02020603050405020304" pitchFamily="18" charset="0"/>
              </a:rPr>
              <a:t>Safreena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a:t>
            </a:r>
            <a:endParaRPr lang="en-US" sz="2400" b="1" dirty="0">
              <a:latin typeface="Times New Roman" panose="02020603050405020304" pitchFamily="18" charset="0"/>
              <a:cs typeface="Times New Roman" panose="02020603050405020304" pitchFamily="18" charset="0"/>
            </a:endParaRPr>
          </a:p>
          <a:p>
            <a:pPr lvl="5"/>
            <a:r>
              <a:rPr lang="en-US" sz="2400" b="1" dirty="0">
                <a:latin typeface="Times New Roman" panose="02020603050405020304" pitchFamily="18" charset="0"/>
                <a:cs typeface="Times New Roman" panose="02020603050405020304" pitchFamily="18" charset="0"/>
              </a:rPr>
              <a:t>	Mr. Akash S</a:t>
            </a:r>
          </a:p>
          <a:p>
            <a:pPr lvl="5"/>
            <a:r>
              <a:rPr lang="en-US" sz="2400" b="1" dirty="0">
                <a:latin typeface="Times New Roman" panose="02020603050405020304" pitchFamily="18" charset="0"/>
                <a:cs typeface="Times New Roman" panose="02020603050405020304" pitchFamily="18" charset="0"/>
              </a:rPr>
              <a:t>	Mr. </a:t>
            </a:r>
            <a:r>
              <a:rPr lang="en-US" sz="2400" b="1" dirty="0" err="1">
                <a:latin typeface="Times New Roman" panose="02020603050405020304" pitchFamily="18" charset="0"/>
                <a:cs typeface="Times New Roman" panose="02020603050405020304" pitchFamily="18" charset="0"/>
              </a:rPr>
              <a:t>Pramesh</a:t>
            </a:r>
            <a:r>
              <a:rPr lang="en-US" sz="2400" b="1" dirty="0">
                <a:latin typeface="Times New Roman" panose="02020603050405020304" pitchFamily="18" charset="0"/>
                <a:cs typeface="Times New Roman" panose="02020603050405020304" pitchFamily="18" charset="0"/>
              </a:rPr>
              <a:t> Monteiro</a:t>
            </a:r>
          </a:p>
          <a:p>
            <a:pPr lvl="5"/>
            <a:r>
              <a:rPr lang="en-US" sz="2400" b="1" dirty="0">
                <a:latin typeface="Times New Roman" panose="02020603050405020304" pitchFamily="18" charset="0"/>
                <a:cs typeface="Times New Roman" panose="02020603050405020304" pitchFamily="18" charset="0"/>
              </a:rPr>
              <a:t>	Mr. Zeeshan Shaik</a:t>
            </a:r>
          </a:p>
        </p:txBody>
      </p:sp>
    </p:spTree>
    <p:extLst>
      <p:ext uri="{BB962C8B-B14F-4D97-AF65-F5344CB8AC3E}">
        <p14:creationId xmlns:p14="http://schemas.microsoft.com/office/powerpoint/2010/main" val="398176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1414968"/>
            <a:ext cx="10515600" cy="1750278"/>
          </a:xfrm>
        </p:spPr>
        <p:txBody>
          <a:bodyPr/>
          <a:lstStyle/>
          <a:p>
            <a:pPr>
              <a:spcBef>
                <a:spcPts val="1000"/>
              </a:spcBef>
              <a:buClr>
                <a:schemeClr val="accent1"/>
              </a:buClr>
            </a:pPr>
            <a:r>
              <a:rPr lang="en-US"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Business Problem</a:t>
            </a:r>
            <a:br>
              <a:rPr lang="en-US"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br>
            <a:b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2400" dirty="0">
                <a:solidFill>
                  <a:schemeClr val="tx1">
                    <a:lumMod val="75000"/>
                    <a:lumOff val="25000"/>
                  </a:schemeClr>
                </a:solidFill>
                <a:latin typeface="Times New Roman" panose="02020603050405020304" pitchFamily="18" charset="0"/>
                <a:ea typeface="+mn-ea"/>
                <a:cs typeface="Times New Roman" panose="02020603050405020304" pitchFamily="18" charset="0"/>
                <a:sym typeface="Arial"/>
              </a:rPr>
              <a:t>To </a:t>
            </a:r>
            <a:r>
              <a:rPr lang="en-US" sz="2400" dirty="0">
                <a:solidFill>
                  <a:schemeClr val="tx1">
                    <a:lumMod val="75000"/>
                    <a:lumOff val="25000"/>
                  </a:schemeClr>
                </a:solidFill>
                <a:latin typeface="Times New Roman" panose="02020603050405020304" pitchFamily="18" charset="0"/>
                <a:ea typeface="+mn-ea"/>
                <a:cs typeface="Times New Roman" panose="02020603050405020304" pitchFamily="18" charset="0"/>
              </a:rPr>
              <a:t>Classify the Lethal outcome (cause) (LET_IS)(Y variable) by using the given dataset</a:t>
            </a:r>
            <a:endParaRPr lang="en-IN" sz="24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492716" y="3717456"/>
            <a:ext cx="9677400" cy="3461059"/>
          </a:xfrm>
        </p:spPr>
        <p:txBody>
          <a:bodyPr/>
          <a:lstStyle/>
          <a:p>
            <a:pPr marL="0" indent="0">
              <a:buNone/>
            </a:pPr>
            <a:r>
              <a:rPr lang="en-US" sz="3600" b="1" dirty="0">
                <a:solidFill>
                  <a:srgbClr val="002776"/>
                </a:solidFill>
                <a:latin typeface="Times New Roman" panose="02020603050405020304" pitchFamily="18" charset="0"/>
                <a:ea typeface="Arial"/>
                <a:cs typeface="Times New Roman" panose="02020603050405020304" pitchFamily="18" charset="0"/>
              </a:rPr>
              <a:t>Objective</a:t>
            </a:r>
          </a:p>
          <a:p>
            <a:pPr marL="0" indent="0">
              <a:buNone/>
            </a:pPr>
            <a:endParaRPr lang="en-US" b="1" dirty="0">
              <a:solidFill>
                <a:srgbClr val="002776"/>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dataset has the potential to yield valuable insights into the complex factors that contribute to myocardial infarction, and could help inform more effective approaches to preventing and treating this challenging condition</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747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4668" y="1168951"/>
            <a:ext cx="9248633" cy="3291599"/>
          </a:xfrm>
        </p:spPr>
        <p:txBody>
          <a:bodyPr>
            <a:normAutofit/>
          </a:bodyPr>
          <a:lstStyle/>
          <a:p>
            <a:pPr lvl="0">
              <a:lnSpc>
                <a:spcPct val="100000"/>
              </a:lnSpc>
              <a:spcBef>
                <a:spcPts val="0"/>
              </a:spcBef>
            </a:pPr>
            <a:r>
              <a:rPr lang="en-US" sz="5400" b="1" dirty="0">
                <a:solidFill>
                  <a:srgbClr val="002776"/>
                </a:solidFill>
                <a:latin typeface="Arial"/>
                <a:ea typeface="Arial"/>
                <a:cs typeface="Arial"/>
                <a:sym typeface="Arial"/>
              </a:rPr>
              <a:t>Exploratory Data Analysis (EDA),Visualization and</a:t>
            </a:r>
            <a:br>
              <a:rPr lang="en-US" sz="5400" dirty="0">
                <a:solidFill>
                  <a:srgbClr val="000000"/>
                </a:solidFill>
                <a:latin typeface="Arial"/>
                <a:ea typeface="Arial"/>
                <a:cs typeface="Arial"/>
                <a:sym typeface="Arial"/>
              </a:rPr>
            </a:br>
            <a:r>
              <a:rPr lang="en-US" sz="5400" b="1" dirty="0">
                <a:solidFill>
                  <a:srgbClr val="002776"/>
                </a:solidFill>
                <a:latin typeface="Arial"/>
                <a:ea typeface="Arial"/>
                <a:cs typeface="Arial"/>
                <a:sym typeface="Arial"/>
              </a:rPr>
              <a:t>Feature Engineering</a:t>
            </a:r>
            <a:endParaRPr lang="en-IN" sz="5400" dirty="0"/>
          </a:p>
        </p:txBody>
      </p:sp>
      <p:sp>
        <p:nvSpPr>
          <p:cNvPr id="3" name="Subtitle 2"/>
          <p:cNvSpPr>
            <a:spLocks noGrp="1"/>
          </p:cNvSpPr>
          <p:nvPr>
            <p:ph type="subTitle" idx="1"/>
          </p:nvPr>
        </p:nvSpPr>
        <p:spPr>
          <a:xfrm flipH="1" flipV="1">
            <a:off x="3045722" y="5663821"/>
            <a:ext cx="1621811" cy="736979"/>
          </a:xfrm>
        </p:spPr>
        <p:txBody>
          <a:bodyPr>
            <a:normAutofit/>
          </a:bodyPr>
          <a:lstStyle/>
          <a:p>
            <a:r>
              <a:rPr lang="en-US" dirty="0">
                <a:solidFill>
                  <a:schemeClr val="bg1"/>
                </a:solidFill>
              </a:rPr>
              <a:t>j</a:t>
            </a:r>
            <a:endParaRPr lang="en-IN" dirty="0">
              <a:solidFill>
                <a:schemeClr val="bg1"/>
              </a:solidFill>
            </a:endParaRPr>
          </a:p>
        </p:txBody>
      </p:sp>
    </p:spTree>
    <p:extLst>
      <p:ext uri="{BB962C8B-B14F-4D97-AF65-F5344CB8AC3E}">
        <p14:creationId xmlns:p14="http://schemas.microsoft.com/office/powerpoint/2010/main" val="358446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219" y="1392781"/>
            <a:ext cx="6310745" cy="1132764"/>
          </a:xfrm>
        </p:spPr>
        <p:txBody>
          <a:bodyPr>
            <a:normAutofit fontScale="90000"/>
          </a:bodyPr>
          <a:lstStyle/>
          <a:p>
            <a:r>
              <a:rPr lang="en-US" b="1" dirty="0">
                <a:solidFill>
                  <a:srgbClr val="002776"/>
                </a:solidFill>
                <a:latin typeface="Times New Roman" panose="02020603050405020304" pitchFamily="18" charset="0"/>
                <a:ea typeface="Arial"/>
                <a:cs typeface="Times New Roman" panose="02020603050405020304" pitchFamily="18" charset="0"/>
                <a:sym typeface="Arial"/>
              </a:rPr>
              <a:t>Exploratory Data Analysis (EDA)</a:t>
            </a:r>
            <a:br>
              <a:rPr lang="en-US" sz="2400" dirty="0">
                <a:solidFill>
                  <a:srgbClr val="000000"/>
                </a:solidFill>
                <a:latin typeface="Times New Roman" panose="02020603050405020304" pitchFamily="18" charset="0"/>
                <a:ea typeface="Arial"/>
                <a:cs typeface="Times New Roman" panose="02020603050405020304" pitchFamily="18" charset="0"/>
                <a:sym typeface="Arial"/>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861" y="1"/>
            <a:ext cx="6925459" cy="4815840"/>
          </a:xfrm>
        </p:spPr>
        <p:txBody>
          <a:bodyPr>
            <a:normAutofit/>
          </a:bodyPr>
          <a:lstStyle/>
          <a:p>
            <a:pPr marL="514350" indent="-514350">
              <a:buAutoNum type="arabicParenR"/>
            </a:pPr>
            <a:endParaRPr lang="en-US" sz="18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arenR"/>
            </a:pPr>
            <a:endParaRPr lang="en-US" sz="16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arenR"/>
            </a:pPr>
            <a:endParaRPr lang="en-US" sz="28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arenR"/>
            </a:pPr>
            <a:endParaRPr lang="en-US" sz="28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arenR"/>
            </a:pPr>
            <a:endParaRPr lang="en-US" sz="28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arenR"/>
            </a:pPr>
            <a:r>
              <a:rPr lang="en-US" sz="2400" dirty="0">
                <a:latin typeface="Times New Roman" panose="02020603050405020304" pitchFamily="18" charset="0"/>
                <a:cs typeface="Times New Roman" panose="02020603050405020304" pitchFamily="18" charset="0"/>
              </a:rPr>
              <a:t>The Dataset has 1700 rows and 123 columns</a:t>
            </a:r>
          </a:p>
          <a:p>
            <a:pPr marL="514350" indent="-514350">
              <a:buFont typeface="Arial" panose="020B0604020202020204" pitchFamily="34" charset="0"/>
              <a:buAutoNum type="arabicParenR"/>
            </a:pPr>
            <a:r>
              <a:rPr lang="en-US" sz="2400" dirty="0">
                <a:latin typeface="Times New Roman" panose="02020603050405020304" pitchFamily="18" charset="0"/>
                <a:cs typeface="Times New Roman" panose="02020603050405020304" pitchFamily="18" charset="0"/>
              </a:rPr>
              <a:t>The dataset has two dimensional array</a:t>
            </a:r>
          </a:p>
          <a:p>
            <a:pPr marL="514350" indent="-514350">
              <a:buFont typeface="Arial" panose="020B0604020202020204" pitchFamily="34" charset="0"/>
              <a:buAutoNum type="arabicParenR"/>
            </a:pPr>
            <a:r>
              <a:rPr lang="en-US" sz="2400" dirty="0">
                <a:latin typeface="Times New Roman" panose="02020603050405020304" pitchFamily="18" charset="0"/>
                <a:cs typeface="Times New Roman" panose="02020603050405020304" pitchFamily="18" charset="0"/>
              </a:rPr>
              <a:t>After visualizing the Heat map we can see many of the null values are present</a:t>
            </a:r>
          </a:p>
          <a:p>
            <a:pPr marL="514350" indent="-514350">
              <a:buFont typeface="Arial" panose="020B0604020202020204" pitchFamily="34" charset="0"/>
              <a:buAutoNum type="arabicParenR"/>
            </a:pPr>
            <a:r>
              <a:rPr lang="en-US" sz="2400" dirty="0">
                <a:latin typeface="Times New Roman" panose="02020603050405020304" pitchFamily="18" charset="0"/>
                <a:cs typeface="Times New Roman" panose="02020603050405020304" pitchFamily="18" charset="0"/>
              </a:rPr>
              <a:t>The Dataset has no any duplicate values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98320" y="341904"/>
            <a:ext cx="4893680" cy="4666824"/>
          </a:xfrm>
          <a:prstGeom prst="rect">
            <a:avLst/>
          </a:prstGeom>
        </p:spPr>
      </p:pic>
      <p:pic>
        <p:nvPicPr>
          <p:cNvPr id="8" name="Picture 7"/>
          <p:cNvPicPr>
            <a:picLocks noChangeAspect="1"/>
          </p:cNvPicPr>
          <p:nvPr/>
        </p:nvPicPr>
        <p:blipFill>
          <a:blip r:embed="rId3"/>
          <a:stretch>
            <a:fillRect/>
          </a:stretch>
        </p:blipFill>
        <p:spPr>
          <a:xfrm>
            <a:off x="372861" y="5091324"/>
            <a:ext cx="11819139" cy="1685498"/>
          </a:xfrm>
          <a:prstGeom prst="rect">
            <a:avLst/>
          </a:prstGeom>
        </p:spPr>
      </p:pic>
    </p:spTree>
    <p:extLst>
      <p:ext uri="{BB962C8B-B14F-4D97-AF65-F5344CB8AC3E}">
        <p14:creationId xmlns:p14="http://schemas.microsoft.com/office/powerpoint/2010/main" val="207237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10" y="346363"/>
            <a:ext cx="8911687" cy="623454"/>
          </a:xfrm>
        </p:spPr>
        <p:txBody>
          <a:bodyPr>
            <a:normAutofit/>
          </a:bodyPr>
          <a:lstStyle/>
          <a:p>
            <a:r>
              <a:rPr lang="en-US" sz="3200" b="1" dirty="0">
                <a:solidFill>
                  <a:srgbClr val="002776"/>
                </a:solidFill>
                <a:latin typeface="Times New Roman" panose="02020603050405020304" pitchFamily="18" charset="0"/>
                <a:ea typeface="Arial"/>
                <a:cs typeface="Times New Roman" panose="02020603050405020304" pitchFamily="18" charset="0"/>
              </a:rPr>
              <a:t>Handling Null Values</a:t>
            </a:r>
            <a:endParaRPr lang="en-IN" sz="3200" b="1" dirty="0">
              <a:solidFill>
                <a:srgbClr val="002776"/>
              </a:solidFill>
              <a:latin typeface="Times New Roman" panose="02020603050405020304" pitchFamily="18" charset="0"/>
              <a:ea typeface="Arial"/>
              <a:cs typeface="Times New Roman" panose="02020603050405020304" pitchFamily="18" charset="0"/>
            </a:endParaRPr>
          </a:p>
        </p:txBody>
      </p:sp>
      <p:sp>
        <p:nvSpPr>
          <p:cNvPr id="3" name="Content Placeholder 2"/>
          <p:cNvSpPr>
            <a:spLocks noGrp="1"/>
          </p:cNvSpPr>
          <p:nvPr>
            <p:ph idx="1"/>
          </p:nvPr>
        </p:nvSpPr>
        <p:spPr>
          <a:xfrm>
            <a:off x="400747" y="1408200"/>
            <a:ext cx="5358607" cy="4830567"/>
          </a:xfrm>
        </p:spPr>
        <p:txBody>
          <a:bodyPr/>
          <a:lstStyle/>
          <a:p>
            <a:endParaRPr lang="en-US" b="1" dirty="0"/>
          </a:p>
          <a:p>
            <a:endParaRPr lang="en-US" b="1" dirty="0"/>
          </a:p>
          <a:p>
            <a:pPr marL="0" indent="0">
              <a:buNone/>
            </a:pPr>
            <a:endParaRPr lang="en-US" b="1" dirty="0"/>
          </a:p>
          <a:p>
            <a:r>
              <a:rPr lang="en-US" dirty="0"/>
              <a:t>Deal with null values in the data frame by filling null values with the mode </a:t>
            </a:r>
          </a:p>
          <a:p>
            <a:pPr marL="0" indent="0">
              <a:buFont typeface="Wingdings 3" charset="2"/>
              <a:buNone/>
            </a:pPr>
            <a:endParaRPr lang="en-US" dirty="0"/>
          </a:p>
          <a:p>
            <a:r>
              <a:rPr lang="en-US" dirty="0"/>
              <a:t>After filling out missing value with the mode we can see there is no missing value present in the dataset</a:t>
            </a:r>
            <a:endParaRPr lang="en-IN" dirty="0"/>
          </a:p>
        </p:txBody>
      </p:sp>
      <p:pic>
        <p:nvPicPr>
          <p:cNvPr id="5" name="Picture 4"/>
          <p:cNvPicPr>
            <a:picLocks noChangeAspect="1"/>
          </p:cNvPicPr>
          <p:nvPr/>
        </p:nvPicPr>
        <p:blipFill>
          <a:blip r:embed="rId2"/>
          <a:stretch>
            <a:fillRect/>
          </a:stretch>
        </p:blipFill>
        <p:spPr>
          <a:xfrm>
            <a:off x="6127845" y="1148483"/>
            <a:ext cx="5745707" cy="5350000"/>
          </a:xfrm>
          <a:prstGeom prst="rect">
            <a:avLst/>
          </a:prstGeom>
        </p:spPr>
      </p:pic>
    </p:spTree>
    <p:extLst>
      <p:ext uri="{BB962C8B-B14F-4D97-AF65-F5344CB8AC3E}">
        <p14:creationId xmlns:p14="http://schemas.microsoft.com/office/powerpoint/2010/main" val="148930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1592" y="123562"/>
            <a:ext cx="5732031" cy="682388"/>
          </a:xfrm>
        </p:spPr>
        <p:txBody>
          <a:bodyPr>
            <a:normAutofit/>
          </a:bodyPr>
          <a:lstStyle/>
          <a:p>
            <a:r>
              <a:rPr lang="en-US" sz="3200" b="1" dirty="0">
                <a:solidFill>
                  <a:srgbClr val="002776"/>
                </a:solidFill>
                <a:latin typeface="Times New Roman" panose="02020603050405020304" pitchFamily="18" charset="0"/>
                <a:ea typeface="Arial"/>
                <a:cs typeface="Times New Roman" panose="02020603050405020304" pitchFamily="18" charset="0"/>
              </a:rPr>
              <a:t>Age Wise Lethal Outcome</a:t>
            </a:r>
            <a:endParaRPr lang="en-IN" sz="3200" b="1" dirty="0">
              <a:solidFill>
                <a:srgbClr val="002776"/>
              </a:solidFill>
              <a:latin typeface="Times New Roman" panose="02020603050405020304" pitchFamily="18" charset="0"/>
              <a:ea typeface="Arial"/>
              <a:cs typeface="Times New Roman" panose="02020603050405020304" pitchFamily="18" charset="0"/>
            </a:endParaRPr>
          </a:p>
        </p:txBody>
      </p:sp>
      <p:sp>
        <p:nvSpPr>
          <p:cNvPr id="3" name="Content Placeholder 2"/>
          <p:cNvSpPr>
            <a:spLocks noGrp="1"/>
          </p:cNvSpPr>
          <p:nvPr>
            <p:ph idx="1"/>
          </p:nvPr>
        </p:nvSpPr>
        <p:spPr>
          <a:xfrm>
            <a:off x="482386" y="328941"/>
            <a:ext cx="11902544" cy="2796396"/>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As we can observe maximum Lethal Outcome cause is ranging between 50 to 80 age</a:t>
            </a:r>
          </a:p>
          <a:p>
            <a:pPr marL="0" indent="0">
              <a:buNone/>
            </a:pPr>
            <a:r>
              <a:rPr lang="en-US" dirty="0"/>
              <a:t>We can observe that myocardial rupture has high peak and the age range is between 50 to 90</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1064525" y="2516164"/>
            <a:ext cx="4749421" cy="3790950"/>
          </a:xfrm>
          <a:prstGeom prst="rect">
            <a:avLst/>
          </a:prstGeom>
        </p:spPr>
      </p:pic>
      <p:pic>
        <p:nvPicPr>
          <p:cNvPr id="6" name="Picture 5"/>
          <p:cNvPicPr>
            <a:picLocks noChangeAspect="1"/>
          </p:cNvPicPr>
          <p:nvPr/>
        </p:nvPicPr>
        <p:blipFill>
          <a:blip r:embed="rId3"/>
          <a:stretch>
            <a:fillRect/>
          </a:stretch>
        </p:blipFill>
        <p:spPr>
          <a:xfrm>
            <a:off x="6045318" y="2516163"/>
            <a:ext cx="4905375" cy="3790951"/>
          </a:xfrm>
          <a:prstGeom prst="rect">
            <a:avLst/>
          </a:prstGeom>
        </p:spPr>
      </p:pic>
    </p:spTree>
    <p:extLst>
      <p:ext uri="{BB962C8B-B14F-4D97-AF65-F5344CB8AC3E}">
        <p14:creationId xmlns:p14="http://schemas.microsoft.com/office/powerpoint/2010/main" val="99254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36081" y="102979"/>
            <a:ext cx="7375957" cy="5412458"/>
          </a:xfrm>
        </p:spPr>
        <p:txBody>
          <a:bodyPr/>
          <a:lstStyle/>
          <a:p>
            <a:endParaRPr lang="en-US" dirty="0"/>
          </a:p>
          <a:p>
            <a:r>
              <a:rPr lang="en-US" dirty="0"/>
              <a:t>We can see that the highest lethal outcome is of unknown (alive).</a:t>
            </a:r>
            <a:br>
              <a:rPr lang="en-US" dirty="0"/>
            </a:br>
            <a:r>
              <a:rPr lang="en-US" dirty="0"/>
              <a:t>While the lowest is of thromboembolism 12</a:t>
            </a:r>
          </a:p>
          <a:p>
            <a:endParaRPr lang="en-US" dirty="0"/>
          </a:p>
          <a:p>
            <a:endParaRPr lang="en-US" dirty="0"/>
          </a:p>
          <a:p>
            <a:pPr marL="0" indent="0">
              <a:buNone/>
            </a:pPr>
            <a:endParaRPr lang="en-IN" dirty="0"/>
          </a:p>
        </p:txBody>
      </p:sp>
      <p:pic>
        <p:nvPicPr>
          <p:cNvPr id="3" name="Picture 2"/>
          <p:cNvPicPr>
            <a:picLocks noChangeAspect="1"/>
          </p:cNvPicPr>
          <p:nvPr/>
        </p:nvPicPr>
        <p:blipFill>
          <a:blip r:embed="rId2"/>
          <a:stretch>
            <a:fillRect/>
          </a:stretch>
        </p:blipFill>
        <p:spPr>
          <a:xfrm>
            <a:off x="614149" y="2090168"/>
            <a:ext cx="10890462" cy="4651826"/>
          </a:xfrm>
          <a:prstGeom prst="rect">
            <a:avLst/>
          </a:prstGeom>
        </p:spPr>
      </p:pic>
    </p:spTree>
    <p:extLst>
      <p:ext uri="{BB962C8B-B14F-4D97-AF65-F5344CB8AC3E}">
        <p14:creationId xmlns:p14="http://schemas.microsoft.com/office/powerpoint/2010/main" val="385457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89" y="180209"/>
            <a:ext cx="10984531" cy="2700152"/>
          </a:xfrm>
        </p:spPr>
        <p:txBody>
          <a:bodyPr>
            <a:normAutofit fontScale="90000"/>
          </a:bodyPr>
          <a:lstStyle/>
          <a:p>
            <a:r>
              <a:rPr lang="en-IN" b="1" dirty="0"/>
              <a:t>                </a:t>
            </a:r>
            <a:r>
              <a:rPr lang="en-IN" b="1" dirty="0">
                <a:solidFill>
                  <a:srgbClr val="002776"/>
                </a:solidFill>
                <a:latin typeface="Times New Roman" panose="02020603050405020304" pitchFamily="18" charset="0"/>
                <a:ea typeface="Arial"/>
                <a:cs typeface="Times New Roman" panose="02020603050405020304" pitchFamily="18" charset="0"/>
              </a:rPr>
              <a:t>Gender Wise Lethal Outcome</a:t>
            </a:r>
            <a:br>
              <a:rPr lang="en-IN" b="1" dirty="0">
                <a:solidFill>
                  <a:srgbClr val="002776"/>
                </a:solidFill>
                <a:latin typeface="Times New Roman" panose="02020603050405020304" pitchFamily="18" charset="0"/>
                <a:ea typeface="Arial"/>
                <a:cs typeface="Times New Roman" panose="02020603050405020304" pitchFamily="18" charset="0"/>
              </a:rPr>
            </a:br>
            <a:br>
              <a:rPr lang="en-US" b="1" dirty="0"/>
            </a:br>
            <a:r>
              <a:rPr lang="en-US" sz="2000" dirty="0">
                <a:solidFill>
                  <a:schemeClr val="tx1">
                    <a:lumMod val="75000"/>
                    <a:lumOff val="25000"/>
                  </a:schemeClr>
                </a:solidFill>
                <a:latin typeface="+mn-lt"/>
                <a:ea typeface="+mn-ea"/>
                <a:cs typeface="+mn-cs"/>
              </a:rPr>
              <a:t>1) We can see that the highest lethal outcome is of unknown (alive) is in the Male while less in Female.</a:t>
            </a:r>
            <a:br>
              <a:rPr lang="en-US" sz="2000" dirty="0">
                <a:solidFill>
                  <a:schemeClr val="tx1">
                    <a:lumMod val="75000"/>
                    <a:lumOff val="25000"/>
                  </a:schemeClr>
                </a:solidFill>
                <a:latin typeface="+mn-lt"/>
                <a:ea typeface="+mn-ea"/>
                <a:cs typeface="+mn-cs"/>
              </a:rPr>
            </a:br>
            <a:r>
              <a:rPr lang="en-US" sz="2000" dirty="0">
                <a:solidFill>
                  <a:schemeClr val="tx1">
                    <a:lumMod val="75000"/>
                    <a:lumOff val="25000"/>
                  </a:schemeClr>
                </a:solidFill>
                <a:latin typeface="+mn-lt"/>
                <a:ea typeface="+mn-ea"/>
                <a:cs typeface="+mn-cs"/>
              </a:rPr>
              <a:t>2) The cardiogenic shock is equally the same in both the Gender.</a:t>
            </a:r>
            <a:br>
              <a:rPr lang="en-US" sz="2000" dirty="0">
                <a:solidFill>
                  <a:schemeClr val="tx1">
                    <a:lumMod val="75000"/>
                    <a:lumOff val="25000"/>
                  </a:schemeClr>
                </a:solidFill>
                <a:latin typeface="+mn-lt"/>
                <a:ea typeface="+mn-ea"/>
                <a:cs typeface="+mn-cs"/>
              </a:rPr>
            </a:br>
            <a:r>
              <a:rPr lang="en-US" sz="2000" dirty="0">
                <a:solidFill>
                  <a:schemeClr val="tx1">
                    <a:lumMod val="75000"/>
                    <a:lumOff val="25000"/>
                  </a:schemeClr>
                </a:solidFill>
                <a:latin typeface="+mn-lt"/>
                <a:ea typeface="+mn-ea"/>
                <a:cs typeface="+mn-cs"/>
              </a:rPr>
              <a:t>3) The pulmonary edema is more in male than the females</a:t>
            </a:r>
            <a:br>
              <a:rPr lang="en-US" sz="2000" dirty="0">
                <a:solidFill>
                  <a:schemeClr val="tx1">
                    <a:lumMod val="75000"/>
                    <a:lumOff val="25000"/>
                  </a:schemeClr>
                </a:solidFill>
                <a:latin typeface="+mn-lt"/>
                <a:ea typeface="+mn-ea"/>
                <a:cs typeface="+mn-cs"/>
              </a:rPr>
            </a:br>
            <a:r>
              <a:rPr lang="en-US" sz="2000" dirty="0">
                <a:solidFill>
                  <a:schemeClr val="tx1">
                    <a:lumMod val="75000"/>
                    <a:lumOff val="25000"/>
                  </a:schemeClr>
                </a:solidFill>
                <a:latin typeface="+mn-lt"/>
                <a:ea typeface="+mn-ea"/>
                <a:cs typeface="+mn-cs"/>
              </a:rPr>
              <a:t>4) The myocardial rupture is more in female than the male</a:t>
            </a:r>
            <a:br>
              <a:rPr lang="en-US" sz="2000" dirty="0">
                <a:solidFill>
                  <a:schemeClr val="tx1">
                    <a:lumMod val="75000"/>
                    <a:lumOff val="25000"/>
                  </a:schemeClr>
                </a:solidFill>
                <a:latin typeface="+mn-lt"/>
                <a:ea typeface="+mn-ea"/>
                <a:cs typeface="+mn-cs"/>
              </a:rPr>
            </a:br>
            <a:r>
              <a:rPr lang="en-US" sz="2000" dirty="0">
                <a:solidFill>
                  <a:schemeClr val="tx1">
                    <a:lumMod val="75000"/>
                    <a:lumOff val="25000"/>
                  </a:schemeClr>
                </a:solidFill>
                <a:latin typeface="+mn-lt"/>
                <a:ea typeface="+mn-ea"/>
                <a:cs typeface="+mn-cs"/>
              </a:rPr>
              <a:t>5) The progress of congestive heart failure and thromboembolism is also more in female than male</a:t>
            </a:r>
            <a:br>
              <a:rPr lang="en-US" sz="2000" dirty="0">
                <a:solidFill>
                  <a:schemeClr val="tx1">
                    <a:lumMod val="75000"/>
                    <a:lumOff val="25000"/>
                  </a:schemeClr>
                </a:solidFill>
                <a:latin typeface="+mn-lt"/>
                <a:ea typeface="+mn-ea"/>
                <a:cs typeface="+mn-cs"/>
              </a:rPr>
            </a:br>
            <a:r>
              <a:rPr lang="en-US" sz="2000" dirty="0"/>
              <a:t>6) The asystole and ventricular fibrillation is little more in male as compared to female</a:t>
            </a:r>
            <a:r>
              <a:rPr lang="en-US" sz="1800" dirty="0"/>
              <a:t>.</a:t>
            </a:r>
            <a:endParaRPr lang="en-IN" sz="1800" dirty="0">
              <a:solidFill>
                <a:schemeClr val="tx1">
                  <a:lumMod val="75000"/>
                  <a:lumOff val="25000"/>
                </a:schemeClr>
              </a:solidFill>
              <a:latin typeface="+mn-lt"/>
              <a:ea typeface="+mn-ea"/>
              <a:cs typeface="+mn-cs"/>
            </a:endParaRPr>
          </a:p>
        </p:txBody>
      </p:sp>
      <p:sp>
        <p:nvSpPr>
          <p:cNvPr id="3" name="Content Placeholder 2"/>
          <p:cNvSpPr>
            <a:spLocks noGrp="1"/>
          </p:cNvSpPr>
          <p:nvPr>
            <p:ph idx="1"/>
          </p:nvPr>
        </p:nvSpPr>
        <p:spPr>
          <a:xfrm>
            <a:off x="140669" y="4524017"/>
            <a:ext cx="9073862" cy="2142786"/>
          </a:xfrm>
        </p:spPr>
        <p:txBody>
          <a:bodyPr/>
          <a:lstStyle/>
          <a:p>
            <a:pPr marL="0" indent="0">
              <a:buNone/>
            </a:pPr>
            <a:endParaRPr lang="en-IN" sz="2800" b="1" dirty="0">
              <a:solidFill>
                <a:srgbClr val="002776"/>
              </a:solidFill>
              <a:latin typeface="Times New Roman" panose="02020603050405020304" pitchFamily="18" charset="0"/>
              <a:ea typeface="Arial"/>
              <a:cs typeface="Times New Roman" panose="02020603050405020304" pitchFamily="18" charset="0"/>
            </a:endParaRPr>
          </a:p>
          <a:p>
            <a:pPr marL="0" indent="0">
              <a:buNone/>
            </a:pPr>
            <a:endParaRPr lang="en-IN" dirty="0"/>
          </a:p>
        </p:txBody>
      </p:sp>
      <p:pic>
        <p:nvPicPr>
          <p:cNvPr id="6" name="Picture 5"/>
          <p:cNvPicPr>
            <a:picLocks noChangeAspect="1"/>
          </p:cNvPicPr>
          <p:nvPr/>
        </p:nvPicPr>
        <p:blipFill>
          <a:blip r:embed="rId3"/>
          <a:stretch>
            <a:fillRect/>
          </a:stretch>
        </p:blipFill>
        <p:spPr>
          <a:xfrm>
            <a:off x="313810" y="3494535"/>
            <a:ext cx="4057650" cy="3363465"/>
          </a:xfrm>
          <a:prstGeom prst="rect">
            <a:avLst/>
          </a:prstGeom>
        </p:spPr>
      </p:pic>
      <p:pic>
        <p:nvPicPr>
          <p:cNvPr id="9" name="Picture 8"/>
          <p:cNvPicPr>
            <a:picLocks noChangeAspect="1"/>
          </p:cNvPicPr>
          <p:nvPr/>
        </p:nvPicPr>
        <p:blipFill>
          <a:blip r:embed="rId4"/>
          <a:stretch>
            <a:fillRect/>
          </a:stretch>
        </p:blipFill>
        <p:spPr>
          <a:xfrm>
            <a:off x="4371460" y="3492271"/>
            <a:ext cx="7668140" cy="3363465"/>
          </a:xfrm>
          <a:prstGeom prst="rect">
            <a:avLst/>
          </a:prstGeom>
        </p:spPr>
      </p:pic>
    </p:spTree>
    <p:extLst>
      <p:ext uri="{BB962C8B-B14F-4D97-AF65-F5344CB8AC3E}">
        <p14:creationId xmlns:p14="http://schemas.microsoft.com/office/powerpoint/2010/main" val="23889516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743</TotalTime>
  <Words>744</Words>
  <Application>Microsoft Office PowerPoint</Application>
  <PresentationFormat>Widescreen</PresentationFormat>
  <Paragraphs>72</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Century Gothic</vt:lpstr>
      <vt:lpstr>Söhne</vt:lpstr>
      <vt:lpstr>Times New Roman</vt:lpstr>
      <vt:lpstr>Wingdings</vt:lpstr>
      <vt:lpstr>Wingdings 3</vt:lpstr>
      <vt:lpstr>Wisp</vt:lpstr>
      <vt:lpstr>       </vt:lpstr>
      <vt:lpstr>       Group 1       Mentor’s Names: Pallavi Bapuram and Madishetti Rajashekar</vt:lpstr>
      <vt:lpstr>Business Problem  To Classify the Lethal outcome (cause) (LET_IS)(Y variable) by using the given dataset</vt:lpstr>
      <vt:lpstr>Exploratory Data Analysis (EDA),Visualization and Feature Engineering</vt:lpstr>
      <vt:lpstr>Exploratory Data Analysis (EDA) </vt:lpstr>
      <vt:lpstr>Handling Null Values</vt:lpstr>
      <vt:lpstr>Age Wise Lethal Outcome</vt:lpstr>
      <vt:lpstr>PowerPoint Presentation</vt:lpstr>
      <vt:lpstr>                Gender Wise Lethal Outcome  1) We can see that the highest lethal outcome is of unknown (alive) is in the Male while less in Female. 2) The cardiogenic shock is equally the same in both the Gender. 3) The pulmonary edema is more in male than the females 4) The myocardial rupture is more in female than the male 5) The progress of congestive heart failure and thromboembolism is also more in female than male 6) The asystole and ventricular fibrillation is little more in male as compared to female.</vt:lpstr>
      <vt:lpstr> Feature Engineering </vt:lpstr>
      <vt:lpstr>Balancing the Dependent Feature by SMOTE</vt:lpstr>
      <vt:lpstr>Model Building</vt:lpstr>
      <vt:lpstr>Random Forest Classifier</vt:lpstr>
      <vt:lpstr>Combining All Models</vt:lpstr>
      <vt:lpstr>Deployment using Streamlit App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Shubham Tiwari</cp:lastModifiedBy>
  <cp:revision>60</cp:revision>
  <dcterms:created xsi:type="dcterms:W3CDTF">2023-03-21T18:27:04Z</dcterms:created>
  <dcterms:modified xsi:type="dcterms:W3CDTF">2023-05-21T06:56:20Z</dcterms:modified>
</cp:coreProperties>
</file>