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323" r:id="rId3"/>
    <p:sldId id="257" r:id="rId4"/>
    <p:sldId id="310" r:id="rId5"/>
    <p:sldId id="277" r:id="rId6"/>
    <p:sldId id="258"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312" r:id="rId20"/>
    <p:sldId id="313" r:id="rId21"/>
    <p:sldId id="309" r:id="rId22"/>
    <p:sldId id="314" r:id="rId23"/>
    <p:sldId id="315" r:id="rId24"/>
    <p:sldId id="316" r:id="rId25"/>
    <p:sldId id="317" r:id="rId26"/>
    <p:sldId id="318" r:id="rId27"/>
    <p:sldId id="319" r:id="rId28"/>
    <p:sldId id="320" r:id="rId29"/>
    <p:sldId id="321" r:id="rId30"/>
    <p:sldId id="322" r:id="rId31"/>
    <p:sldId id="290" r:id="rId32"/>
    <p:sldId id="291" r:id="rId33"/>
    <p:sldId id="295" r:id="rId34"/>
    <p:sldId id="308" r:id="rId35"/>
    <p:sldId id="296" r:id="rId36"/>
    <p:sldId id="307" r:id="rId37"/>
    <p:sldId id="298" r:id="rId38"/>
    <p:sldId id="300" r:id="rId39"/>
    <p:sldId id="302" r:id="rId40"/>
    <p:sldId id="305" r:id="rId41"/>
    <p:sldId id="306" r:id="rId42"/>
    <p:sldId id="303" r:id="rId43"/>
    <p:sldId id="324"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60" autoAdjust="0"/>
  </p:normalViewPr>
  <p:slideViewPr>
    <p:cSldViewPr snapToGrid="0">
      <p:cViewPr varScale="1">
        <p:scale>
          <a:sx n="80" d="100"/>
          <a:sy n="80" d="100"/>
        </p:scale>
        <p:origin x="9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6F5FA-56A8-48DC-BC85-9B94C7E9938E}"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DB0C7-FB80-479D-AC1B-607A4950ABD1}" type="slidenum">
              <a:rPr lang="en-IN" smtClean="0"/>
              <a:t>‹#›</a:t>
            </a:fld>
            <a:endParaRPr lang="en-IN"/>
          </a:p>
        </p:txBody>
      </p:sp>
    </p:spTree>
    <p:extLst>
      <p:ext uri="{BB962C8B-B14F-4D97-AF65-F5344CB8AC3E}">
        <p14:creationId xmlns:p14="http://schemas.microsoft.com/office/powerpoint/2010/main" val="3650224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3DB0C7-FB80-479D-AC1B-607A4950ABD1}" type="slidenum">
              <a:rPr lang="en-IN" smtClean="0"/>
              <a:t>2</a:t>
            </a:fld>
            <a:endParaRPr lang="en-IN"/>
          </a:p>
        </p:txBody>
      </p:sp>
    </p:spTree>
    <p:extLst>
      <p:ext uri="{BB962C8B-B14F-4D97-AF65-F5344CB8AC3E}">
        <p14:creationId xmlns:p14="http://schemas.microsoft.com/office/powerpoint/2010/main" val="158644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3DB0C7-FB80-479D-AC1B-607A4950ABD1}" type="slidenum">
              <a:rPr lang="en-IN" smtClean="0"/>
              <a:t>12</a:t>
            </a:fld>
            <a:endParaRPr lang="en-IN"/>
          </a:p>
        </p:txBody>
      </p:sp>
    </p:spTree>
    <p:extLst>
      <p:ext uri="{BB962C8B-B14F-4D97-AF65-F5344CB8AC3E}">
        <p14:creationId xmlns:p14="http://schemas.microsoft.com/office/powerpoint/2010/main" val="8786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872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92232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22003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8FC1BE-14E7-4275-8F46-D57C40B701C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829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922976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407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23681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86129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51114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991036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C40A0-B642-437C-A0F5-D7B2CFF9C8E2}"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4160778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C40A0-B642-437C-A0F5-D7B2CFF9C8E2}"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86322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C40A0-B642-437C-A0F5-D7B2CFF9C8E2}"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402944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C40A0-B642-437C-A0F5-D7B2CFF9C8E2}"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8208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C40A0-B642-437C-A0F5-D7B2CFF9C8E2}"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13128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59005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C40A0-B642-437C-A0F5-D7B2CFF9C8E2}"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8FC1BE-14E7-4275-8F46-D57C40B701CF}" type="slidenum">
              <a:rPr lang="en-IN" smtClean="0"/>
              <a:t>‹#›</a:t>
            </a:fld>
            <a:endParaRPr lang="en-IN"/>
          </a:p>
        </p:txBody>
      </p:sp>
    </p:spTree>
    <p:extLst>
      <p:ext uri="{BB962C8B-B14F-4D97-AF65-F5344CB8AC3E}">
        <p14:creationId xmlns:p14="http://schemas.microsoft.com/office/powerpoint/2010/main" val="355259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AC40A0-B642-437C-A0F5-D7B2CFF9C8E2}" type="datetimeFigureOut">
              <a:rPr lang="en-IN" smtClean="0"/>
              <a:t>19-04-2023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8FC1BE-14E7-4275-8F46-D57C40B701CF}" type="slidenum">
              <a:rPr lang="en-IN" smtClean="0"/>
              <a:t>‹#›</a:t>
            </a:fld>
            <a:endParaRPr lang="en-IN"/>
          </a:p>
        </p:txBody>
      </p:sp>
    </p:spTree>
    <p:extLst>
      <p:ext uri="{BB962C8B-B14F-4D97-AF65-F5344CB8AC3E}">
        <p14:creationId xmlns:p14="http://schemas.microsoft.com/office/powerpoint/2010/main" val="41025410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localhost:8502/"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8092" y="2071253"/>
            <a:ext cx="5202382" cy="2262781"/>
          </a:xfrm>
        </p:spPr>
        <p:txBody>
          <a:bodyPr>
            <a:normAutofit fontScale="90000"/>
          </a:bodyPr>
          <a:lstStyle/>
          <a:p>
            <a:br>
              <a:rPr lang="en-IN" dirty="0">
                <a:solidFill>
                  <a:schemeClr val="accent1">
                    <a:lumMod val="50000"/>
                  </a:schemeClr>
                </a:solidFill>
                <a:latin typeface="Times New Roman" panose="02020603050405020304" pitchFamily="18" charset="0"/>
                <a:cs typeface="Times New Roman" panose="02020603050405020304" pitchFamily="18" charset="0"/>
              </a:rPr>
            </a:br>
            <a:br>
              <a:rPr lang="en-IN" dirty="0">
                <a:solidFill>
                  <a:schemeClr val="accent1">
                    <a:lumMod val="50000"/>
                  </a:schemeClr>
                </a:solidFill>
                <a:latin typeface="Times New Roman" panose="02020603050405020304" pitchFamily="18" charset="0"/>
                <a:cs typeface="Times New Roman" panose="02020603050405020304" pitchFamily="18" charset="0"/>
              </a:rPr>
            </a:br>
            <a:br>
              <a:rPr lang="en-IN" dirty="0">
                <a:solidFill>
                  <a:schemeClr val="accent1">
                    <a:lumMod val="50000"/>
                  </a:schemeClr>
                </a:solidFill>
                <a:latin typeface="Times New Roman" panose="02020603050405020304" pitchFamily="18" charset="0"/>
                <a:cs typeface="Times New Roman" panose="02020603050405020304" pitchFamily="18" charset="0"/>
              </a:rPr>
            </a:br>
            <a:br>
              <a:rPr lang="en-IN" dirty="0">
                <a:solidFill>
                  <a:schemeClr val="accent1">
                    <a:lumMod val="50000"/>
                  </a:schemeClr>
                </a:solidFill>
                <a:latin typeface="Times New Roman" panose="02020603050405020304" pitchFamily="18" charset="0"/>
                <a:cs typeface="Times New Roman" panose="02020603050405020304" pitchFamily="18" charset="0"/>
              </a:rPr>
            </a:br>
            <a:r>
              <a:rPr lang="en-IN" dirty="0">
                <a:solidFill>
                  <a:schemeClr val="accent1">
                    <a:lumMod val="50000"/>
                  </a:schemeClr>
                </a:solidFill>
                <a:latin typeface="Times New Roman" panose="02020603050405020304" pitchFamily="18" charset="0"/>
                <a:cs typeface="Times New Roman" panose="02020603050405020304" pitchFamily="18" charset="0"/>
              </a:rPr>
              <a:t>P-219- Hourly Energy Consumption Forecast </a:t>
            </a:r>
            <a:br>
              <a:rPr lang="en-IN" dirty="0">
                <a:solidFill>
                  <a:schemeClr val="accent1">
                    <a:lumMod val="50000"/>
                  </a:schemeClr>
                </a:solidFill>
              </a:rPr>
            </a:br>
            <a:endParaRPr lang="en-IN" dirty="0">
              <a:solidFill>
                <a:schemeClr val="accent1">
                  <a:lumMod val="50000"/>
                </a:schemeClr>
              </a:solidFill>
            </a:endParaRPr>
          </a:p>
        </p:txBody>
      </p:sp>
      <p:sp>
        <p:nvSpPr>
          <p:cNvPr id="3" name="Subtitle 2"/>
          <p:cNvSpPr>
            <a:spLocks noGrp="1"/>
          </p:cNvSpPr>
          <p:nvPr>
            <p:ph type="subTitle" idx="1"/>
          </p:nvPr>
        </p:nvSpPr>
        <p:spPr>
          <a:xfrm>
            <a:off x="3276601" y="4704348"/>
            <a:ext cx="8915399" cy="806116"/>
          </a:xfrm>
        </p:spPr>
        <p:txBody>
          <a:bodyPr/>
          <a:lstStyle/>
          <a:p>
            <a:r>
              <a:rPr lang="en-US" dirty="0">
                <a:solidFill>
                  <a:schemeClr val="accent1">
                    <a:lumMod val="50000"/>
                  </a:schemeClr>
                </a:solidFill>
              </a:rPr>
              <a:t>                                                         </a:t>
            </a:r>
            <a:r>
              <a:rPr lang="en-US" sz="2800" b="1" dirty="0">
                <a:solidFill>
                  <a:schemeClr val="accent1">
                    <a:lumMod val="50000"/>
                  </a:schemeClr>
                </a:solidFill>
                <a:latin typeface="Times New Roman" panose="02020603050405020304" pitchFamily="18" charset="0"/>
                <a:cs typeface="Times New Roman" panose="02020603050405020304" pitchFamily="18" charset="0"/>
              </a:rPr>
              <a:t>Presenting By: Group 6</a:t>
            </a:r>
            <a:endParaRPr lang="en-IN" sz="28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50873" y="167372"/>
            <a:ext cx="6716424" cy="4265469"/>
          </a:xfrm>
          <a:prstGeom prst="rect">
            <a:avLst/>
          </a:prstGeom>
        </p:spPr>
      </p:pic>
    </p:spTree>
    <p:extLst>
      <p:ext uri="{BB962C8B-B14F-4D97-AF65-F5344CB8AC3E}">
        <p14:creationId xmlns:p14="http://schemas.microsoft.com/office/powerpoint/2010/main" val="217884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C97EFEA-0A57-30E6-8EE3-1011430455C7}"/>
              </a:ext>
            </a:extLst>
          </p:cNvPr>
          <p:cNvSpPr txBox="1"/>
          <p:nvPr/>
        </p:nvSpPr>
        <p:spPr>
          <a:xfrm>
            <a:off x="1765300" y="624066"/>
            <a:ext cx="10147300" cy="1877437"/>
          </a:xfrm>
          <a:prstGeom prst="rect">
            <a:avLst/>
          </a:prstGeom>
          <a:noFill/>
        </p:spPr>
        <p:txBody>
          <a:bodyPr wrap="square">
            <a:spAutoFit/>
          </a:bodyPr>
          <a:lstStyle/>
          <a:p>
            <a:r>
              <a:rPr lang="en-US" sz="4000" dirty="0">
                <a:solidFill>
                  <a:srgbClr val="002060"/>
                </a:solidFill>
              </a:rPr>
              <a:t>                    Hourly trend</a:t>
            </a:r>
          </a:p>
          <a:p>
            <a:r>
              <a:rPr lang="en-US" sz="2800" dirty="0">
                <a:solidFill>
                  <a:srgbClr val="002060"/>
                </a:solidFill>
              </a:rPr>
              <a:t>Hourly trend Analysis: </a:t>
            </a:r>
          </a:p>
          <a:p>
            <a:r>
              <a:rPr lang="en-US" sz="2400" dirty="0">
                <a:solidFill>
                  <a:srgbClr val="002060"/>
                </a:solidFill>
              </a:rPr>
              <a:t>Day time the power consumption seems to be increasing as compared to night.</a:t>
            </a:r>
          </a:p>
        </p:txBody>
      </p:sp>
      <p:pic>
        <p:nvPicPr>
          <p:cNvPr id="8" name="Picture 7">
            <a:extLst>
              <a:ext uri="{FF2B5EF4-FFF2-40B4-BE49-F238E27FC236}">
                <a16:creationId xmlns:a16="http://schemas.microsoft.com/office/drawing/2014/main" id="{4B37B978-4C1B-73A0-5FDA-77AEB25E0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00" y="2683591"/>
            <a:ext cx="9124302" cy="3345814"/>
          </a:xfrm>
          <a:prstGeom prst="rect">
            <a:avLst/>
          </a:prstGeom>
        </p:spPr>
      </p:pic>
    </p:spTree>
    <p:extLst>
      <p:ext uri="{BB962C8B-B14F-4D97-AF65-F5344CB8AC3E}">
        <p14:creationId xmlns:p14="http://schemas.microsoft.com/office/powerpoint/2010/main" val="256036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6EDE48-CB13-F5BF-4CEE-A0897B8B1A5F}"/>
              </a:ext>
            </a:extLst>
          </p:cNvPr>
          <p:cNvSpPr txBox="1"/>
          <p:nvPr/>
        </p:nvSpPr>
        <p:spPr>
          <a:xfrm>
            <a:off x="685800" y="44956"/>
            <a:ext cx="11506200" cy="2062103"/>
          </a:xfrm>
          <a:prstGeom prst="rect">
            <a:avLst/>
          </a:prstGeom>
          <a:noFill/>
        </p:spPr>
        <p:txBody>
          <a:bodyPr wrap="square">
            <a:spAutoFit/>
          </a:bodyPr>
          <a:lstStyle/>
          <a:p>
            <a:pPr lvl="8"/>
            <a:r>
              <a:rPr lang="en-US" sz="4000" dirty="0">
                <a:solidFill>
                  <a:srgbClr val="002060"/>
                </a:solidFill>
              </a:rPr>
              <a:t>Daily trend</a:t>
            </a:r>
          </a:p>
          <a:p>
            <a:endParaRPr lang="en-US" dirty="0">
              <a:solidFill>
                <a:srgbClr val="002060"/>
              </a:solidFill>
            </a:endParaRPr>
          </a:p>
          <a:p>
            <a:endParaRPr lang="en-US" dirty="0">
              <a:solidFill>
                <a:srgbClr val="002060"/>
              </a:solidFill>
            </a:endParaRPr>
          </a:p>
          <a:p>
            <a:pPr lvl="2"/>
            <a:r>
              <a:rPr lang="en-US" sz="2800" dirty="0">
                <a:solidFill>
                  <a:srgbClr val="002060"/>
                </a:solidFill>
              </a:rPr>
              <a:t>Daily trend Analysis: </a:t>
            </a:r>
          </a:p>
          <a:p>
            <a:pPr lvl="2"/>
            <a:r>
              <a:rPr lang="en-US" sz="2400" dirty="0">
                <a:solidFill>
                  <a:srgbClr val="002060"/>
                </a:solidFill>
              </a:rPr>
              <a:t>Power consumption seems to be constant in daily basis</a:t>
            </a:r>
          </a:p>
        </p:txBody>
      </p:sp>
      <p:pic>
        <p:nvPicPr>
          <p:cNvPr id="6" name="Picture 5">
            <a:extLst>
              <a:ext uri="{FF2B5EF4-FFF2-40B4-BE49-F238E27FC236}">
                <a16:creationId xmlns:a16="http://schemas.microsoft.com/office/drawing/2014/main" id="{13FD9078-FEEA-0841-7B17-AB5061818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2708456"/>
            <a:ext cx="9740900" cy="3504838"/>
          </a:xfrm>
          <a:prstGeom prst="rect">
            <a:avLst/>
          </a:prstGeom>
          <a:ln>
            <a:solidFill>
              <a:schemeClr val="bg1">
                <a:lumMod val="95000"/>
              </a:schemeClr>
            </a:solidFill>
          </a:ln>
        </p:spPr>
      </p:pic>
    </p:spTree>
    <p:extLst>
      <p:ext uri="{BB962C8B-B14F-4D97-AF65-F5344CB8AC3E}">
        <p14:creationId xmlns:p14="http://schemas.microsoft.com/office/powerpoint/2010/main" val="253958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A9CE73-01D8-4AC6-FE26-5B6D958E5ECF}"/>
              </a:ext>
            </a:extLst>
          </p:cNvPr>
          <p:cNvSpPr txBox="1"/>
          <p:nvPr/>
        </p:nvSpPr>
        <p:spPr>
          <a:xfrm>
            <a:off x="406400" y="184656"/>
            <a:ext cx="11785600" cy="2062103"/>
          </a:xfrm>
          <a:prstGeom prst="rect">
            <a:avLst/>
          </a:prstGeom>
          <a:noFill/>
        </p:spPr>
        <p:txBody>
          <a:bodyPr wrap="square">
            <a:spAutoFit/>
          </a:bodyPr>
          <a:lstStyle/>
          <a:p>
            <a:pPr lvl="8"/>
            <a:r>
              <a:rPr lang="en-US" sz="4000" dirty="0">
                <a:solidFill>
                  <a:srgbClr val="002060"/>
                </a:solidFill>
              </a:rPr>
              <a:t>Weekly Trend</a:t>
            </a:r>
          </a:p>
          <a:p>
            <a:endParaRPr lang="en-US" dirty="0">
              <a:solidFill>
                <a:srgbClr val="002060"/>
              </a:solidFill>
            </a:endParaRPr>
          </a:p>
          <a:p>
            <a:endParaRPr lang="en-US" dirty="0">
              <a:solidFill>
                <a:srgbClr val="002060"/>
              </a:solidFill>
            </a:endParaRPr>
          </a:p>
          <a:p>
            <a:pPr lvl="2"/>
            <a:r>
              <a:rPr lang="en-US" sz="2800" dirty="0">
                <a:solidFill>
                  <a:srgbClr val="002060"/>
                </a:solidFill>
              </a:rPr>
              <a:t>Weekly trend Analysis : </a:t>
            </a:r>
          </a:p>
          <a:p>
            <a:pPr lvl="2"/>
            <a:r>
              <a:rPr lang="en-US" sz="2400" dirty="0">
                <a:solidFill>
                  <a:srgbClr val="002060"/>
                </a:solidFill>
              </a:rPr>
              <a:t>The weekends shows less consumption than weekdays.</a:t>
            </a:r>
          </a:p>
        </p:txBody>
      </p:sp>
      <p:pic>
        <p:nvPicPr>
          <p:cNvPr id="6" name="Picture 5">
            <a:extLst>
              <a:ext uri="{FF2B5EF4-FFF2-40B4-BE49-F238E27FC236}">
                <a16:creationId xmlns:a16="http://schemas.microsoft.com/office/drawing/2014/main" id="{3EF1BA72-4CDB-3567-EDC8-DE99FBF57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613" y="2495793"/>
            <a:ext cx="10547173" cy="3341678"/>
          </a:xfrm>
          <a:prstGeom prst="rect">
            <a:avLst/>
          </a:prstGeom>
          <a:ln>
            <a:solidFill>
              <a:schemeClr val="bg1">
                <a:lumMod val="95000"/>
              </a:schemeClr>
            </a:solidFill>
          </a:ln>
        </p:spPr>
      </p:pic>
    </p:spTree>
    <p:extLst>
      <p:ext uri="{BB962C8B-B14F-4D97-AF65-F5344CB8AC3E}">
        <p14:creationId xmlns:p14="http://schemas.microsoft.com/office/powerpoint/2010/main" val="20264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45A464-24FA-BC2B-268E-FC258234FE1B}"/>
              </a:ext>
            </a:extLst>
          </p:cNvPr>
          <p:cNvSpPr txBox="1"/>
          <p:nvPr/>
        </p:nvSpPr>
        <p:spPr>
          <a:xfrm>
            <a:off x="228600" y="326013"/>
            <a:ext cx="11963400" cy="2154436"/>
          </a:xfrm>
          <a:prstGeom prst="rect">
            <a:avLst/>
          </a:prstGeom>
          <a:noFill/>
        </p:spPr>
        <p:txBody>
          <a:bodyPr wrap="square">
            <a:spAutoFit/>
          </a:bodyPr>
          <a:lstStyle/>
          <a:p>
            <a:pPr lvl="8"/>
            <a:r>
              <a:rPr lang="en-US" sz="4000" dirty="0">
                <a:solidFill>
                  <a:srgbClr val="002060"/>
                </a:solidFill>
              </a:rPr>
              <a:t> Seasonal Trend</a:t>
            </a:r>
          </a:p>
          <a:p>
            <a:endParaRPr lang="en-US" dirty="0">
              <a:solidFill>
                <a:srgbClr val="002060"/>
              </a:solidFill>
            </a:endParaRPr>
          </a:p>
          <a:p>
            <a:pPr lvl="2"/>
            <a:r>
              <a:rPr lang="en-US" sz="2800" dirty="0">
                <a:solidFill>
                  <a:srgbClr val="002060"/>
                </a:solidFill>
              </a:rPr>
              <a:t>Seasonal trend Analysis : </a:t>
            </a:r>
          </a:p>
          <a:p>
            <a:pPr lvl="2"/>
            <a:r>
              <a:rPr lang="en-US" sz="2400" dirty="0">
                <a:solidFill>
                  <a:srgbClr val="002060"/>
                </a:solidFill>
              </a:rPr>
              <a:t>Winter and summer seasons found to be having higher power consumption than Spring and fall.</a:t>
            </a:r>
            <a:endParaRPr lang="en-IN" dirty="0">
              <a:solidFill>
                <a:srgbClr val="002060"/>
              </a:solidFill>
            </a:endParaRPr>
          </a:p>
        </p:txBody>
      </p:sp>
      <p:pic>
        <p:nvPicPr>
          <p:cNvPr id="6" name="Picture 5">
            <a:extLst>
              <a:ext uri="{FF2B5EF4-FFF2-40B4-BE49-F238E27FC236}">
                <a16:creationId xmlns:a16="http://schemas.microsoft.com/office/drawing/2014/main" id="{6F4DA0D3-26A5-03D1-A558-9723FD7C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815" y="2734812"/>
            <a:ext cx="9618370" cy="3285479"/>
          </a:xfrm>
          <a:prstGeom prst="rect">
            <a:avLst/>
          </a:prstGeom>
          <a:ln>
            <a:solidFill>
              <a:schemeClr val="bg1">
                <a:lumMod val="95000"/>
              </a:schemeClr>
            </a:solidFill>
          </a:ln>
        </p:spPr>
      </p:pic>
    </p:spTree>
    <p:extLst>
      <p:ext uri="{BB962C8B-B14F-4D97-AF65-F5344CB8AC3E}">
        <p14:creationId xmlns:p14="http://schemas.microsoft.com/office/powerpoint/2010/main" val="201911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2342F4-B3F2-CA7D-DDA6-8F6C70B89EFC}"/>
              </a:ext>
            </a:extLst>
          </p:cNvPr>
          <p:cNvSpPr txBox="1"/>
          <p:nvPr/>
        </p:nvSpPr>
        <p:spPr>
          <a:xfrm>
            <a:off x="533400" y="455990"/>
            <a:ext cx="11658600" cy="1877437"/>
          </a:xfrm>
          <a:prstGeom prst="rect">
            <a:avLst/>
          </a:prstGeom>
          <a:noFill/>
        </p:spPr>
        <p:txBody>
          <a:bodyPr wrap="square">
            <a:spAutoFit/>
          </a:bodyPr>
          <a:lstStyle/>
          <a:p>
            <a:pPr lvl="8"/>
            <a:r>
              <a:rPr lang="en-US" sz="4000" dirty="0">
                <a:solidFill>
                  <a:srgbClr val="002060"/>
                </a:solidFill>
              </a:rPr>
              <a:t> Holiday Trend</a:t>
            </a:r>
          </a:p>
          <a:p>
            <a:pPr lvl="2"/>
            <a:r>
              <a:rPr lang="en-US" sz="2800" dirty="0">
                <a:solidFill>
                  <a:srgbClr val="002060"/>
                </a:solidFill>
              </a:rPr>
              <a:t>Holiday trend Analysis : </a:t>
            </a:r>
          </a:p>
          <a:p>
            <a:r>
              <a:rPr lang="en-US" sz="2400" dirty="0">
                <a:solidFill>
                  <a:srgbClr val="002060"/>
                </a:solidFill>
              </a:rPr>
              <a:t>The plot shows that more power is consumed in Normal day comparing with Holidays</a:t>
            </a:r>
            <a:endParaRPr lang="en-IN" sz="2400" dirty="0">
              <a:solidFill>
                <a:srgbClr val="002060"/>
              </a:solidFill>
            </a:endParaRPr>
          </a:p>
        </p:txBody>
      </p:sp>
      <p:pic>
        <p:nvPicPr>
          <p:cNvPr id="6" name="Picture 5">
            <a:extLst>
              <a:ext uri="{FF2B5EF4-FFF2-40B4-BE49-F238E27FC236}">
                <a16:creationId xmlns:a16="http://schemas.microsoft.com/office/drawing/2014/main" id="{EDE0F936-C880-81A9-8CC1-67F5FE68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3009899"/>
            <a:ext cx="10109200" cy="3302709"/>
          </a:xfrm>
          <a:prstGeom prst="rect">
            <a:avLst/>
          </a:prstGeom>
          <a:ln>
            <a:solidFill>
              <a:schemeClr val="bg1">
                <a:lumMod val="95000"/>
              </a:schemeClr>
            </a:solidFill>
          </a:ln>
        </p:spPr>
      </p:pic>
    </p:spTree>
    <p:extLst>
      <p:ext uri="{BB962C8B-B14F-4D97-AF65-F5344CB8AC3E}">
        <p14:creationId xmlns:p14="http://schemas.microsoft.com/office/powerpoint/2010/main" val="56903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025B1A-0FCE-827B-F381-07B6AA1D6D7B}"/>
              </a:ext>
            </a:extLst>
          </p:cNvPr>
          <p:cNvSpPr txBox="1"/>
          <p:nvPr/>
        </p:nvSpPr>
        <p:spPr>
          <a:xfrm>
            <a:off x="508000" y="351870"/>
            <a:ext cx="11684000" cy="2462213"/>
          </a:xfrm>
          <a:prstGeom prst="rect">
            <a:avLst/>
          </a:prstGeom>
          <a:noFill/>
        </p:spPr>
        <p:txBody>
          <a:bodyPr wrap="square">
            <a:spAutoFit/>
          </a:bodyPr>
          <a:lstStyle/>
          <a:p>
            <a:pPr lvl="8"/>
            <a:r>
              <a:rPr lang="en-US" sz="4000" dirty="0">
                <a:solidFill>
                  <a:srgbClr val="002060"/>
                </a:solidFill>
              </a:rPr>
              <a:t>Decomposition</a:t>
            </a:r>
          </a:p>
          <a:p>
            <a:endParaRPr lang="en-US" dirty="0">
              <a:solidFill>
                <a:srgbClr val="002060"/>
              </a:solidFill>
            </a:endParaRPr>
          </a:p>
          <a:p>
            <a:pPr lvl="2"/>
            <a:r>
              <a:rPr lang="en-US" sz="2400" b="0" i="0" dirty="0">
                <a:solidFill>
                  <a:srgbClr val="002060"/>
                </a:solidFill>
                <a:effectLst/>
                <a:latin typeface="Helvetica Neue"/>
              </a:rPr>
              <a:t>There is no trend since it is neither increasing nor decreasing. Seasonal pattern is consistent. Residuals are whatever is left after fitting the trend and seasonal components to the observed data and are showing some wavy pattern.</a:t>
            </a:r>
          </a:p>
        </p:txBody>
      </p:sp>
      <p:pic>
        <p:nvPicPr>
          <p:cNvPr id="6" name="Picture 5">
            <a:extLst>
              <a:ext uri="{FF2B5EF4-FFF2-40B4-BE49-F238E27FC236}">
                <a16:creationId xmlns:a16="http://schemas.microsoft.com/office/drawing/2014/main" id="{FF38A3A8-A811-EE38-82BF-3C6CF6240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784" y="2934043"/>
            <a:ext cx="9126431" cy="3572087"/>
          </a:xfrm>
          <a:prstGeom prst="rect">
            <a:avLst/>
          </a:prstGeom>
          <a:ln>
            <a:solidFill>
              <a:schemeClr val="bg1">
                <a:lumMod val="95000"/>
              </a:schemeClr>
            </a:solidFill>
          </a:ln>
        </p:spPr>
      </p:pic>
    </p:spTree>
    <p:extLst>
      <p:ext uri="{BB962C8B-B14F-4D97-AF65-F5344CB8AC3E}">
        <p14:creationId xmlns:p14="http://schemas.microsoft.com/office/powerpoint/2010/main" val="401600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921B3E-F91E-FB71-4025-1A6E0D196A81}"/>
              </a:ext>
            </a:extLst>
          </p:cNvPr>
          <p:cNvSpPr txBox="1"/>
          <p:nvPr/>
        </p:nvSpPr>
        <p:spPr>
          <a:xfrm>
            <a:off x="946965" y="101923"/>
            <a:ext cx="11116511" cy="2862322"/>
          </a:xfrm>
          <a:prstGeom prst="rect">
            <a:avLst/>
          </a:prstGeom>
          <a:noFill/>
        </p:spPr>
        <p:txBody>
          <a:bodyPr wrap="square">
            <a:spAutoFit/>
          </a:bodyPr>
          <a:lstStyle/>
          <a:p>
            <a:pPr marL="914400" lvl="1" indent="-457200">
              <a:buFont typeface="+mj-lt"/>
              <a:buAutoNum type="arabicPeriod"/>
            </a:pPr>
            <a:endParaRPr lang="en-US" sz="2000" b="0" i="0" dirty="0">
              <a:solidFill>
                <a:srgbClr val="002060"/>
              </a:solidFill>
              <a:effectLst/>
              <a:latin typeface="Helvetica Neue"/>
            </a:endParaRPr>
          </a:p>
          <a:p>
            <a:pPr marL="914400" lvl="1" indent="-457200">
              <a:buFont typeface="+mj-lt"/>
              <a:buAutoNum type="arabicPeriod"/>
            </a:pPr>
            <a:endParaRPr lang="en-US" sz="2000" dirty="0">
              <a:solidFill>
                <a:srgbClr val="002060"/>
              </a:solidFill>
              <a:latin typeface="Helvetica Neue"/>
            </a:endParaRPr>
          </a:p>
          <a:p>
            <a:pPr marL="914400" lvl="1" indent="-457200">
              <a:buFont typeface="+mj-lt"/>
              <a:buAutoNum type="arabicPeriod"/>
            </a:pPr>
            <a:endParaRPr lang="en-US" sz="2000" b="0" i="0" dirty="0">
              <a:solidFill>
                <a:srgbClr val="002060"/>
              </a:solidFill>
              <a:effectLst/>
              <a:latin typeface="Helvetica Neue"/>
            </a:endParaRPr>
          </a:p>
          <a:p>
            <a:pPr marL="914400" lvl="1" indent="-457200">
              <a:buFont typeface="+mj-lt"/>
              <a:buAutoNum type="arabicPeriod"/>
            </a:pPr>
            <a:r>
              <a:rPr lang="en-US" sz="2000" b="0" i="0" dirty="0" err="1">
                <a:solidFill>
                  <a:srgbClr val="002060"/>
                </a:solidFill>
                <a:effectLst/>
                <a:latin typeface="Helvetica Neue"/>
              </a:rPr>
              <a:t>Ljung</a:t>
            </a:r>
            <a:r>
              <a:rPr lang="en-US" sz="2000" b="0" i="0" dirty="0">
                <a:solidFill>
                  <a:srgbClr val="002060"/>
                </a:solidFill>
                <a:effectLst/>
                <a:latin typeface="Helvetica Neue"/>
              </a:rPr>
              <a:t> Box test: Since </a:t>
            </a:r>
            <a:r>
              <a:rPr lang="en-US" sz="2000" b="0" i="0" dirty="0" err="1">
                <a:solidFill>
                  <a:srgbClr val="002060"/>
                </a:solidFill>
                <a:effectLst/>
                <a:latin typeface="Helvetica Neue"/>
              </a:rPr>
              <a:t>lb_pvalue</a:t>
            </a:r>
            <a:r>
              <a:rPr lang="en-US" sz="2000" b="0" i="0" dirty="0">
                <a:solidFill>
                  <a:srgbClr val="002060"/>
                </a:solidFill>
                <a:effectLst/>
                <a:latin typeface="Helvetica Neue"/>
              </a:rPr>
              <a:t> &lt; 0.05, residuals are uncorrelated.</a:t>
            </a:r>
          </a:p>
          <a:p>
            <a:pPr marL="914400" lvl="1" indent="-457200">
              <a:buFont typeface="+mj-lt"/>
              <a:buAutoNum type="arabicPeriod"/>
            </a:pPr>
            <a:r>
              <a:rPr lang="en-US" sz="2000" dirty="0">
                <a:solidFill>
                  <a:srgbClr val="002060"/>
                </a:solidFill>
                <a:latin typeface="Helvetica Neue"/>
              </a:rPr>
              <a:t>Lag Plot: Our data has moderate Autocorrelation as the lag plot is in elliptical shape.</a:t>
            </a:r>
          </a:p>
          <a:p>
            <a:pPr marL="914400" lvl="1" indent="-457200">
              <a:buFont typeface="+mj-lt"/>
              <a:buAutoNum type="arabicPeriod"/>
            </a:pPr>
            <a:r>
              <a:rPr lang="en-US" sz="2000" dirty="0">
                <a:solidFill>
                  <a:srgbClr val="002060"/>
                </a:solidFill>
                <a:latin typeface="Helvetica Neue"/>
              </a:rPr>
              <a:t>Stationarity Checks: Both mean and variance are constant.</a:t>
            </a:r>
          </a:p>
          <a:p>
            <a:pPr marL="914400" lvl="1" indent="-457200">
              <a:buFont typeface="+mj-lt"/>
              <a:buAutoNum type="arabicPeriod"/>
            </a:pPr>
            <a:r>
              <a:rPr lang="en-IN" sz="2000" dirty="0">
                <a:solidFill>
                  <a:srgbClr val="002060"/>
                </a:solidFill>
                <a:latin typeface="Helvetica Neue"/>
              </a:rPr>
              <a:t>Coefficient of Variation: </a:t>
            </a:r>
            <a:r>
              <a:rPr lang="en-US" sz="2000" dirty="0">
                <a:solidFill>
                  <a:srgbClr val="002060"/>
                </a:solidFill>
                <a:latin typeface="Helvetica Neue"/>
              </a:rPr>
              <a:t>CV &lt; 0.75 Hence its a low variability process</a:t>
            </a:r>
          </a:p>
          <a:p>
            <a:pPr marL="914400" lvl="1" indent="-457200">
              <a:buFont typeface="+mj-lt"/>
              <a:buAutoNum type="arabicPeriod"/>
            </a:pPr>
            <a:r>
              <a:rPr lang="en-IN" sz="2000" dirty="0">
                <a:solidFill>
                  <a:srgbClr val="002060"/>
                </a:solidFill>
                <a:latin typeface="Helvetica Neue"/>
              </a:rPr>
              <a:t>Augmented Dickey-fuller test: </a:t>
            </a:r>
            <a:r>
              <a:rPr lang="en-US" sz="2000" dirty="0">
                <a:solidFill>
                  <a:srgbClr val="002060"/>
                </a:solidFill>
                <a:latin typeface="Helvetica Neue"/>
              </a:rPr>
              <a:t>Our p-value is definitely less than 0.05 and can assume our data is stationary.</a:t>
            </a:r>
            <a:endParaRPr lang="en-IN" sz="2000" dirty="0">
              <a:solidFill>
                <a:srgbClr val="002060"/>
              </a:solidFill>
              <a:latin typeface="Helvetica Neue"/>
            </a:endParaRPr>
          </a:p>
        </p:txBody>
      </p:sp>
      <p:pic>
        <p:nvPicPr>
          <p:cNvPr id="6" name="Picture 5">
            <a:extLst>
              <a:ext uri="{FF2B5EF4-FFF2-40B4-BE49-F238E27FC236}">
                <a16:creationId xmlns:a16="http://schemas.microsoft.com/office/drawing/2014/main" id="{5F776B11-35A5-8ACB-C562-CCD8A8A95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288" y="3293209"/>
            <a:ext cx="4895649" cy="1129892"/>
          </a:xfrm>
          <a:prstGeom prst="rect">
            <a:avLst/>
          </a:prstGeom>
          <a:ln>
            <a:solidFill>
              <a:schemeClr val="bg1">
                <a:lumMod val="95000"/>
              </a:schemeClr>
            </a:solidFill>
          </a:ln>
        </p:spPr>
      </p:pic>
      <p:pic>
        <p:nvPicPr>
          <p:cNvPr id="7" name="Picture 6">
            <a:extLst>
              <a:ext uri="{FF2B5EF4-FFF2-40B4-BE49-F238E27FC236}">
                <a16:creationId xmlns:a16="http://schemas.microsoft.com/office/drawing/2014/main" id="{D5DBC1EB-6988-3FD7-8F69-BC8F144DC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4423101"/>
            <a:ext cx="5218176" cy="2329183"/>
          </a:xfrm>
          <a:prstGeom prst="rect">
            <a:avLst/>
          </a:prstGeom>
          <a:ln>
            <a:solidFill>
              <a:schemeClr val="bg1">
                <a:lumMod val="95000"/>
              </a:schemeClr>
            </a:solidFill>
          </a:ln>
        </p:spPr>
      </p:pic>
      <p:pic>
        <p:nvPicPr>
          <p:cNvPr id="8" name="Picture 7">
            <a:extLst>
              <a:ext uri="{FF2B5EF4-FFF2-40B4-BE49-F238E27FC236}">
                <a16:creationId xmlns:a16="http://schemas.microsoft.com/office/drawing/2014/main" id="{71930025-106F-A6B3-DC7E-1C1186877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4076" y="3178910"/>
            <a:ext cx="5359400" cy="3577167"/>
          </a:xfrm>
          <a:prstGeom prst="rect">
            <a:avLst/>
          </a:prstGeom>
          <a:ln>
            <a:solidFill>
              <a:schemeClr val="bg1">
                <a:lumMod val="95000"/>
              </a:schemeClr>
            </a:solidFill>
          </a:ln>
        </p:spPr>
      </p:pic>
    </p:spTree>
    <p:extLst>
      <p:ext uri="{BB962C8B-B14F-4D97-AF65-F5344CB8AC3E}">
        <p14:creationId xmlns:p14="http://schemas.microsoft.com/office/powerpoint/2010/main" val="340153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A39A90-7E0D-9C71-82E3-49BC9F8812E3}"/>
              </a:ext>
            </a:extLst>
          </p:cNvPr>
          <p:cNvSpPr txBox="1"/>
          <p:nvPr/>
        </p:nvSpPr>
        <p:spPr>
          <a:xfrm>
            <a:off x="457200" y="920621"/>
            <a:ext cx="5956300" cy="4801314"/>
          </a:xfrm>
          <a:prstGeom prst="rect">
            <a:avLst/>
          </a:prstGeom>
          <a:noFill/>
        </p:spPr>
        <p:txBody>
          <a:bodyPr wrap="square">
            <a:spAutoFit/>
          </a:bodyPr>
          <a:lstStyle/>
          <a:p>
            <a:pPr lvl="2">
              <a:lnSpc>
                <a:spcPct val="200000"/>
              </a:lnSpc>
            </a:pPr>
            <a:r>
              <a:rPr lang="en-US" sz="3600" dirty="0">
                <a:solidFill>
                  <a:srgbClr val="002060"/>
                </a:solidFill>
              </a:rPr>
              <a:t>ACF AND PAC Plots:</a:t>
            </a:r>
          </a:p>
          <a:p>
            <a:r>
              <a:rPr lang="en-US" dirty="0"/>
              <a:t>An ACF measures and plots the average correlation between data points in time series and previous values of the series measured for different lag length. </a:t>
            </a:r>
          </a:p>
          <a:p>
            <a:endParaRPr lang="en-US" dirty="0"/>
          </a:p>
          <a:p>
            <a:r>
              <a:rPr lang="en-US" dirty="0"/>
              <a:t>A PACF is similar to an ACF except that each partial correlation controls for any correlation between observations of a shorter lag length. And for Auto regression the PACF graph has been seen.</a:t>
            </a:r>
          </a:p>
          <a:p>
            <a:pPr marL="0" indent="0">
              <a:buNone/>
            </a:pPr>
            <a:endParaRPr lang="en-US" b="1" dirty="0"/>
          </a:p>
          <a:p>
            <a:pPr marL="0" indent="0">
              <a:buNone/>
            </a:pPr>
            <a:r>
              <a:rPr lang="en-US" b="1" dirty="0"/>
              <a:t>Observation:</a:t>
            </a:r>
          </a:p>
          <a:p>
            <a:r>
              <a:rPr lang="en-US" dirty="0"/>
              <a:t>As per ACF plot time series show autocorrelation, observed time series are not white noise</a:t>
            </a:r>
          </a:p>
        </p:txBody>
      </p:sp>
      <p:pic>
        <p:nvPicPr>
          <p:cNvPr id="6" name="Picture 5">
            <a:extLst>
              <a:ext uri="{FF2B5EF4-FFF2-40B4-BE49-F238E27FC236}">
                <a16:creationId xmlns:a16="http://schemas.microsoft.com/office/drawing/2014/main" id="{F1958AEC-35EF-00DA-E673-D714222BE7AD}"/>
              </a:ext>
            </a:extLst>
          </p:cNvPr>
          <p:cNvPicPr>
            <a:picLocks noChangeAspect="1"/>
          </p:cNvPicPr>
          <p:nvPr/>
        </p:nvPicPr>
        <p:blipFill>
          <a:blip r:embed="rId2"/>
          <a:stretch>
            <a:fillRect/>
          </a:stretch>
        </p:blipFill>
        <p:spPr>
          <a:xfrm>
            <a:off x="6324600" y="920621"/>
            <a:ext cx="5562600" cy="5220152"/>
          </a:xfrm>
          <a:prstGeom prst="rect">
            <a:avLst/>
          </a:prstGeom>
        </p:spPr>
      </p:pic>
    </p:spTree>
    <p:extLst>
      <p:ext uri="{BB962C8B-B14F-4D97-AF65-F5344CB8AC3E}">
        <p14:creationId xmlns:p14="http://schemas.microsoft.com/office/powerpoint/2010/main" val="117134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CAF5E1-DB5E-8E1D-7A39-C2C41146414C}"/>
              </a:ext>
            </a:extLst>
          </p:cNvPr>
          <p:cNvSpPr txBox="1"/>
          <p:nvPr/>
        </p:nvSpPr>
        <p:spPr>
          <a:xfrm>
            <a:off x="1054100" y="0"/>
            <a:ext cx="11137900" cy="2369880"/>
          </a:xfrm>
          <a:prstGeom prst="rect">
            <a:avLst/>
          </a:prstGeom>
          <a:noFill/>
        </p:spPr>
        <p:txBody>
          <a:bodyPr wrap="square">
            <a:spAutoFit/>
          </a:bodyPr>
          <a:lstStyle/>
          <a:p>
            <a:pPr lvl="1">
              <a:lnSpc>
                <a:spcPct val="200000"/>
              </a:lnSpc>
            </a:pPr>
            <a:r>
              <a:rPr lang="en-US" sz="4000" dirty="0">
                <a:solidFill>
                  <a:srgbClr val="002060"/>
                </a:solidFill>
              </a:rPr>
              <a:t>Down sampling of data</a:t>
            </a:r>
          </a:p>
          <a:p>
            <a:pPr lvl="1"/>
            <a:endParaRPr lang="en-US" sz="2000" dirty="0">
              <a:solidFill>
                <a:srgbClr val="002060"/>
              </a:solidFill>
              <a:latin typeface="Helvetica Neue"/>
            </a:endParaRPr>
          </a:p>
          <a:p>
            <a:pPr lvl="1"/>
            <a:r>
              <a:rPr lang="en-US" sz="2400" dirty="0">
                <a:solidFill>
                  <a:srgbClr val="002060"/>
                </a:solidFill>
                <a:latin typeface="Helvetica Neue"/>
              </a:rPr>
              <a:t>We downsize our hourly data into daily using resample rule for better prediction of the model.</a:t>
            </a:r>
          </a:p>
        </p:txBody>
      </p:sp>
      <p:pic>
        <p:nvPicPr>
          <p:cNvPr id="6" name="Picture 5">
            <a:extLst>
              <a:ext uri="{FF2B5EF4-FFF2-40B4-BE49-F238E27FC236}">
                <a16:creationId xmlns:a16="http://schemas.microsoft.com/office/drawing/2014/main" id="{B3F85730-13F1-02BD-B1A2-D8E272C49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277" y="2211093"/>
            <a:ext cx="5000948" cy="4554055"/>
          </a:xfrm>
          <a:prstGeom prst="rect">
            <a:avLst/>
          </a:prstGeom>
          <a:ln>
            <a:solidFill>
              <a:schemeClr val="bg1">
                <a:lumMod val="95000"/>
              </a:schemeClr>
            </a:solidFill>
          </a:ln>
        </p:spPr>
      </p:pic>
    </p:spTree>
    <p:extLst>
      <p:ext uri="{BB962C8B-B14F-4D97-AF65-F5344CB8AC3E}">
        <p14:creationId xmlns:p14="http://schemas.microsoft.com/office/powerpoint/2010/main" val="307858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913C3C-F399-3C38-E1C2-0033563BF199}"/>
              </a:ext>
            </a:extLst>
          </p:cNvPr>
          <p:cNvSpPr txBox="1"/>
          <p:nvPr/>
        </p:nvSpPr>
        <p:spPr>
          <a:xfrm>
            <a:off x="685800" y="1834909"/>
            <a:ext cx="11309684" cy="1594091"/>
          </a:xfrm>
          <a:prstGeom prst="rect">
            <a:avLst/>
          </a:prstGeom>
          <a:noFill/>
        </p:spPr>
        <p:txBody>
          <a:bodyPr wrap="square">
            <a:spAutoFit/>
          </a:bodyPr>
          <a:lstStyle/>
          <a:p>
            <a:pPr lvl="5">
              <a:lnSpc>
                <a:spcPct val="300000"/>
              </a:lnSpc>
              <a:buClr>
                <a:srgbClr val="000000"/>
              </a:buClr>
              <a:buSzPts val="2800"/>
            </a:pPr>
            <a:r>
              <a:rPr lang="en-US" sz="4000" b="1" dirty="0">
                <a:solidFill>
                  <a:srgbClr val="002060"/>
                </a:solidFill>
                <a:latin typeface="Arial"/>
                <a:ea typeface="Arial"/>
                <a:cs typeface="Arial"/>
                <a:sym typeface="Arial"/>
              </a:rPr>
              <a:t>Model Building- SARIMA</a:t>
            </a:r>
          </a:p>
        </p:txBody>
      </p:sp>
    </p:spTree>
    <p:extLst>
      <p:ext uri="{BB962C8B-B14F-4D97-AF65-F5344CB8AC3E}">
        <p14:creationId xmlns:p14="http://schemas.microsoft.com/office/powerpoint/2010/main" val="3602807212"/>
      </p:ext>
    </p:extLst>
  </p:cSld>
  <p:clrMapOvr>
    <a:masterClrMapping/>
  </p:clrMapOvr>
  <mc:AlternateContent xmlns:mc="http://schemas.openxmlformats.org/markup-compatibility/2006" xmlns:p14="http://schemas.microsoft.com/office/powerpoint/2010/main">
    <mc:Choice Requires="p14">
      <p:transition spd="slow" p14:dur="2000" advTm="4376"/>
    </mc:Choice>
    <mc:Fallback xmlns="">
      <p:transition spd="slow" advTm="43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7216-B885-A36D-7847-4C7E23C645E5}"/>
              </a:ext>
            </a:extLst>
          </p:cNvPr>
          <p:cNvSpPr>
            <a:spLocks noGrp="1"/>
          </p:cNvSpPr>
          <p:nvPr>
            <p:ph type="title"/>
          </p:nvPr>
        </p:nvSpPr>
        <p:spPr>
          <a:xfrm>
            <a:off x="276727" y="54214"/>
            <a:ext cx="11915273" cy="2749144"/>
          </a:xfrm>
        </p:spPr>
        <p:txBody>
          <a:bodyPr>
            <a:normAutofit/>
          </a:bodyPr>
          <a:lstStyle/>
          <a:p>
            <a:r>
              <a:rPr lang="en-IN" dirty="0"/>
              <a:t>                                </a:t>
            </a:r>
            <a:r>
              <a:rPr lang="en-IN" b="1" dirty="0"/>
              <a:t>GROUP 6</a:t>
            </a:r>
            <a:br>
              <a:rPr lang="en-IN" b="1" dirty="0"/>
            </a:br>
            <a:r>
              <a:rPr lang="en-IN" b="1" dirty="0"/>
              <a:t>                         </a:t>
            </a:r>
            <a:br>
              <a:rPr lang="en-IN" b="1" dirty="0"/>
            </a:br>
            <a:r>
              <a:rPr lang="en-IN" b="1" dirty="0"/>
              <a:t>                           Mentor’s Name:</a:t>
            </a:r>
            <a:r>
              <a:rPr lang="en-IN" dirty="0"/>
              <a:t>  </a:t>
            </a:r>
            <a:br>
              <a:rPr lang="en-IN" dirty="0"/>
            </a:br>
            <a:r>
              <a:rPr lang="en-IN" dirty="0"/>
              <a:t>    Pallavi Bapuram and Madishetti Rajashekar                        </a:t>
            </a:r>
          </a:p>
        </p:txBody>
      </p:sp>
      <p:sp>
        <p:nvSpPr>
          <p:cNvPr id="3" name="Content Placeholder 2">
            <a:extLst>
              <a:ext uri="{FF2B5EF4-FFF2-40B4-BE49-F238E27FC236}">
                <a16:creationId xmlns:a16="http://schemas.microsoft.com/office/drawing/2014/main" id="{09E0ADE6-21F5-E044-3A19-0516269B4165}"/>
              </a:ext>
            </a:extLst>
          </p:cNvPr>
          <p:cNvSpPr>
            <a:spLocks noGrp="1"/>
          </p:cNvSpPr>
          <p:nvPr>
            <p:ph idx="1"/>
          </p:nvPr>
        </p:nvSpPr>
        <p:spPr>
          <a:xfrm>
            <a:off x="974558" y="2803358"/>
            <a:ext cx="10395284" cy="2989775"/>
          </a:xfrm>
        </p:spPr>
        <p:txBody>
          <a:bodyPr>
            <a:normAutofit fontScale="32500" lnSpcReduction="20000"/>
          </a:bodyPr>
          <a:lstStyle/>
          <a:p>
            <a:pPr marL="0" indent="0">
              <a:buNone/>
            </a:pPr>
            <a:r>
              <a:rPr lang="en-IN" sz="2000" b="1" dirty="0"/>
              <a:t>      </a:t>
            </a:r>
          </a:p>
          <a:p>
            <a:pPr marL="0" indent="0">
              <a:buNone/>
            </a:pPr>
            <a:r>
              <a:rPr lang="en-IN" sz="2000" b="1" dirty="0"/>
              <a:t>    </a:t>
            </a:r>
          </a:p>
          <a:p>
            <a:pPr marL="0" indent="0">
              <a:buNone/>
            </a:pPr>
            <a:endParaRPr lang="en-IN" sz="2400" b="1" dirty="0"/>
          </a:p>
          <a:p>
            <a:pPr marL="0" indent="0">
              <a:buNone/>
            </a:pPr>
            <a:endParaRPr lang="en-IN" sz="2400" b="1" dirty="0"/>
          </a:p>
          <a:p>
            <a:pPr marL="0" indent="0">
              <a:buNone/>
            </a:pPr>
            <a:r>
              <a:rPr lang="en-IN" sz="7000" b="1" dirty="0"/>
              <a:t>         Team members :-</a:t>
            </a:r>
            <a:r>
              <a:rPr lang="en-IN" sz="7000" b="1" i="0" u="none" strike="noStrike" dirty="0">
                <a:solidFill>
                  <a:srgbClr val="000000"/>
                </a:solidFill>
                <a:effectLst/>
                <a:latin typeface="Calibri" panose="020F0502020204030204" pitchFamily="34" charset="0"/>
              </a:rPr>
              <a:t>     </a:t>
            </a:r>
            <a:r>
              <a:rPr lang="en-IN" sz="7000" b="0" i="0" u="none" strike="noStrike" dirty="0">
                <a:solidFill>
                  <a:srgbClr val="000000"/>
                </a:solidFill>
                <a:effectLst/>
                <a:latin typeface="Calibri" panose="020F0502020204030204" pitchFamily="34" charset="0"/>
              </a:rPr>
              <a:t>Mr. Nishant Vasant Dalvi</a:t>
            </a:r>
            <a:r>
              <a:rPr lang="en-IN" sz="7000" dirty="0"/>
              <a:t> </a:t>
            </a:r>
          </a:p>
          <a:p>
            <a:pPr marL="0" indent="0">
              <a:buNone/>
            </a:pPr>
            <a:r>
              <a:rPr lang="en-IN" sz="7000" dirty="0"/>
              <a:t>                                            </a:t>
            </a:r>
            <a:r>
              <a:rPr lang="en-IN" sz="7000" b="0" i="0" u="none" strike="noStrike" dirty="0">
                <a:solidFill>
                  <a:srgbClr val="000000"/>
                </a:solidFill>
                <a:effectLst/>
                <a:latin typeface="Calibri" panose="020F0502020204030204" pitchFamily="34" charset="0"/>
              </a:rPr>
              <a:t>Mr. Shubham Rajendra Tiwari</a:t>
            </a:r>
          </a:p>
          <a:p>
            <a:pPr marL="0" indent="0">
              <a:buNone/>
            </a:pPr>
            <a:r>
              <a:rPr lang="en-IN" sz="7000" dirty="0">
                <a:solidFill>
                  <a:srgbClr val="000000"/>
                </a:solidFill>
                <a:latin typeface="Calibri" panose="020F0502020204030204" pitchFamily="34" charset="0"/>
              </a:rPr>
              <a:t>                                                      </a:t>
            </a:r>
            <a:r>
              <a:rPr lang="en-IN" sz="7000" b="0" i="0" u="none" strike="noStrike" dirty="0">
                <a:solidFill>
                  <a:srgbClr val="000000"/>
                </a:solidFill>
                <a:effectLst/>
                <a:latin typeface="Calibri" panose="020F0502020204030204" pitchFamily="34" charset="0"/>
              </a:rPr>
              <a:t>Ms Safreena K H </a:t>
            </a:r>
          </a:p>
          <a:p>
            <a:pPr marL="0" indent="0">
              <a:buNone/>
            </a:pPr>
            <a:r>
              <a:rPr lang="en-IN" sz="7000" dirty="0">
                <a:solidFill>
                  <a:srgbClr val="000000"/>
                </a:solidFill>
                <a:latin typeface="Calibri" panose="020F0502020204030204" pitchFamily="34" charset="0"/>
              </a:rPr>
              <a:t>                                                      </a:t>
            </a:r>
            <a:r>
              <a:rPr lang="en-IN" sz="7000" b="0" i="0" u="none" strike="noStrike" dirty="0">
                <a:solidFill>
                  <a:srgbClr val="000000"/>
                </a:solidFill>
                <a:effectLst/>
                <a:latin typeface="Calibri" panose="020F0502020204030204" pitchFamily="34" charset="0"/>
              </a:rPr>
              <a:t>Ms Harshali Rajesh Singh</a:t>
            </a:r>
            <a:r>
              <a:rPr lang="en-IN" sz="7000" dirty="0"/>
              <a:t> </a:t>
            </a:r>
          </a:p>
          <a:p>
            <a:pPr marL="0" indent="0">
              <a:buNone/>
            </a:pPr>
            <a:r>
              <a:rPr lang="en-IN" sz="7000" dirty="0"/>
              <a:t>                                            </a:t>
            </a:r>
            <a:r>
              <a:rPr lang="en-IN" sz="7000" b="0" i="0" u="none" strike="noStrike" dirty="0">
                <a:solidFill>
                  <a:srgbClr val="222222"/>
                </a:solidFill>
                <a:effectLst/>
                <a:latin typeface="Calibri" panose="020F0502020204030204" pitchFamily="34" charset="0"/>
              </a:rPr>
              <a:t>Mr. Kalathuri Roopesh Reddy</a:t>
            </a:r>
            <a:r>
              <a:rPr lang="en-IN" sz="7000" dirty="0"/>
              <a:t> </a:t>
            </a:r>
            <a:endParaRPr lang="en-IN" sz="7000" b="1" dirty="0"/>
          </a:p>
        </p:txBody>
      </p:sp>
    </p:spTree>
    <p:extLst>
      <p:ext uri="{BB962C8B-B14F-4D97-AF65-F5344CB8AC3E}">
        <p14:creationId xmlns:p14="http://schemas.microsoft.com/office/powerpoint/2010/main" val="203398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F97314-E00D-097D-D3CE-414D0A9FFF48}"/>
              </a:ext>
            </a:extLst>
          </p:cNvPr>
          <p:cNvSpPr txBox="1"/>
          <p:nvPr/>
        </p:nvSpPr>
        <p:spPr>
          <a:xfrm>
            <a:off x="757989" y="355240"/>
            <a:ext cx="11434011" cy="1723549"/>
          </a:xfrm>
          <a:prstGeom prst="rect">
            <a:avLst/>
          </a:prstGeom>
          <a:noFill/>
        </p:spPr>
        <p:txBody>
          <a:bodyPr wrap="square">
            <a:spAutoFit/>
          </a:bodyPr>
          <a:lstStyle/>
          <a:p>
            <a:pPr lvl="4"/>
            <a:r>
              <a:rPr lang="en-US" sz="4000" dirty="0">
                <a:solidFill>
                  <a:srgbClr val="002060"/>
                </a:solidFill>
              </a:rPr>
              <a:t>          Train – test Split</a:t>
            </a:r>
          </a:p>
          <a:p>
            <a:endParaRPr lang="en-US" dirty="0">
              <a:solidFill>
                <a:srgbClr val="002060"/>
              </a:solidFill>
            </a:endParaRPr>
          </a:p>
          <a:p>
            <a:pPr lvl="2"/>
            <a:r>
              <a:rPr lang="en-US" sz="2400" b="0" i="0" dirty="0">
                <a:solidFill>
                  <a:srgbClr val="002060"/>
                </a:solidFill>
                <a:effectLst/>
                <a:latin typeface="Helvetica Neue"/>
              </a:rPr>
              <a:t>Split the data into train and test by taking the last 1 year power consumption as test data.</a:t>
            </a:r>
            <a:endParaRPr lang="en-IN" dirty="0">
              <a:solidFill>
                <a:srgbClr val="002060"/>
              </a:solidFill>
            </a:endParaRPr>
          </a:p>
        </p:txBody>
      </p:sp>
      <p:pic>
        <p:nvPicPr>
          <p:cNvPr id="6" name="Picture 5">
            <a:extLst>
              <a:ext uri="{FF2B5EF4-FFF2-40B4-BE49-F238E27FC236}">
                <a16:creationId xmlns:a16="http://schemas.microsoft.com/office/drawing/2014/main" id="{4BBBC182-B606-AA6C-57F6-75160CD34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090" y="2454443"/>
            <a:ext cx="8955807" cy="3607264"/>
          </a:xfrm>
          <a:prstGeom prst="rect">
            <a:avLst/>
          </a:prstGeom>
          <a:ln>
            <a:solidFill>
              <a:schemeClr val="bg1">
                <a:lumMod val="95000"/>
              </a:schemeClr>
            </a:solidFill>
          </a:ln>
        </p:spPr>
      </p:pic>
    </p:spTree>
    <p:extLst>
      <p:ext uri="{BB962C8B-B14F-4D97-AF65-F5344CB8AC3E}">
        <p14:creationId xmlns:p14="http://schemas.microsoft.com/office/powerpoint/2010/main" val="753340231"/>
      </p:ext>
    </p:extLst>
  </p:cSld>
  <p:clrMapOvr>
    <a:masterClrMapping/>
  </p:clrMapOvr>
  <mc:AlternateContent xmlns:mc="http://schemas.openxmlformats.org/markup-compatibility/2006" xmlns:p14="http://schemas.microsoft.com/office/powerpoint/2010/main">
    <mc:Choice Requires="p14">
      <p:transition spd="slow" p14:dur="2000" advTm="8722"/>
    </mc:Choice>
    <mc:Fallback xmlns="">
      <p:transition spd="slow" advTm="872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B30692-0244-5139-1D95-80CD15B12802}"/>
              </a:ext>
            </a:extLst>
          </p:cNvPr>
          <p:cNvSpPr txBox="1"/>
          <p:nvPr/>
        </p:nvSpPr>
        <p:spPr>
          <a:xfrm>
            <a:off x="228600" y="213110"/>
            <a:ext cx="11963400" cy="1569660"/>
          </a:xfrm>
          <a:prstGeom prst="rect">
            <a:avLst/>
          </a:prstGeom>
          <a:noFill/>
        </p:spPr>
        <p:txBody>
          <a:bodyPr wrap="square">
            <a:spAutoFit/>
          </a:bodyPr>
          <a:lstStyle/>
          <a:p>
            <a:pPr lvl="4"/>
            <a:r>
              <a:rPr lang="en-US" sz="3600" dirty="0">
                <a:solidFill>
                  <a:srgbClr val="002060"/>
                </a:solidFill>
              </a:rPr>
              <a:t>      Double differencing – Lag 7</a:t>
            </a:r>
          </a:p>
          <a:p>
            <a:endParaRPr lang="en-US" sz="3600" dirty="0">
              <a:solidFill>
                <a:srgbClr val="002060"/>
              </a:solidFill>
            </a:endParaRPr>
          </a:p>
          <a:p>
            <a:pPr lvl="2"/>
            <a:r>
              <a:rPr lang="en-US" sz="2400" b="0" i="0" dirty="0">
                <a:solidFill>
                  <a:srgbClr val="002060"/>
                </a:solidFill>
                <a:effectLst/>
                <a:latin typeface="Helvetica Neue"/>
              </a:rPr>
              <a:t>       Double differencing with lag 7 to remove the weekly seasonality.</a:t>
            </a:r>
          </a:p>
        </p:txBody>
      </p:sp>
      <p:pic>
        <p:nvPicPr>
          <p:cNvPr id="6" name="Picture 5">
            <a:extLst>
              <a:ext uri="{FF2B5EF4-FFF2-40B4-BE49-F238E27FC236}">
                <a16:creationId xmlns:a16="http://schemas.microsoft.com/office/drawing/2014/main" id="{CB7FD827-C7F0-CCE1-D2B1-7A6337FAF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249905"/>
            <a:ext cx="8778240" cy="3827070"/>
          </a:xfrm>
          <a:prstGeom prst="rect">
            <a:avLst/>
          </a:prstGeom>
        </p:spPr>
      </p:pic>
    </p:spTree>
    <p:extLst>
      <p:ext uri="{BB962C8B-B14F-4D97-AF65-F5344CB8AC3E}">
        <p14:creationId xmlns:p14="http://schemas.microsoft.com/office/powerpoint/2010/main" val="4154124526"/>
      </p:ext>
    </p:extLst>
  </p:cSld>
  <p:clrMapOvr>
    <a:masterClrMapping/>
  </p:clrMapOvr>
  <mc:AlternateContent xmlns:mc="http://schemas.openxmlformats.org/markup-compatibility/2006" xmlns:p14="http://schemas.microsoft.com/office/powerpoint/2010/main">
    <mc:Choice Requires="p14">
      <p:transition spd="slow" p14:dur="2000" advTm="7430"/>
    </mc:Choice>
    <mc:Fallback xmlns="">
      <p:transition spd="slow" advTm="743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F6A45C-57A8-C4B0-3D79-0125D872B59A}"/>
              </a:ext>
            </a:extLst>
          </p:cNvPr>
          <p:cNvSpPr txBox="1"/>
          <p:nvPr/>
        </p:nvSpPr>
        <p:spPr>
          <a:xfrm>
            <a:off x="180474" y="421004"/>
            <a:ext cx="11201400" cy="1631216"/>
          </a:xfrm>
          <a:prstGeom prst="rect">
            <a:avLst/>
          </a:prstGeom>
          <a:noFill/>
        </p:spPr>
        <p:txBody>
          <a:bodyPr wrap="square">
            <a:spAutoFit/>
          </a:bodyPr>
          <a:lstStyle/>
          <a:p>
            <a:pPr lvl="4"/>
            <a:r>
              <a:rPr lang="en-US" sz="3600" dirty="0">
                <a:solidFill>
                  <a:srgbClr val="002060"/>
                </a:solidFill>
              </a:rPr>
              <a:t>SARIMA Model with weekly seasonality</a:t>
            </a:r>
          </a:p>
          <a:p>
            <a:pPr lvl="8"/>
            <a:endParaRPr lang="en-US" sz="1600" dirty="0">
              <a:solidFill>
                <a:srgbClr val="002060"/>
              </a:solidFill>
            </a:endParaRPr>
          </a:p>
          <a:p>
            <a:pPr lvl="8"/>
            <a:r>
              <a:rPr lang="en-US" sz="1600" dirty="0">
                <a:solidFill>
                  <a:srgbClr val="002060"/>
                </a:solidFill>
              </a:rPr>
              <a:t>(</a:t>
            </a:r>
            <a:r>
              <a:rPr lang="en-US" sz="1600" dirty="0" err="1">
                <a:solidFill>
                  <a:srgbClr val="002060"/>
                </a:solidFill>
              </a:rPr>
              <a:t>p,d,q</a:t>
            </a:r>
            <a:r>
              <a:rPr lang="en-US" sz="1600" dirty="0">
                <a:solidFill>
                  <a:srgbClr val="002060"/>
                </a:solidFill>
              </a:rPr>
              <a:t>) = (1,1,3)</a:t>
            </a:r>
          </a:p>
          <a:p>
            <a:pPr lvl="8"/>
            <a:r>
              <a:rPr lang="en-US" sz="1600" dirty="0">
                <a:solidFill>
                  <a:srgbClr val="002060"/>
                </a:solidFill>
              </a:rPr>
              <a:t>(P,D,Q) = (1,1,0)</a:t>
            </a:r>
          </a:p>
          <a:p>
            <a:pPr lvl="8"/>
            <a:r>
              <a:rPr lang="en-US" sz="1600" dirty="0">
                <a:solidFill>
                  <a:srgbClr val="002060"/>
                </a:solidFill>
              </a:rPr>
              <a:t> m        = 7</a:t>
            </a:r>
          </a:p>
        </p:txBody>
      </p:sp>
      <p:pic>
        <p:nvPicPr>
          <p:cNvPr id="6" name="Picture 5">
            <a:extLst>
              <a:ext uri="{FF2B5EF4-FFF2-40B4-BE49-F238E27FC236}">
                <a16:creationId xmlns:a16="http://schemas.microsoft.com/office/drawing/2014/main" id="{136A058C-D0C9-D899-7C1A-AEFF73B3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895" y="2261937"/>
            <a:ext cx="9144000" cy="4175059"/>
          </a:xfrm>
          <a:prstGeom prst="rect">
            <a:avLst/>
          </a:prstGeom>
          <a:ln>
            <a:solidFill>
              <a:schemeClr val="tx1"/>
            </a:solidFill>
          </a:ln>
        </p:spPr>
      </p:pic>
    </p:spTree>
    <p:extLst>
      <p:ext uri="{BB962C8B-B14F-4D97-AF65-F5344CB8AC3E}">
        <p14:creationId xmlns:p14="http://schemas.microsoft.com/office/powerpoint/2010/main" val="2441432455"/>
      </p:ext>
    </p:extLst>
  </p:cSld>
  <p:clrMapOvr>
    <a:masterClrMapping/>
  </p:clrMapOvr>
  <mc:AlternateContent xmlns:mc="http://schemas.openxmlformats.org/markup-compatibility/2006" xmlns:p14="http://schemas.microsoft.com/office/powerpoint/2010/main">
    <mc:Choice Requires="p14">
      <p:transition spd="slow" p14:dur="2000" advTm="5447"/>
    </mc:Choice>
    <mc:Fallback xmlns="">
      <p:transition spd="slow" advTm="544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013051-090E-28EB-C389-C437F9918584}"/>
              </a:ext>
            </a:extLst>
          </p:cNvPr>
          <p:cNvSpPr txBox="1"/>
          <p:nvPr/>
        </p:nvSpPr>
        <p:spPr>
          <a:xfrm>
            <a:off x="316831" y="289509"/>
            <a:ext cx="11875169" cy="1569660"/>
          </a:xfrm>
          <a:prstGeom prst="rect">
            <a:avLst/>
          </a:prstGeom>
          <a:noFill/>
        </p:spPr>
        <p:txBody>
          <a:bodyPr wrap="square">
            <a:spAutoFit/>
          </a:bodyPr>
          <a:lstStyle/>
          <a:p>
            <a:pPr lvl="4"/>
            <a:r>
              <a:rPr lang="en-US" sz="3600" dirty="0">
                <a:solidFill>
                  <a:srgbClr val="002060"/>
                </a:solidFill>
              </a:rPr>
              <a:t>SARIMA Model with weekly seasonality</a:t>
            </a:r>
          </a:p>
          <a:p>
            <a:pPr lvl="8"/>
            <a:r>
              <a:rPr lang="en-US" sz="3600" dirty="0">
                <a:solidFill>
                  <a:srgbClr val="002060"/>
                </a:solidFill>
              </a:rPr>
              <a:t>  Model Evaluation</a:t>
            </a:r>
          </a:p>
          <a:p>
            <a:pPr marL="1371600" lvl="2" indent="-457200">
              <a:buFont typeface="Wingdings" panose="05000000000000000000" pitchFamily="2" charset="2"/>
              <a:buChar char="Ø"/>
            </a:pPr>
            <a:r>
              <a:rPr lang="en-US" sz="2400" dirty="0">
                <a:solidFill>
                  <a:srgbClr val="002060"/>
                </a:solidFill>
              </a:rPr>
              <a:t>The model captures the weekly seasonality</a:t>
            </a:r>
          </a:p>
        </p:txBody>
      </p:sp>
      <p:pic>
        <p:nvPicPr>
          <p:cNvPr id="6" name="Picture 5">
            <a:extLst>
              <a:ext uri="{FF2B5EF4-FFF2-40B4-BE49-F238E27FC236}">
                <a16:creationId xmlns:a16="http://schemas.microsoft.com/office/drawing/2014/main" id="{922FEBE1-83B4-19FC-3602-BE5A0882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590" y="1950888"/>
            <a:ext cx="8846820" cy="4244340"/>
          </a:xfrm>
          <a:prstGeom prst="rect">
            <a:avLst/>
          </a:prstGeom>
        </p:spPr>
      </p:pic>
    </p:spTree>
    <p:extLst>
      <p:ext uri="{BB962C8B-B14F-4D97-AF65-F5344CB8AC3E}">
        <p14:creationId xmlns:p14="http://schemas.microsoft.com/office/powerpoint/2010/main" val="1811670840"/>
      </p:ext>
    </p:extLst>
  </p:cSld>
  <p:clrMapOvr>
    <a:masterClrMapping/>
  </p:clrMapOvr>
  <mc:AlternateContent xmlns:mc="http://schemas.openxmlformats.org/markup-compatibility/2006" xmlns:p14="http://schemas.microsoft.com/office/powerpoint/2010/main">
    <mc:Choice Requires="p14">
      <p:transition spd="slow" p14:dur="2000" advTm="5954"/>
    </mc:Choice>
    <mc:Fallback xmlns="">
      <p:transition spd="slow" advTm="595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58F38E-08EE-1E44-0A42-5BFAEB3DB793}"/>
              </a:ext>
            </a:extLst>
          </p:cNvPr>
          <p:cNvSpPr txBox="1"/>
          <p:nvPr/>
        </p:nvSpPr>
        <p:spPr>
          <a:xfrm>
            <a:off x="48126" y="453742"/>
            <a:ext cx="12095747" cy="1354217"/>
          </a:xfrm>
          <a:prstGeom prst="rect">
            <a:avLst/>
          </a:prstGeom>
          <a:noFill/>
        </p:spPr>
        <p:txBody>
          <a:bodyPr wrap="square">
            <a:spAutoFit/>
          </a:bodyPr>
          <a:lstStyle/>
          <a:p>
            <a:pPr lvl="4"/>
            <a:r>
              <a:rPr lang="en-US" sz="4000" dirty="0">
                <a:solidFill>
                  <a:srgbClr val="002060"/>
                </a:solidFill>
              </a:rPr>
              <a:t>  Double differencing – Lag 90</a:t>
            </a:r>
          </a:p>
          <a:p>
            <a:endParaRPr lang="en-US" dirty="0">
              <a:solidFill>
                <a:srgbClr val="002060"/>
              </a:solidFill>
            </a:endParaRPr>
          </a:p>
          <a:p>
            <a:pPr lvl="2"/>
            <a:r>
              <a:rPr lang="en-US" sz="2400" b="0" i="0" dirty="0">
                <a:solidFill>
                  <a:srgbClr val="002060"/>
                </a:solidFill>
                <a:effectLst/>
                <a:latin typeface="Helvetica Neue"/>
              </a:rPr>
              <a:t>    Double differencing with lag 90 to remove the </a:t>
            </a:r>
            <a:r>
              <a:rPr lang="en-US" sz="2400" dirty="0">
                <a:solidFill>
                  <a:srgbClr val="002060"/>
                </a:solidFill>
                <a:latin typeface="Helvetica Neue"/>
              </a:rPr>
              <a:t>Q</a:t>
            </a:r>
            <a:r>
              <a:rPr lang="en-US" sz="2400" b="0" i="0" dirty="0">
                <a:solidFill>
                  <a:srgbClr val="002060"/>
                </a:solidFill>
                <a:effectLst/>
                <a:latin typeface="Helvetica Neue"/>
              </a:rPr>
              <a:t>uarterly seasonality.</a:t>
            </a:r>
          </a:p>
        </p:txBody>
      </p:sp>
      <p:pic>
        <p:nvPicPr>
          <p:cNvPr id="6" name="Picture 5">
            <a:extLst>
              <a:ext uri="{FF2B5EF4-FFF2-40B4-BE49-F238E27FC236}">
                <a16:creationId xmlns:a16="http://schemas.microsoft.com/office/drawing/2014/main" id="{BEC5E076-CEFE-168D-1DCA-68D64EE64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29" y="2126617"/>
            <a:ext cx="9044940" cy="4409988"/>
          </a:xfrm>
          <a:prstGeom prst="rect">
            <a:avLst/>
          </a:prstGeom>
        </p:spPr>
      </p:pic>
    </p:spTree>
    <p:extLst>
      <p:ext uri="{BB962C8B-B14F-4D97-AF65-F5344CB8AC3E}">
        <p14:creationId xmlns:p14="http://schemas.microsoft.com/office/powerpoint/2010/main" val="1188293357"/>
      </p:ext>
    </p:extLst>
  </p:cSld>
  <p:clrMapOvr>
    <a:masterClrMapping/>
  </p:clrMapOvr>
  <mc:AlternateContent xmlns:mc="http://schemas.openxmlformats.org/markup-compatibility/2006" xmlns:p14="http://schemas.microsoft.com/office/powerpoint/2010/main">
    <mc:Choice Requires="p14">
      <p:transition spd="slow" p14:dur="2000" advTm="6903"/>
    </mc:Choice>
    <mc:Fallback xmlns="">
      <p:transition spd="slow" advTm="690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8" name="Google Shape;388;p7"/>
          <p:cNvPicPr preferRelativeResize="0"/>
          <p:nvPr/>
        </p:nvPicPr>
        <p:blipFill rotWithShape="1">
          <a:blip r:embed="rId3">
            <a:alphaModFix/>
          </a:blip>
          <a:srcRect/>
          <a:stretch/>
        </p:blipFill>
        <p:spPr>
          <a:xfrm>
            <a:off x="10657830" y="6129850"/>
            <a:ext cx="1187051" cy="411359"/>
          </a:xfrm>
          <a:prstGeom prst="rect">
            <a:avLst/>
          </a:prstGeom>
          <a:noFill/>
          <a:ln>
            <a:noFill/>
          </a:ln>
        </p:spPr>
      </p:pic>
      <p:sp>
        <p:nvSpPr>
          <p:cNvPr id="5" name="TextBox 4">
            <a:extLst>
              <a:ext uri="{FF2B5EF4-FFF2-40B4-BE49-F238E27FC236}">
                <a16:creationId xmlns:a16="http://schemas.microsoft.com/office/drawing/2014/main" id="{9A77180C-5C10-6B4E-4D36-C4A6F2D23727}"/>
              </a:ext>
            </a:extLst>
          </p:cNvPr>
          <p:cNvSpPr txBox="1"/>
          <p:nvPr/>
        </p:nvSpPr>
        <p:spPr>
          <a:xfrm>
            <a:off x="0" y="316791"/>
            <a:ext cx="11327523" cy="1631216"/>
          </a:xfrm>
          <a:prstGeom prst="rect">
            <a:avLst/>
          </a:prstGeom>
          <a:noFill/>
        </p:spPr>
        <p:txBody>
          <a:bodyPr wrap="square">
            <a:spAutoFit/>
          </a:bodyPr>
          <a:lstStyle/>
          <a:p>
            <a:pPr lvl="4"/>
            <a:r>
              <a:rPr lang="en-US" sz="3600" dirty="0">
                <a:solidFill>
                  <a:srgbClr val="002060"/>
                </a:solidFill>
              </a:rPr>
              <a:t> SARIMA Model with Quarterly seasonality</a:t>
            </a:r>
          </a:p>
          <a:p>
            <a:pPr lvl="8"/>
            <a:endParaRPr lang="en-US" sz="1600" dirty="0">
              <a:solidFill>
                <a:srgbClr val="002060"/>
              </a:solidFill>
            </a:endParaRPr>
          </a:p>
          <a:p>
            <a:pPr lvl="8"/>
            <a:r>
              <a:rPr lang="en-US" sz="1600" dirty="0">
                <a:solidFill>
                  <a:srgbClr val="002060"/>
                </a:solidFill>
              </a:rPr>
              <a:t>(</a:t>
            </a:r>
            <a:r>
              <a:rPr lang="en-US" sz="1600" dirty="0" err="1">
                <a:solidFill>
                  <a:srgbClr val="002060"/>
                </a:solidFill>
              </a:rPr>
              <a:t>p,d,q</a:t>
            </a:r>
            <a:r>
              <a:rPr lang="en-US" sz="1600" dirty="0">
                <a:solidFill>
                  <a:srgbClr val="002060"/>
                </a:solidFill>
              </a:rPr>
              <a:t>) = (2,1,3)</a:t>
            </a:r>
          </a:p>
          <a:p>
            <a:pPr lvl="8"/>
            <a:r>
              <a:rPr lang="en-US" sz="1600" dirty="0">
                <a:solidFill>
                  <a:srgbClr val="002060"/>
                </a:solidFill>
              </a:rPr>
              <a:t>(P,D,Q) = (1,1,0)</a:t>
            </a:r>
          </a:p>
          <a:p>
            <a:pPr lvl="8"/>
            <a:r>
              <a:rPr lang="en-US" sz="1600" dirty="0">
                <a:solidFill>
                  <a:srgbClr val="002060"/>
                </a:solidFill>
              </a:rPr>
              <a:t> m        = 90</a:t>
            </a:r>
            <a:endParaRPr lang="en-IN" dirty="0">
              <a:solidFill>
                <a:srgbClr val="002060"/>
              </a:solidFill>
            </a:endParaRPr>
          </a:p>
        </p:txBody>
      </p:sp>
      <p:pic>
        <p:nvPicPr>
          <p:cNvPr id="8" name="Picture 7">
            <a:extLst>
              <a:ext uri="{FF2B5EF4-FFF2-40B4-BE49-F238E27FC236}">
                <a16:creationId xmlns:a16="http://schemas.microsoft.com/office/drawing/2014/main" id="{023E3C9D-EE00-8D09-0C9F-29456D1F0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809" y="2185384"/>
            <a:ext cx="9364382" cy="4367463"/>
          </a:xfrm>
          <a:prstGeom prst="rect">
            <a:avLst/>
          </a:prstGeom>
        </p:spPr>
      </p:pic>
    </p:spTree>
    <p:extLst>
      <p:ext uri="{BB962C8B-B14F-4D97-AF65-F5344CB8AC3E}">
        <p14:creationId xmlns:p14="http://schemas.microsoft.com/office/powerpoint/2010/main" val="3011327543"/>
      </p:ext>
    </p:extLst>
  </p:cSld>
  <p:clrMapOvr>
    <a:masterClrMapping/>
  </p:clrMapOvr>
  <mc:AlternateContent xmlns:mc="http://schemas.openxmlformats.org/markup-compatibility/2006" xmlns:p14="http://schemas.microsoft.com/office/powerpoint/2010/main">
    <mc:Choice Requires="p14">
      <p:transition spd="slow" p14:dur="2000" advTm="4581"/>
    </mc:Choice>
    <mc:Fallback xmlns="">
      <p:transition spd="slow" advTm="45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B80270-F0D4-2394-E28C-32C3102A6220}"/>
              </a:ext>
            </a:extLst>
          </p:cNvPr>
          <p:cNvSpPr txBox="1"/>
          <p:nvPr/>
        </p:nvSpPr>
        <p:spPr>
          <a:xfrm>
            <a:off x="140368" y="373729"/>
            <a:ext cx="11911263" cy="1754326"/>
          </a:xfrm>
          <a:prstGeom prst="rect">
            <a:avLst/>
          </a:prstGeom>
          <a:noFill/>
        </p:spPr>
        <p:txBody>
          <a:bodyPr wrap="square">
            <a:spAutoFit/>
          </a:bodyPr>
          <a:lstStyle/>
          <a:p>
            <a:pPr lvl="4"/>
            <a:r>
              <a:rPr lang="en-US" sz="3600" dirty="0">
                <a:solidFill>
                  <a:srgbClr val="002060"/>
                </a:solidFill>
              </a:rPr>
              <a:t>SARIMA Model with Quarterly seasonality</a:t>
            </a:r>
          </a:p>
          <a:p>
            <a:pPr lvl="8"/>
            <a:endParaRPr lang="en-US" sz="1600" dirty="0">
              <a:solidFill>
                <a:srgbClr val="002060"/>
              </a:solidFill>
            </a:endParaRPr>
          </a:p>
          <a:p>
            <a:pPr lvl="8"/>
            <a:r>
              <a:rPr lang="en-US" sz="2400" dirty="0">
                <a:solidFill>
                  <a:srgbClr val="002060"/>
                </a:solidFill>
              </a:rPr>
              <a:t>        </a:t>
            </a:r>
            <a:r>
              <a:rPr lang="en-US" sz="3200" dirty="0">
                <a:solidFill>
                  <a:srgbClr val="002060"/>
                </a:solidFill>
              </a:rPr>
              <a:t>Model Evaluation</a:t>
            </a:r>
            <a:endParaRPr lang="en-US" sz="2400" dirty="0">
              <a:solidFill>
                <a:srgbClr val="002060"/>
              </a:solidFill>
            </a:endParaRPr>
          </a:p>
          <a:p>
            <a:pPr marL="1371600" lvl="2" indent="-457200">
              <a:buFont typeface="Wingdings" panose="05000000000000000000" pitchFamily="2" charset="2"/>
              <a:buChar char="Ø"/>
            </a:pPr>
            <a:r>
              <a:rPr lang="en-US" sz="2400" dirty="0">
                <a:solidFill>
                  <a:srgbClr val="002060"/>
                </a:solidFill>
              </a:rPr>
              <a:t>The model captures the quarterly seasonality</a:t>
            </a:r>
          </a:p>
        </p:txBody>
      </p:sp>
      <p:pic>
        <p:nvPicPr>
          <p:cNvPr id="7" name="Picture 6">
            <a:extLst>
              <a:ext uri="{FF2B5EF4-FFF2-40B4-BE49-F238E27FC236}">
                <a16:creationId xmlns:a16="http://schemas.microsoft.com/office/drawing/2014/main" id="{8767D0C2-BACC-2172-8DC3-25C6CA1DE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684" y="2394283"/>
            <a:ext cx="9612066" cy="3912893"/>
          </a:xfrm>
          <a:prstGeom prst="rect">
            <a:avLst/>
          </a:prstGeom>
        </p:spPr>
      </p:pic>
    </p:spTree>
    <p:extLst>
      <p:ext uri="{BB962C8B-B14F-4D97-AF65-F5344CB8AC3E}">
        <p14:creationId xmlns:p14="http://schemas.microsoft.com/office/powerpoint/2010/main" val="1563398745"/>
      </p:ext>
    </p:extLst>
  </p:cSld>
  <p:clrMapOvr>
    <a:masterClrMapping/>
  </p:clrMapOvr>
  <mc:AlternateContent xmlns:mc="http://schemas.openxmlformats.org/markup-compatibility/2006" xmlns:p14="http://schemas.microsoft.com/office/powerpoint/2010/main">
    <mc:Choice Requires="p14">
      <p:transition spd="slow" p14:dur="2000" advTm="6395"/>
    </mc:Choice>
    <mc:Fallback xmlns="">
      <p:transition spd="slow" advTm="639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9032BD-04CA-E5CB-B43A-990464DD32C7}"/>
              </a:ext>
            </a:extLst>
          </p:cNvPr>
          <p:cNvSpPr txBox="1"/>
          <p:nvPr/>
        </p:nvSpPr>
        <p:spPr>
          <a:xfrm>
            <a:off x="240632" y="405616"/>
            <a:ext cx="11951368" cy="1354217"/>
          </a:xfrm>
          <a:prstGeom prst="rect">
            <a:avLst/>
          </a:prstGeom>
          <a:noFill/>
        </p:spPr>
        <p:txBody>
          <a:bodyPr wrap="square">
            <a:spAutoFit/>
          </a:bodyPr>
          <a:lstStyle/>
          <a:p>
            <a:pPr lvl="4"/>
            <a:r>
              <a:rPr lang="en-US" sz="4000" dirty="0">
                <a:solidFill>
                  <a:srgbClr val="002060"/>
                </a:solidFill>
              </a:rPr>
              <a:t>Double differencing – Lag 364</a:t>
            </a:r>
          </a:p>
          <a:p>
            <a:endParaRPr lang="en-US" dirty="0">
              <a:solidFill>
                <a:srgbClr val="002060"/>
              </a:solidFill>
            </a:endParaRPr>
          </a:p>
          <a:p>
            <a:pPr lvl="2"/>
            <a:r>
              <a:rPr lang="en-US" sz="2400" b="0" i="0" dirty="0">
                <a:solidFill>
                  <a:srgbClr val="002060"/>
                </a:solidFill>
                <a:effectLst/>
                <a:latin typeface="Helvetica Neue"/>
              </a:rPr>
              <a:t>Double differencing with lag 364 to remove the </a:t>
            </a:r>
            <a:r>
              <a:rPr lang="en-US" sz="2400" dirty="0">
                <a:solidFill>
                  <a:srgbClr val="002060"/>
                </a:solidFill>
                <a:latin typeface="Helvetica Neue"/>
              </a:rPr>
              <a:t>Yearly</a:t>
            </a:r>
            <a:r>
              <a:rPr lang="en-US" sz="2400" b="0" i="0" dirty="0">
                <a:solidFill>
                  <a:srgbClr val="002060"/>
                </a:solidFill>
                <a:effectLst/>
                <a:latin typeface="Helvetica Neue"/>
              </a:rPr>
              <a:t> seasonality.</a:t>
            </a:r>
          </a:p>
        </p:txBody>
      </p:sp>
      <p:pic>
        <p:nvPicPr>
          <p:cNvPr id="7" name="Picture 6">
            <a:extLst>
              <a:ext uri="{FF2B5EF4-FFF2-40B4-BE49-F238E27FC236}">
                <a16:creationId xmlns:a16="http://schemas.microsoft.com/office/drawing/2014/main" id="{DD45A983-C6EF-8676-9821-6AC504D94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282" y="2009273"/>
            <a:ext cx="9955014" cy="4322795"/>
          </a:xfrm>
          <a:prstGeom prst="rect">
            <a:avLst/>
          </a:prstGeom>
        </p:spPr>
      </p:pic>
    </p:spTree>
    <p:extLst>
      <p:ext uri="{BB962C8B-B14F-4D97-AF65-F5344CB8AC3E}">
        <p14:creationId xmlns:p14="http://schemas.microsoft.com/office/powerpoint/2010/main" val="3617685647"/>
      </p:ext>
    </p:extLst>
  </p:cSld>
  <p:clrMapOvr>
    <a:masterClrMapping/>
  </p:clrMapOvr>
  <mc:AlternateContent xmlns:mc="http://schemas.openxmlformats.org/markup-compatibility/2006" xmlns:p14="http://schemas.microsoft.com/office/powerpoint/2010/main">
    <mc:Choice Requires="p14">
      <p:transition spd="slow" p14:dur="2000" advTm="6585"/>
    </mc:Choice>
    <mc:Fallback xmlns="">
      <p:transition spd="slow" advTm="658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11CA21-B624-A47D-4239-025DB00A10A0}"/>
              </a:ext>
            </a:extLst>
          </p:cNvPr>
          <p:cNvSpPr txBox="1"/>
          <p:nvPr/>
        </p:nvSpPr>
        <p:spPr>
          <a:xfrm>
            <a:off x="0" y="288657"/>
            <a:ext cx="11466095" cy="1692771"/>
          </a:xfrm>
          <a:prstGeom prst="rect">
            <a:avLst/>
          </a:prstGeom>
          <a:noFill/>
        </p:spPr>
        <p:txBody>
          <a:bodyPr wrap="square">
            <a:spAutoFit/>
          </a:bodyPr>
          <a:lstStyle/>
          <a:p>
            <a:pPr lvl="4"/>
            <a:r>
              <a:rPr lang="en-US" sz="4000" dirty="0">
                <a:solidFill>
                  <a:srgbClr val="002060"/>
                </a:solidFill>
              </a:rPr>
              <a:t>SARIMA Model with Yearly seasonality</a:t>
            </a:r>
          </a:p>
          <a:p>
            <a:pPr lvl="8"/>
            <a:endParaRPr lang="en-US" sz="1600" dirty="0">
              <a:solidFill>
                <a:srgbClr val="002060"/>
              </a:solidFill>
            </a:endParaRPr>
          </a:p>
          <a:p>
            <a:pPr lvl="8"/>
            <a:r>
              <a:rPr lang="en-US" sz="1600" dirty="0">
                <a:solidFill>
                  <a:srgbClr val="002060"/>
                </a:solidFill>
              </a:rPr>
              <a:t>(</a:t>
            </a:r>
            <a:r>
              <a:rPr lang="en-US" sz="1600" dirty="0" err="1">
                <a:solidFill>
                  <a:srgbClr val="002060"/>
                </a:solidFill>
              </a:rPr>
              <a:t>p,d,q</a:t>
            </a:r>
            <a:r>
              <a:rPr lang="en-US" sz="1600" dirty="0">
                <a:solidFill>
                  <a:srgbClr val="002060"/>
                </a:solidFill>
              </a:rPr>
              <a:t>) = (3,1,3)</a:t>
            </a:r>
          </a:p>
          <a:p>
            <a:pPr lvl="8"/>
            <a:r>
              <a:rPr lang="en-US" sz="1600" dirty="0">
                <a:solidFill>
                  <a:srgbClr val="002060"/>
                </a:solidFill>
              </a:rPr>
              <a:t>(P,D,Q) = (1,1,0)</a:t>
            </a:r>
          </a:p>
          <a:p>
            <a:pPr lvl="8"/>
            <a:r>
              <a:rPr lang="en-US" sz="1600" dirty="0">
                <a:solidFill>
                  <a:srgbClr val="002060"/>
                </a:solidFill>
              </a:rPr>
              <a:t> m        = 364</a:t>
            </a:r>
          </a:p>
        </p:txBody>
      </p:sp>
      <p:pic>
        <p:nvPicPr>
          <p:cNvPr id="7" name="Picture 6">
            <a:extLst>
              <a:ext uri="{FF2B5EF4-FFF2-40B4-BE49-F238E27FC236}">
                <a16:creationId xmlns:a16="http://schemas.microsoft.com/office/drawing/2014/main" id="{DD016B7F-6044-70FC-DD03-2631ED2A5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551" y="2017523"/>
            <a:ext cx="9621593" cy="4716379"/>
          </a:xfrm>
          <a:prstGeom prst="rect">
            <a:avLst/>
          </a:prstGeom>
        </p:spPr>
      </p:pic>
    </p:spTree>
    <p:extLst>
      <p:ext uri="{BB962C8B-B14F-4D97-AF65-F5344CB8AC3E}">
        <p14:creationId xmlns:p14="http://schemas.microsoft.com/office/powerpoint/2010/main" val="1874359206"/>
      </p:ext>
    </p:extLst>
  </p:cSld>
  <p:clrMapOvr>
    <a:masterClrMapping/>
  </p:clrMapOvr>
  <mc:AlternateContent xmlns:mc="http://schemas.openxmlformats.org/markup-compatibility/2006" xmlns:p14="http://schemas.microsoft.com/office/powerpoint/2010/main">
    <mc:Choice Requires="p14">
      <p:transition spd="slow" p14:dur="2000" advTm="4276"/>
    </mc:Choice>
    <mc:Fallback xmlns="">
      <p:transition spd="slow" advTm="427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233A17-BF0D-A146-A082-9DD35A056CB1}"/>
              </a:ext>
            </a:extLst>
          </p:cNvPr>
          <p:cNvSpPr txBox="1"/>
          <p:nvPr/>
        </p:nvSpPr>
        <p:spPr>
          <a:xfrm>
            <a:off x="192504" y="277477"/>
            <a:ext cx="11999495" cy="1815882"/>
          </a:xfrm>
          <a:prstGeom prst="rect">
            <a:avLst/>
          </a:prstGeom>
          <a:noFill/>
        </p:spPr>
        <p:txBody>
          <a:bodyPr wrap="square">
            <a:spAutoFit/>
          </a:bodyPr>
          <a:lstStyle/>
          <a:p>
            <a:pPr lvl="4"/>
            <a:r>
              <a:rPr lang="en-US" sz="4000" dirty="0">
                <a:solidFill>
                  <a:srgbClr val="002060"/>
                </a:solidFill>
              </a:rPr>
              <a:t>SARIMA Model with Yearly seasonality</a:t>
            </a:r>
          </a:p>
          <a:p>
            <a:pPr lvl="8"/>
            <a:endParaRPr lang="en-US" sz="1600" dirty="0">
              <a:solidFill>
                <a:srgbClr val="002060"/>
              </a:solidFill>
            </a:endParaRPr>
          </a:p>
          <a:p>
            <a:pPr lvl="8"/>
            <a:r>
              <a:rPr lang="en-US" sz="2400" dirty="0">
                <a:solidFill>
                  <a:srgbClr val="002060"/>
                </a:solidFill>
              </a:rPr>
              <a:t>        </a:t>
            </a:r>
            <a:r>
              <a:rPr lang="en-US" sz="3200" dirty="0">
                <a:solidFill>
                  <a:srgbClr val="002060"/>
                </a:solidFill>
              </a:rPr>
              <a:t>Model Evaluation</a:t>
            </a:r>
            <a:endParaRPr lang="en-US" sz="2400" dirty="0">
              <a:solidFill>
                <a:srgbClr val="002060"/>
              </a:solidFill>
            </a:endParaRPr>
          </a:p>
          <a:p>
            <a:pPr marL="1371600" lvl="2" indent="-457200">
              <a:buFont typeface="Wingdings" panose="05000000000000000000" pitchFamily="2" charset="2"/>
              <a:buChar char="Ø"/>
            </a:pPr>
            <a:r>
              <a:rPr lang="en-US" sz="2400" dirty="0">
                <a:solidFill>
                  <a:srgbClr val="002060"/>
                </a:solidFill>
              </a:rPr>
              <a:t>The model captures the yearly seasonality</a:t>
            </a:r>
          </a:p>
        </p:txBody>
      </p:sp>
      <p:pic>
        <p:nvPicPr>
          <p:cNvPr id="7" name="Picture 6">
            <a:extLst>
              <a:ext uri="{FF2B5EF4-FFF2-40B4-BE49-F238E27FC236}">
                <a16:creationId xmlns:a16="http://schemas.microsoft.com/office/drawing/2014/main" id="{55FE950A-4EB5-2DDC-2515-0158F8378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244" y="2435597"/>
            <a:ext cx="9412013" cy="4248743"/>
          </a:xfrm>
          <a:prstGeom prst="rect">
            <a:avLst/>
          </a:prstGeom>
        </p:spPr>
      </p:pic>
    </p:spTree>
    <p:extLst>
      <p:ext uri="{BB962C8B-B14F-4D97-AF65-F5344CB8AC3E}">
        <p14:creationId xmlns:p14="http://schemas.microsoft.com/office/powerpoint/2010/main" val="1874081676"/>
      </p:ext>
    </p:extLst>
  </p:cSld>
  <p:clrMapOvr>
    <a:masterClrMapping/>
  </p:clrMapOvr>
  <mc:AlternateContent xmlns:mc="http://schemas.openxmlformats.org/markup-compatibility/2006" xmlns:p14="http://schemas.microsoft.com/office/powerpoint/2010/main">
    <mc:Choice Requires="p14">
      <p:transition spd="slow" p14:dur="2000" advTm="5923"/>
    </mc:Choice>
    <mc:Fallback xmlns="">
      <p:transition spd="slow" advTm="59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1414968"/>
            <a:ext cx="10515600" cy="1750278"/>
          </a:xfrm>
        </p:spPr>
        <p:txBody>
          <a:bodyPr/>
          <a:lstStyle/>
          <a:p>
            <a:pPr>
              <a:spcBef>
                <a:spcPts val="1000"/>
              </a:spcBef>
              <a:buClr>
                <a:schemeClr val="accent1"/>
              </a:buClr>
            </a:pPr>
            <a:r>
              <a:rPr lang="en-US"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t>Business Problem</a:t>
            </a:r>
            <a:br>
              <a:rPr lang="en-US" b="1" i="0" u="none" strike="noStrike" cap="none" dirty="0">
                <a:solidFill>
                  <a:srgbClr val="002776"/>
                </a:solidFill>
                <a:latin typeface="Times New Roman" panose="02020603050405020304" pitchFamily="18" charset="0"/>
                <a:ea typeface="Arial"/>
                <a:cs typeface="Times New Roman" panose="02020603050405020304" pitchFamily="18" charset="0"/>
                <a:sym typeface="Arial"/>
              </a:rPr>
            </a:br>
            <a:b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2400" dirty="0">
                <a:solidFill>
                  <a:schemeClr val="tx1">
                    <a:lumMod val="75000"/>
                    <a:lumOff val="25000"/>
                  </a:schemeClr>
                </a:solidFill>
                <a:latin typeface="Times New Roman" panose="02020603050405020304" pitchFamily="18" charset="0"/>
                <a:ea typeface="+mn-ea"/>
                <a:cs typeface="Times New Roman" panose="02020603050405020304" pitchFamily="18" charset="0"/>
                <a:sym typeface="Arial"/>
              </a:rPr>
              <a:t>To predict power consumption over the trends</a:t>
            </a:r>
            <a:endParaRPr lang="en-IN" sz="24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779319" y="3840286"/>
            <a:ext cx="9677400" cy="3461059"/>
          </a:xfrm>
        </p:spPr>
        <p:txBody>
          <a:bodyPr/>
          <a:lstStyle/>
          <a:p>
            <a:pPr marL="0" indent="0">
              <a:buNone/>
            </a:pPr>
            <a:r>
              <a:rPr lang="en-US" sz="3600" b="1" dirty="0">
                <a:solidFill>
                  <a:srgbClr val="002776"/>
                </a:solidFill>
                <a:latin typeface="Times New Roman" panose="02020603050405020304" pitchFamily="18" charset="0"/>
                <a:ea typeface="Arial"/>
                <a:cs typeface="Times New Roman" panose="02020603050405020304" pitchFamily="18" charset="0"/>
              </a:rPr>
              <a:t>Objective</a:t>
            </a:r>
          </a:p>
          <a:p>
            <a:pPr marL="0" indent="0">
              <a:buNone/>
            </a:pPr>
            <a:endParaRPr lang="en-US" b="1" dirty="0">
              <a:solidFill>
                <a:srgbClr val="002776"/>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project's goal is to leverage </a:t>
            </a:r>
            <a:r>
              <a:rPr lang="en-US" sz="2400" b="1" dirty="0">
                <a:latin typeface="Times New Roman" panose="02020603050405020304" pitchFamily="18" charset="0"/>
                <a:cs typeface="Times New Roman" panose="02020603050405020304" pitchFamily="18" charset="0"/>
              </a:rPr>
              <a:t>time series analysis</a:t>
            </a:r>
            <a:r>
              <a:rPr lang="en-US" sz="2400" dirty="0">
                <a:latin typeface="Times New Roman" panose="02020603050405020304" pitchFamily="18" charset="0"/>
                <a:cs typeface="Times New Roman" panose="02020603050405020304" pitchFamily="18" charset="0"/>
              </a:rPr>
              <a:t> to predict hourly power consumption for the city of US and </a:t>
            </a:r>
            <a:r>
              <a:rPr lang="en-IN" sz="2400" dirty="0">
                <a:latin typeface="Times New Roman" panose="02020603050405020304" pitchFamily="18" charset="0"/>
                <a:cs typeface="Times New Roman" panose="02020603050405020304" pitchFamily="18" charset="0"/>
              </a:rPr>
              <a:t>the District of Columbia.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9" y="575607"/>
            <a:ext cx="5541820" cy="3429000"/>
          </a:xfrm>
          <a:prstGeom prst="rect">
            <a:avLst/>
          </a:prstGeom>
        </p:spPr>
      </p:pic>
    </p:spTree>
    <p:extLst>
      <p:ext uri="{BB962C8B-B14F-4D97-AF65-F5344CB8AC3E}">
        <p14:creationId xmlns:p14="http://schemas.microsoft.com/office/powerpoint/2010/main" val="3247470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B785E7-287A-7040-DBD7-0A2ECD43B331}"/>
              </a:ext>
            </a:extLst>
          </p:cNvPr>
          <p:cNvSpPr txBox="1"/>
          <p:nvPr/>
        </p:nvSpPr>
        <p:spPr>
          <a:xfrm>
            <a:off x="269131" y="574013"/>
            <a:ext cx="11653737" cy="1692771"/>
          </a:xfrm>
          <a:prstGeom prst="rect">
            <a:avLst/>
          </a:prstGeom>
          <a:noFill/>
        </p:spPr>
        <p:txBody>
          <a:bodyPr wrap="square">
            <a:spAutoFit/>
          </a:bodyPr>
          <a:lstStyle/>
          <a:p>
            <a:pPr lvl="4"/>
            <a:r>
              <a:rPr lang="en-US" sz="4000" dirty="0">
                <a:solidFill>
                  <a:srgbClr val="002060"/>
                </a:solidFill>
              </a:rPr>
              <a:t>OBSERVATIONS</a:t>
            </a:r>
          </a:p>
          <a:p>
            <a:pPr lvl="8"/>
            <a:endParaRPr lang="en-US" sz="1600" dirty="0">
              <a:solidFill>
                <a:srgbClr val="002060"/>
              </a:solidFill>
            </a:endParaRPr>
          </a:p>
          <a:p>
            <a:pPr marL="1257300" lvl="2" indent="-342900">
              <a:buFont typeface="Arial" panose="020B0604020202020204" pitchFamily="34" charset="0"/>
              <a:buChar char="•"/>
            </a:pPr>
            <a:r>
              <a:rPr lang="en-US" sz="2400" dirty="0">
                <a:solidFill>
                  <a:srgbClr val="002060"/>
                </a:solidFill>
              </a:rPr>
              <a:t>The calculated MAPE, MAE and RMSE values of the SARIMA models are given below</a:t>
            </a:r>
            <a:r>
              <a:rPr lang="en-US" sz="2400" dirty="0">
                <a:solidFill>
                  <a:schemeClr val="bg1"/>
                </a:solidFill>
              </a:rPr>
              <a:t>:</a:t>
            </a:r>
          </a:p>
        </p:txBody>
      </p:sp>
      <p:graphicFrame>
        <p:nvGraphicFramePr>
          <p:cNvPr id="10" name="Table 9">
            <a:extLst>
              <a:ext uri="{FF2B5EF4-FFF2-40B4-BE49-F238E27FC236}">
                <a16:creationId xmlns:a16="http://schemas.microsoft.com/office/drawing/2014/main" id="{B94A3955-72DE-438A-FCC8-C452D06C820E}"/>
              </a:ext>
            </a:extLst>
          </p:cNvPr>
          <p:cNvGraphicFramePr>
            <a:graphicFrameLocks noGrp="1"/>
          </p:cNvGraphicFramePr>
          <p:nvPr/>
        </p:nvGraphicFramePr>
        <p:xfrm>
          <a:off x="1674813" y="2950723"/>
          <a:ext cx="9197856" cy="2440404"/>
        </p:xfrm>
        <a:graphic>
          <a:graphicData uri="http://schemas.openxmlformats.org/drawingml/2006/table">
            <a:tbl>
              <a:tblPr firstRow="1" bandRow="1">
                <a:tableStyleId>{5C22544A-7EE6-4342-B048-85BDC9FD1C3A}</a:tableStyleId>
              </a:tblPr>
              <a:tblGrid>
                <a:gridCol w="1812419">
                  <a:extLst>
                    <a:ext uri="{9D8B030D-6E8A-4147-A177-3AD203B41FA5}">
                      <a16:colId xmlns:a16="http://schemas.microsoft.com/office/drawing/2014/main" val="290415354"/>
                    </a:ext>
                  </a:extLst>
                </a:gridCol>
                <a:gridCol w="1948180">
                  <a:extLst>
                    <a:ext uri="{9D8B030D-6E8A-4147-A177-3AD203B41FA5}">
                      <a16:colId xmlns:a16="http://schemas.microsoft.com/office/drawing/2014/main" val="3516423949"/>
                    </a:ext>
                  </a:extLst>
                </a:gridCol>
                <a:gridCol w="1812419">
                  <a:extLst>
                    <a:ext uri="{9D8B030D-6E8A-4147-A177-3AD203B41FA5}">
                      <a16:colId xmlns:a16="http://schemas.microsoft.com/office/drawing/2014/main" val="2796170640"/>
                    </a:ext>
                  </a:extLst>
                </a:gridCol>
                <a:gridCol w="1812419">
                  <a:extLst>
                    <a:ext uri="{9D8B030D-6E8A-4147-A177-3AD203B41FA5}">
                      <a16:colId xmlns:a16="http://schemas.microsoft.com/office/drawing/2014/main" val="3677921858"/>
                    </a:ext>
                  </a:extLst>
                </a:gridCol>
                <a:gridCol w="1812419">
                  <a:extLst>
                    <a:ext uri="{9D8B030D-6E8A-4147-A177-3AD203B41FA5}">
                      <a16:colId xmlns:a16="http://schemas.microsoft.com/office/drawing/2014/main" val="1403477636"/>
                    </a:ext>
                  </a:extLst>
                </a:gridCol>
              </a:tblGrid>
              <a:tr h="580122">
                <a:tc>
                  <a:txBody>
                    <a:bodyPr/>
                    <a:lstStyle/>
                    <a:p>
                      <a:r>
                        <a:rPr lang="en-US" dirty="0"/>
                        <a:t>Differencing</a:t>
                      </a:r>
                      <a:endParaRPr lang="en-IN" dirty="0"/>
                    </a:p>
                  </a:txBody>
                  <a:tcPr/>
                </a:tc>
                <a:tc>
                  <a:txBody>
                    <a:bodyPr/>
                    <a:lstStyle/>
                    <a:p>
                      <a:r>
                        <a:rPr lang="en-US" dirty="0"/>
                        <a:t>SARIMA Models</a:t>
                      </a:r>
                      <a:endParaRPr lang="en-IN" dirty="0"/>
                    </a:p>
                  </a:txBody>
                  <a:tcPr/>
                </a:tc>
                <a:tc>
                  <a:txBody>
                    <a:bodyPr/>
                    <a:lstStyle/>
                    <a:p>
                      <a:r>
                        <a:rPr lang="en-US" dirty="0"/>
                        <a:t>RMSE</a:t>
                      </a:r>
                      <a:endParaRPr lang="en-IN" dirty="0"/>
                    </a:p>
                  </a:txBody>
                  <a:tcPr/>
                </a:tc>
                <a:tc>
                  <a:txBody>
                    <a:bodyPr/>
                    <a:lstStyle/>
                    <a:p>
                      <a:r>
                        <a:rPr lang="en-US" dirty="0"/>
                        <a:t>MAE</a:t>
                      </a:r>
                      <a:endParaRPr lang="en-IN" dirty="0"/>
                    </a:p>
                  </a:txBody>
                  <a:tcPr/>
                </a:tc>
                <a:tc>
                  <a:txBody>
                    <a:bodyPr/>
                    <a:lstStyle/>
                    <a:p>
                      <a:r>
                        <a:rPr lang="en-US" dirty="0"/>
                        <a:t>MAPE</a:t>
                      </a:r>
                      <a:endParaRPr lang="en-IN" dirty="0"/>
                    </a:p>
                  </a:txBody>
                  <a:tcPr/>
                </a:tc>
                <a:extLst>
                  <a:ext uri="{0D108BD9-81ED-4DB2-BD59-A6C34878D82A}">
                    <a16:rowId xmlns:a16="http://schemas.microsoft.com/office/drawing/2014/main" val="254329987"/>
                  </a:ext>
                </a:extLst>
              </a:tr>
              <a:tr h="580122">
                <a:tc>
                  <a:txBody>
                    <a:bodyPr/>
                    <a:lstStyle/>
                    <a:p>
                      <a:r>
                        <a:rPr lang="en-US" dirty="0"/>
                        <a:t>7 - Weekly</a:t>
                      </a:r>
                      <a:endParaRPr lang="en-IN" dirty="0"/>
                    </a:p>
                  </a:txBody>
                  <a:tcPr/>
                </a:tc>
                <a:tc>
                  <a:txBody>
                    <a:bodyPr/>
                    <a:lstStyle/>
                    <a:p>
                      <a:r>
                        <a:rPr lang="en-US" dirty="0"/>
                        <a:t>S(1,1,3),(1,1,0,7)</a:t>
                      </a:r>
                      <a:endParaRPr lang="en-IN" dirty="0"/>
                    </a:p>
                  </a:txBody>
                  <a:tcPr/>
                </a:tc>
                <a:tc>
                  <a:txBody>
                    <a:bodyPr/>
                    <a:lstStyle/>
                    <a:p>
                      <a:r>
                        <a:rPr lang="en-US" dirty="0"/>
                        <a:t>767.34</a:t>
                      </a:r>
                      <a:endParaRPr lang="en-IN" dirty="0"/>
                    </a:p>
                  </a:txBody>
                  <a:tcPr/>
                </a:tc>
                <a:tc>
                  <a:txBody>
                    <a:bodyPr/>
                    <a:lstStyle/>
                    <a:p>
                      <a:r>
                        <a:rPr lang="en-US" dirty="0"/>
                        <a:t>684.23</a:t>
                      </a:r>
                      <a:endParaRPr lang="en-IN" dirty="0"/>
                    </a:p>
                  </a:txBody>
                  <a:tcPr/>
                </a:tc>
                <a:tc>
                  <a:txBody>
                    <a:bodyPr/>
                    <a:lstStyle/>
                    <a:p>
                      <a:r>
                        <a:rPr lang="en-US" dirty="0"/>
                        <a:t>12.06</a:t>
                      </a:r>
                      <a:endParaRPr lang="en-IN" dirty="0"/>
                    </a:p>
                  </a:txBody>
                  <a:tcPr/>
                </a:tc>
                <a:extLst>
                  <a:ext uri="{0D108BD9-81ED-4DB2-BD59-A6C34878D82A}">
                    <a16:rowId xmlns:a16="http://schemas.microsoft.com/office/drawing/2014/main" val="3636378584"/>
                  </a:ext>
                </a:extLst>
              </a:tr>
              <a:tr h="580122">
                <a:tc>
                  <a:txBody>
                    <a:bodyPr/>
                    <a:lstStyle/>
                    <a:p>
                      <a:r>
                        <a:rPr lang="en-US" dirty="0"/>
                        <a:t>90 - Quarterly</a:t>
                      </a:r>
                      <a:endParaRPr lang="en-IN" dirty="0"/>
                    </a:p>
                  </a:txBody>
                  <a:tcPr/>
                </a:tc>
                <a:tc>
                  <a:txBody>
                    <a:bodyPr/>
                    <a:lstStyle/>
                    <a:p>
                      <a:r>
                        <a:rPr lang="en-IN" dirty="0"/>
                        <a:t>S(2,1,3)(1,1,0,90)</a:t>
                      </a:r>
                    </a:p>
                  </a:txBody>
                  <a:tcPr/>
                </a:tc>
                <a:tc>
                  <a:txBody>
                    <a:bodyPr/>
                    <a:lstStyle/>
                    <a:p>
                      <a:r>
                        <a:rPr lang="en-IN" dirty="0"/>
                        <a:t>1035.72</a:t>
                      </a:r>
                    </a:p>
                  </a:txBody>
                  <a:tcPr/>
                </a:tc>
                <a:tc>
                  <a:txBody>
                    <a:bodyPr/>
                    <a:lstStyle/>
                    <a:p>
                      <a:r>
                        <a:rPr lang="en-IN" dirty="0"/>
                        <a:t>893.36</a:t>
                      </a:r>
                    </a:p>
                  </a:txBody>
                  <a:tcPr/>
                </a:tc>
                <a:tc>
                  <a:txBody>
                    <a:bodyPr/>
                    <a:lstStyle/>
                    <a:p>
                      <a:r>
                        <a:rPr lang="en-US" dirty="0"/>
                        <a:t>16.42</a:t>
                      </a:r>
                      <a:endParaRPr lang="en-IN" dirty="0"/>
                    </a:p>
                  </a:txBody>
                  <a:tcPr/>
                </a:tc>
                <a:extLst>
                  <a:ext uri="{0D108BD9-81ED-4DB2-BD59-A6C34878D82A}">
                    <a16:rowId xmlns:a16="http://schemas.microsoft.com/office/drawing/2014/main" val="4099440889"/>
                  </a:ext>
                </a:extLst>
              </a:tr>
              <a:tr h="580122">
                <a:tc>
                  <a:txBody>
                    <a:bodyPr/>
                    <a:lstStyle/>
                    <a:p>
                      <a:r>
                        <a:rPr lang="en-US" dirty="0"/>
                        <a:t>364 - Yearly</a:t>
                      </a:r>
                      <a:endParaRPr lang="en-IN" dirty="0"/>
                    </a:p>
                  </a:txBody>
                  <a:tcPr/>
                </a:tc>
                <a:tc>
                  <a:txBody>
                    <a:bodyPr/>
                    <a:lstStyle/>
                    <a:p>
                      <a:r>
                        <a:rPr lang="en-IN" dirty="0"/>
                        <a:t>S(3,1,3)(1,1,0,364)</a:t>
                      </a:r>
                    </a:p>
                  </a:txBody>
                  <a:tcPr/>
                </a:tc>
                <a:tc>
                  <a:txBody>
                    <a:bodyPr/>
                    <a:lstStyle/>
                    <a:p>
                      <a:r>
                        <a:rPr lang="en-IN" dirty="0"/>
                        <a:t>678.82</a:t>
                      </a:r>
                    </a:p>
                  </a:txBody>
                  <a:tcPr/>
                </a:tc>
                <a:tc>
                  <a:txBody>
                    <a:bodyPr/>
                    <a:lstStyle/>
                    <a:p>
                      <a:r>
                        <a:rPr lang="en-IN" dirty="0"/>
                        <a:t>802.73</a:t>
                      </a:r>
                    </a:p>
                  </a:txBody>
                  <a:tcPr/>
                </a:tc>
                <a:tc>
                  <a:txBody>
                    <a:bodyPr/>
                    <a:lstStyle/>
                    <a:p>
                      <a:r>
                        <a:rPr lang="en-US" dirty="0"/>
                        <a:t>14.07</a:t>
                      </a:r>
                      <a:endParaRPr lang="en-IN" dirty="0"/>
                    </a:p>
                  </a:txBody>
                  <a:tcPr/>
                </a:tc>
                <a:extLst>
                  <a:ext uri="{0D108BD9-81ED-4DB2-BD59-A6C34878D82A}">
                    <a16:rowId xmlns:a16="http://schemas.microsoft.com/office/drawing/2014/main" val="2703843204"/>
                  </a:ext>
                </a:extLst>
              </a:tr>
            </a:tbl>
          </a:graphicData>
        </a:graphic>
      </p:graphicFrame>
    </p:spTree>
    <p:extLst>
      <p:ext uri="{BB962C8B-B14F-4D97-AF65-F5344CB8AC3E}">
        <p14:creationId xmlns:p14="http://schemas.microsoft.com/office/powerpoint/2010/main" val="1461803681"/>
      </p:ext>
    </p:extLst>
  </p:cSld>
  <p:clrMapOvr>
    <a:masterClrMapping/>
  </p:clrMapOvr>
  <mc:AlternateContent xmlns:mc="http://schemas.openxmlformats.org/markup-compatibility/2006" xmlns:p14="http://schemas.microsoft.com/office/powerpoint/2010/main">
    <mc:Choice Requires="p14">
      <p:transition spd="slow" p14:dur="2000" advTm="8035"/>
    </mc:Choice>
    <mc:Fallback xmlns="">
      <p:transition spd="slow" advTm="803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775512-99C5-3831-9022-87A60D4B8E49}"/>
              </a:ext>
            </a:extLst>
          </p:cNvPr>
          <p:cNvSpPr txBox="1"/>
          <p:nvPr/>
        </p:nvSpPr>
        <p:spPr>
          <a:xfrm>
            <a:off x="774700" y="1171129"/>
            <a:ext cx="11010900" cy="3231654"/>
          </a:xfrm>
          <a:prstGeom prst="rect">
            <a:avLst/>
          </a:prstGeom>
          <a:noFill/>
        </p:spPr>
        <p:txBody>
          <a:bodyPr wrap="square">
            <a:spAutoFit/>
          </a:bodyPr>
          <a:lstStyle/>
          <a:p>
            <a:pPr lvl="5">
              <a:lnSpc>
                <a:spcPct val="300000"/>
              </a:lnSpc>
              <a:buClr>
                <a:srgbClr val="000000"/>
              </a:buClr>
              <a:buSzPts val="2800"/>
            </a:pPr>
            <a:r>
              <a:rPr lang="en-US" sz="4400" b="1" dirty="0">
                <a:solidFill>
                  <a:srgbClr val="002060"/>
                </a:solidFill>
                <a:latin typeface="Arial"/>
                <a:ea typeface="Arial"/>
                <a:cs typeface="Arial"/>
                <a:sym typeface="Arial"/>
              </a:rPr>
              <a:t>REGRESSION MODELS</a:t>
            </a:r>
          </a:p>
          <a:p>
            <a:pPr marL="4114800" lvl="8" indent="-457200">
              <a:buClr>
                <a:schemeClr val="bg1"/>
              </a:buClr>
              <a:buSzPts val="2800"/>
              <a:buFont typeface="+mj-lt"/>
              <a:buAutoNum type="arabicPeriod"/>
            </a:pPr>
            <a:r>
              <a:rPr lang="en-US" sz="2400" b="1" dirty="0">
                <a:solidFill>
                  <a:srgbClr val="002060"/>
                </a:solidFill>
                <a:latin typeface="Arial"/>
                <a:ea typeface="Arial"/>
                <a:cs typeface="Arial"/>
                <a:sym typeface="Arial"/>
              </a:rPr>
              <a:t>Linear Regression</a:t>
            </a:r>
          </a:p>
          <a:p>
            <a:pPr marL="4114800" lvl="8" indent="-457200">
              <a:buClr>
                <a:schemeClr val="bg1"/>
              </a:buClr>
              <a:buSzPts val="2800"/>
              <a:buFont typeface="+mj-lt"/>
              <a:buAutoNum type="arabicPeriod"/>
            </a:pPr>
            <a:r>
              <a:rPr lang="en-US" sz="2400" b="1" dirty="0">
                <a:solidFill>
                  <a:srgbClr val="002060"/>
                </a:solidFill>
                <a:latin typeface="Arial"/>
                <a:ea typeface="Arial"/>
                <a:cs typeface="Arial"/>
                <a:sym typeface="Arial"/>
              </a:rPr>
              <a:t>Random Forest</a:t>
            </a:r>
          </a:p>
          <a:p>
            <a:pPr marL="4114800" lvl="8" indent="-457200">
              <a:buClr>
                <a:schemeClr val="bg1"/>
              </a:buClr>
              <a:buSzPts val="2800"/>
              <a:buFont typeface="+mj-lt"/>
              <a:buAutoNum type="arabicPeriod"/>
            </a:pPr>
            <a:r>
              <a:rPr lang="en-US" sz="2400" b="1" dirty="0">
                <a:solidFill>
                  <a:srgbClr val="002060"/>
                </a:solidFill>
                <a:latin typeface="Arial"/>
                <a:ea typeface="Arial"/>
                <a:cs typeface="Arial"/>
                <a:sym typeface="Arial"/>
              </a:rPr>
              <a:t>XG Boost</a:t>
            </a:r>
          </a:p>
        </p:txBody>
      </p:sp>
    </p:spTree>
    <p:extLst>
      <p:ext uri="{BB962C8B-B14F-4D97-AF65-F5344CB8AC3E}">
        <p14:creationId xmlns:p14="http://schemas.microsoft.com/office/powerpoint/2010/main" val="205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C62355-23B7-62A1-0E22-2BEB64F3207D}"/>
              </a:ext>
            </a:extLst>
          </p:cNvPr>
          <p:cNvSpPr txBox="1"/>
          <p:nvPr/>
        </p:nvSpPr>
        <p:spPr>
          <a:xfrm>
            <a:off x="1054100" y="0"/>
            <a:ext cx="11137900" cy="3170099"/>
          </a:xfrm>
          <a:prstGeom prst="rect">
            <a:avLst/>
          </a:prstGeom>
          <a:noFill/>
        </p:spPr>
        <p:txBody>
          <a:bodyPr wrap="square">
            <a:spAutoFit/>
          </a:bodyPr>
          <a:lstStyle/>
          <a:p>
            <a:pPr lvl="4"/>
            <a:r>
              <a:rPr lang="en-US" sz="4000" dirty="0">
                <a:solidFill>
                  <a:srgbClr val="002060"/>
                </a:solidFill>
              </a:rPr>
              <a:t>             DATA SET</a:t>
            </a:r>
          </a:p>
          <a:p>
            <a:pPr lvl="8"/>
            <a:endParaRPr lang="en-US" sz="1600" dirty="0">
              <a:solidFill>
                <a:srgbClr val="002060"/>
              </a:solidFill>
            </a:endParaRPr>
          </a:p>
          <a:p>
            <a:pPr marL="800100" lvl="1" indent="-342900">
              <a:buFont typeface="Arial" panose="020B0604020202020204" pitchFamily="34" charset="0"/>
              <a:buChar char="•"/>
            </a:pPr>
            <a:r>
              <a:rPr lang="en-US" sz="2400" dirty="0">
                <a:solidFill>
                  <a:srgbClr val="002060"/>
                </a:solidFill>
              </a:rPr>
              <a:t>Created x value taking the 7 day shift and y value with the power consumption data.</a:t>
            </a:r>
          </a:p>
          <a:p>
            <a:pPr marL="800100" lvl="1" indent="-342900">
              <a:buFont typeface="Arial" panose="020B0604020202020204" pitchFamily="34" charset="0"/>
              <a:buChar char="•"/>
            </a:pPr>
            <a:r>
              <a:rPr lang="en-US" sz="2400" dirty="0">
                <a:solidFill>
                  <a:srgbClr val="002060"/>
                </a:solidFill>
              </a:rPr>
              <a:t>Split train and test taking last 1 year</a:t>
            </a:r>
          </a:p>
          <a:p>
            <a:pPr marL="800100" lvl="1" indent="-342900">
              <a:buFont typeface="Arial" panose="020B0604020202020204" pitchFamily="34" charset="0"/>
              <a:buChar char="•"/>
            </a:pPr>
            <a:r>
              <a:rPr lang="en-US" sz="2400" dirty="0">
                <a:solidFill>
                  <a:srgbClr val="002060"/>
                </a:solidFill>
              </a:rPr>
              <a:t>Created </a:t>
            </a:r>
            <a:r>
              <a:rPr lang="en-US" sz="2400" dirty="0" err="1">
                <a:solidFill>
                  <a:srgbClr val="002060"/>
                </a:solidFill>
              </a:rPr>
              <a:t>X_train</a:t>
            </a:r>
            <a:r>
              <a:rPr lang="en-US" sz="2400" dirty="0">
                <a:solidFill>
                  <a:srgbClr val="002060"/>
                </a:solidFill>
              </a:rPr>
              <a:t>, </a:t>
            </a:r>
            <a:r>
              <a:rPr lang="en-US" sz="2400" dirty="0" err="1">
                <a:solidFill>
                  <a:srgbClr val="002060"/>
                </a:solidFill>
              </a:rPr>
              <a:t>X_test</a:t>
            </a:r>
            <a:r>
              <a:rPr lang="en-US" sz="2400" dirty="0">
                <a:solidFill>
                  <a:srgbClr val="002060"/>
                </a:solidFill>
              </a:rPr>
              <a:t>, </a:t>
            </a:r>
            <a:r>
              <a:rPr lang="en-US" sz="2400" dirty="0" err="1">
                <a:solidFill>
                  <a:srgbClr val="002060"/>
                </a:solidFill>
              </a:rPr>
              <a:t>y_train</a:t>
            </a:r>
            <a:r>
              <a:rPr lang="en-US" sz="2400" dirty="0">
                <a:solidFill>
                  <a:srgbClr val="002060"/>
                </a:solidFill>
              </a:rPr>
              <a:t>, </a:t>
            </a:r>
            <a:r>
              <a:rPr lang="en-US" sz="2400" dirty="0" err="1">
                <a:solidFill>
                  <a:srgbClr val="002060"/>
                </a:solidFill>
              </a:rPr>
              <a:t>Y_test</a:t>
            </a:r>
            <a:endParaRPr lang="en-US" sz="2400" dirty="0">
              <a:solidFill>
                <a:srgbClr val="002060"/>
              </a:solidFill>
            </a:endParaRPr>
          </a:p>
          <a:p>
            <a:pPr marL="800100" lvl="1" indent="-342900">
              <a:buFont typeface="Arial" panose="020B0604020202020204" pitchFamily="34" charset="0"/>
              <a:buChar char="•"/>
            </a:pPr>
            <a:r>
              <a:rPr lang="en-US" sz="2400" dirty="0">
                <a:solidFill>
                  <a:srgbClr val="002060"/>
                </a:solidFill>
              </a:rPr>
              <a:t>Fitted Linear regression, Random Forest and XG Boost regressor</a:t>
            </a:r>
          </a:p>
          <a:p>
            <a:pPr lvl="1"/>
            <a:endParaRPr lang="en-US" sz="2400" dirty="0">
              <a:solidFill>
                <a:schemeClr val="bg1"/>
              </a:solidFill>
            </a:endParaRPr>
          </a:p>
        </p:txBody>
      </p:sp>
      <p:pic>
        <p:nvPicPr>
          <p:cNvPr id="6" name="Picture 5">
            <a:extLst>
              <a:ext uri="{FF2B5EF4-FFF2-40B4-BE49-F238E27FC236}">
                <a16:creationId xmlns:a16="http://schemas.microsoft.com/office/drawing/2014/main" id="{A31ECFF7-E388-90E0-BCD2-856C97B0C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450" y="2895600"/>
            <a:ext cx="5753100" cy="3784600"/>
          </a:xfrm>
          <a:prstGeom prst="rect">
            <a:avLst/>
          </a:prstGeom>
          <a:ln>
            <a:solidFill>
              <a:schemeClr val="bg1">
                <a:lumMod val="95000"/>
              </a:schemeClr>
            </a:solidFill>
          </a:ln>
        </p:spPr>
      </p:pic>
    </p:spTree>
    <p:extLst>
      <p:ext uri="{BB962C8B-B14F-4D97-AF65-F5344CB8AC3E}">
        <p14:creationId xmlns:p14="http://schemas.microsoft.com/office/powerpoint/2010/main" val="4065974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B8EEF01-2A42-B021-6460-1A22718661C3}"/>
              </a:ext>
            </a:extLst>
          </p:cNvPr>
          <p:cNvGraphicFramePr>
            <a:graphicFrameLocks noGrp="1"/>
          </p:cNvGraphicFramePr>
          <p:nvPr>
            <p:extLst>
              <p:ext uri="{D42A27DB-BD31-4B8C-83A1-F6EECF244321}">
                <p14:modId xmlns:p14="http://schemas.microsoft.com/office/powerpoint/2010/main" val="1630286342"/>
              </p:ext>
            </p:extLst>
          </p:nvPr>
        </p:nvGraphicFramePr>
        <p:xfrm>
          <a:off x="1079500" y="2529651"/>
          <a:ext cx="10471944" cy="1773508"/>
        </p:xfrm>
        <a:graphic>
          <a:graphicData uri="http://schemas.openxmlformats.org/drawingml/2006/table">
            <a:tbl>
              <a:tblPr firstRow="1" bandRow="1">
                <a:tableStyleId>{5C22544A-7EE6-4342-B048-85BDC9FD1C3A}</a:tableStyleId>
              </a:tblPr>
              <a:tblGrid>
                <a:gridCol w="2362004">
                  <a:extLst>
                    <a:ext uri="{9D8B030D-6E8A-4147-A177-3AD203B41FA5}">
                      <a16:colId xmlns:a16="http://schemas.microsoft.com/office/drawing/2014/main" val="1828357089"/>
                    </a:ext>
                  </a:extLst>
                </a:gridCol>
                <a:gridCol w="2873968">
                  <a:extLst>
                    <a:ext uri="{9D8B030D-6E8A-4147-A177-3AD203B41FA5}">
                      <a16:colId xmlns:a16="http://schemas.microsoft.com/office/drawing/2014/main" val="3866894506"/>
                    </a:ext>
                  </a:extLst>
                </a:gridCol>
                <a:gridCol w="2617986">
                  <a:extLst>
                    <a:ext uri="{9D8B030D-6E8A-4147-A177-3AD203B41FA5}">
                      <a16:colId xmlns:a16="http://schemas.microsoft.com/office/drawing/2014/main" val="2903078769"/>
                    </a:ext>
                  </a:extLst>
                </a:gridCol>
                <a:gridCol w="2617986">
                  <a:extLst>
                    <a:ext uri="{9D8B030D-6E8A-4147-A177-3AD203B41FA5}">
                      <a16:colId xmlns:a16="http://schemas.microsoft.com/office/drawing/2014/main" val="505328799"/>
                    </a:ext>
                  </a:extLst>
                </a:gridCol>
              </a:tblGrid>
              <a:tr h="676228">
                <a:tc>
                  <a:txBody>
                    <a:bodyPr/>
                    <a:lstStyle/>
                    <a:p>
                      <a:r>
                        <a:rPr lang="en-US" dirty="0"/>
                        <a:t>Model</a:t>
                      </a:r>
                      <a:endParaRPr lang="en-IN" dirty="0"/>
                    </a:p>
                  </a:txBody>
                  <a:tcPr/>
                </a:tc>
                <a:tc>
                  <a:txBody>
                    <a:bodyPr/>
                    <a:lstStyle/>
                    <a:p>
                      <a:r>
                        <a:rPr lang="en-US" dirty="0"/>
                        <a:t>RMSE</a:t>
                      </a:r>
                      <a:endParaRPr lang="en-IN" dirty="0"/>
                    </a:p>
                  </a:txBody>
                  <a:tcPr/>
                </a:tc>
                <a:tc>
                  <a:txBody>
                    <a:bodyPr/>
                    <a:lstStyle/>
                    <a:p>
                      <a:r>
                        <a:rPr lang="en-US" dirty="0"/>
                        <a:t>MAE</a:t>
                      </a:r>
                      <a:endParaRPr lang="en-IN" dirty="0"/>
                    </a:p>
                  </a:txBody>
                  <a:tcPr/>
                </a:tc>
                <a:tc>
                  <a:txBody>
                    <a:bodyPr/>
                    <a:lstStyle/>
                    <a:p>
                      <a:r>
                        <a:rPr lang="en-US" dirty="0"/>
                        <a:t>MAPE</a:t>
                      </a:r>
                      <a:endParaRPr lang="en-IN" dirty="0"/>
                    </a:p>
                  </a:txBody>
                  <a:tcPr/>
                </a:tc>
                <a:extLst>
                  <a:ext uri="{0D108BD9-81ED-4DB2-BD59-A6C34878D82A}">
                    <a16:rowId xmlns:a16="http://schemas.microsoft.com/office/drawing/2014/main" val="3095799389"/>
                  </a:ext>
                </a:extLst>
              </a:tr>
              <a:tr h="320995">
                <a:tc>
                  <a:txBody>
                    <a:bodyPr/>
                    <a:lstStyle/>
                    <a:p>
                      <a:r>
                        <a:rPr lang="en-US" dirty="0"/>
                        <a:t>Linear Regression</a:t>
                      </a:r>
                      <a:endParaRPr lang="en-IN" dirty="0"/>
                    </a:p>
                  </a:txBody>
                  <a:tcPr/>
                </a:tc>
                <a:tc>
                  <a:txBody>
                    <a:bodyPr/>
                    <a:lstStyle/>
                    <a:p>
                      <a:r>
                        <a:rPr lang="en-US" dirty="0"/>
                        <a:t>354.203</a:t>
                      </a:r>
                      <a:endParaRPr lang="en-IN" dirty="0"/>
                    </a:p>
                  </a:txBody>
                  <a:tcPr/>
                </a:tc>
                <a:tc>
                  <a:txBody>
                    <a:bodyPr/>
                    <a:lstStyle/>
                    <a:p>
                      <a:r>
                        <a:rPr lang="en-IN" dirty="0"/>
                        <a:t>274.3</a:t>
                      </a:r>
                    </a:p>
                  </a:txBody>
                  <a:tcPr/>
                </a:tc>
                <a:tc>
                  <a:txBody>
                    <a:bodyPr/>
                    <a:lstStyle/>
                    <a:p>
                      <a:r>
                        <a:rPr lang="en-IN" dirty="0"/>
                        <a:t>4.766</a:t>
                      </a:r>
                    </a:p>
                  </a:txBody>
                  <a:tcPr/>
                </a:tc>
                <a:extLst>
                  <a:ext uri="{0D108BD9-81ED-4DB2-BD59-A6C34878D82A}">
                    <a16:rowId xmlns:a16="http://schemas.microsoft.com/office/drawing/2014/main" val="321312275"/>
                  </a:ext>
                </a:extLst>
              </a:tr>
              <a:tr h="320995">
                <a:tc>
                  <a:txBody>
                    <a:bodyPr/>
                    <a:lstStyle/>
                    <a:p>
                      <a:r>
                        <a:rPr lang="en-US" dirty="0"/>
                        <a:t>Random Forest</a:t>
                      </a:r>
                      <a:endParaRPr lang="en-IN" dirty="0"/>
                    </a:p>
                  </a:txBody>
                  <a:tcPr/>
                </a:tc>
                <a:tc>
                  <a:txBody>
                    <a:bodyPr/>
                    <a:lstStyle/>
                    <a:p>
                      <a:r>
                        <a:rPr lang="en-IN" dirty="0"/>
                        <a:t>368.625</a:t>
                      </a:r>
                    </a:p>
                  </a:txBody>
                  <a:tcPr/>
                </a:tc>
                <a:tc>
                  <a:txBody>
                    <a:bodyPr/>
                    <a:lstStyle/>
                    <a:p>
                      <a:r>
                        <a:rPr lang="en-IN" dirty="0"/>
                        <a:t>282.91</a:t>
                      </a:r>
                    </a:p>
                  </a:txBody>
                  <a:tcPr/>
                </a:tc>
                <a:tc>
                  <a:txBody>
                    <a:bodyPr/>
                    <a:lstStyle/>
                    <a:p>
                      <a:r>
                        <a:rPr lang="en-US" dirty="0"/>
                        <a:t> 4.878</a:t>
                      </a:r>
                      <a:endParaRPr lang="en-IN" dirty="0"/>
                    </a:p>
                  </a:txBody>
                  <a:tcPr/>
                </a:tc>
                <a:extLst>
                  <a:ext uri="{0D108BD9-81ED-4DB2-BD59-A6C34878D82A}">
                    <a16:rowId xmlns:a16="http://schemas.microsoft.com/office/drawing/2014/main" val="1581202763"/>
                  </a:ext>
                </a:extLst>
              </a:tr>
              <a:tr h="320995">
                <a:tc>
                  <a:txBody>
                    <a:bodyPr/>
                    <a:lstStyle/>
                    <a:p>
                      <a:r>
                        <a:rPr lang="en-US" dirty="0"/>
                        <a:t>XG Boost</a:t>
                      </a:r>
                      <a:endParaRPr lang="en-IN" dirty="0"/>
                    </a:p>
                  </a:txBody>
                  <a:tcPr/>
                </a:tc>
                <a:tc>
                  <a:txBody>
                    <a:bodyPr/>
                    <a:lstStyle/>
                    <a:p>
                      <a:r>
                        <a:rPr lang="en-IN" dirty="0"/>
                        <a:t>369.54</a:t>
                      </a:r>
                    </a:p>
                  </a:txBody>
                  <a:tcPr/>
                </a:tc>
                <a:tc>
                  <a:txBody>
                    <a:bodyPr/>
                    <a:lstStyle/>
                    <a:p>
                      <a:r>
                        <a:rPr lang="en-IN" dirty="0"/>
                        <a:t>279.77</a:t>
                      </a:r>
                    </a:p>
                  </a:txBody>
                  <a:tcPr/>
                </a:tc>
                <a:tc>
                  <a:txBody>
                    <a:bodyPr/>
                    <a:lstStyle/>
                    <a:p>
                      <a:r>
                        <a:rPr lang="en-IN" dirty="0"/>
                        <a:t>4.787</a:t>
                      </a:r>
                    </a:p>
                  </a:txBody>
                  <a:tcPr/>
                </a:tc>
                <a:extLst>
                  <a:ext uri="{0D108BD9-81ED-4DB2-BD59-A6C34878D82A}">
                    <a16:rowId xmlns:a16="http://schemas.microsoft.com/office/drawing/2014/main" val="3410807072"/>
                  </a:ext>
                </a:extLst>
              </a:tr>
            </a:tbl>
          </a:graphicData>
        </a:graphic>
      </p:graphicFrame>
      <p:sp>
        <p:nvSpPr>
          <p:cNvPr id="6" name="TextBox 5">
            <a:extLst>
              <a:ext uri="{FF2B5EF4-FFF2-40B4-BE49-F238E27FC236}">
                <a16:creationId xmlns:a16="http://schemas.microsoft.com/office/drawing/2014/main" id="{63F69337-9649-6DF7-EBC3-B06EE62D65F0}"/>
              </a:ext>
            </a:extLst>
          </p:cNvPr>
          <p:cNvSpPr txBox="1"/>
          <p:nvPr/>
        </p:nvSpPr>
        <p:spPr>
          <a:xfrm>
            <a:off x="1079500" y="139701"/>
            <a:ext cx="11055684" cy="1569660"/>
          </a:xfrm>
          <a:prstGeom prst="rect">
            <a:avLst/>
          </a:prstGeom>
          <a:noFill/>
        </p:spPr>
        <p:txBody>
          <a:bodyPr wrap="square">
            <a:spAutoFit/>
          </a:bodyPr>
          <a:lstStyle/>
          <a:p>
            <a:pPr lvl="2"/>
            <a:r>
              <a:rPr lang="en-US" sz="4000" dirty="0">
                <a:solidFill>
                  <a:srgbClr val="002060"/>
                </a:solidFill>
              </a:rPr>
              <a:t>OBSERVATIONS</a:t>
            </a:r>
          </a:p>
          <a:p>
            <a:pPr lvl="7"/>
            <a:endParaRPr lang="en-US" sz="1600" dirty="0">
              <a:solidFill>
                <a:srgbClr val="002060"/>
              </a:solidFill>
            </a:endParaRPr>
          </a:p>
          <a:p>
            <a:pPr marL="800100" lvl="1" indent="-342900">
              <a:buFont typeface="Arial" panose="020B0604020202020204" pitchFamily="34" charset="0"/>
              <a:buChar char="•"/>
            </a:pPr>
            <a:r>
              <a:rPr lang="en-US" sz="2000" dirty="0">
                <a:solidFill>
                  <a:srgbClr val="002060"/>
                </a:solidFill>
              </a:rPr>
              <a:t>The calculated MAPE, RMSE and MAE values of regression models are tabled.</a:t>
            </a:r>
          </a:p>
          <a:p>
            <a:pPr marL="800100" lvl="1" indent="-342900">
              <a:buFont typeface="Arial" panose="020B0604020202020204" pitchFamily="34" charset="0"/>
              <a:buChar char="•"/>
            </a:pPr>
            <a:r>
              <a:rPr lang="en-US" sz="2000" dirty="0">
                <a:solidFill>
                  <a:srgbClr val="002060"/>
                </a:solidFill>
              </a:rPr>
              <a:t>Forecasting MAPE, RMSE and MAE values are also calculated and tabled.</a:t>
            </a:r>
          </a:p>
        </p:txBody>
      </p:sp>
      <p:sp>
        <p:nvSpPr>
          <p:cNvPr id="8" name="TextBox 7">
            <a:extLst>
              <a:ext uri="{FF2B5EF4-FFF2-40B4-BE49-F238E27FC236}">
                <a16:creationId xmlns:a16="http://schemas.microsoft.com/office/drawing/2014/main" id="{514A9BB8-3101-8F7D-FFAF-0AD967B0EFB9}"/>
              </a:ext>
            </a:extLst>
          </p:cNvPr>
          <p:cNvSpPr txBox="1"/>
          <p:nvPr/>
        </p:nvSpPr>
        <p:spPr>
          <a:xfrm>
            <a:off x="4047958" y="2078693"/>
            <a:ext cx="6096000" cy="369332"/>
          </a:xfrm>
          <a:prstGeom prst="rect">
            <a:avLst/>
          </a:prstGeom>
          <a:noFill/>
        </p:spPr>
        <p:txBody>
          <a:bodyPr wrap="square">
            <a:spAutoFit/>
          </a:bodyPr>
          <a:lstStyle/>
          <a:p>
            <a:r>
              <a:rPr lang="en-US" dirty="0"/>
              <a:t>Predicted model error values</a:t>
            </a:r>
            <a:endParaRPr lang="en-IN" dirty="0"/>
          </a:p>
        </p:txBody>
      </p:sp>
      <p:sp>
        <p:nvSpPr>
          <p:cNvPr id="10" name="TextBox 9">
            <a:extLst>
              <a:ext uri="{FF2B5EF4-FFF2-40B4-BE49-F238E27FC236}">
                <a16:creationId xmlns:a16="http://schemas.microsoft.com/office/drawing/2014/main" id="{88DEA3E8-261A-63AB-3861-2AB8BA660906}"/>
              </a:ext>
            </a:extLst>
          </p:cNvPr>
          <p:cNvSpPr txBox="1"/>
          <p:nvPr/>
        </p:nvSpPr>
        <p:spPr>
          <a:xfrm>
            <a:off x="3886200" y="4303159"/>
            <a:ext cx="6096000" cy="369332"/>
          </a:xfrm>
          <a:prstGeom prst="rect">
            <a:avLst/>
          </a:prstGeom>
          <a:noFill/>
        </p:spPr>
        <p:txBody>
          <a:bodyPr wrap="square">
            <a:spAutoFit/>
          </a:bodyPr>
          <a:lstStyle/>
          <a:p>
            <a:r>
              <a:rPr lang="en-US" dirty="0"/>
              <a:t>  Forecast model error values</a:t>
            </a:r>
            <a:endParaRPr lang="en-IN" dirty="0"/>
          </a:p>
        </p:txBody>
      </p:sp>
      <p:graphicFrame>
        <p:nvGraphicFramePr>
          <p:cNvPr id="11" name="Table 10">
            <a:extLst>
              <a:ext uri="{FF2B5EF4-FFF2-40B4-BE49-F238E27FC236}">
                <a16:creationId xmlns:a16="http://schemas.microsoft.com/office/drawing/2014/main" id="{F5A93D02-908E-4563-F3E8-EFFB9890806E}"/>
              </a:ext>
            </a:extLst>
          </p:cNvPr>
          <p:cNvGraphicFramePr>
            <a:graphicFrameLocks noGrp="1"/>
          </p:cNvGraphicFramePr>
          <p:nvPr>
            <p:extLst>
              <p:ext uri="{D42A27DB-BD31-4B8C-83A1-F6EECF244321}">
                <p14:modId xmlns:p14="http://schemas.microsoft.com/office/powerpoint/2010/main" val="3941716323"/>
              </p:ext>
            </p:extLst>
          </p:nvPr>
        </p:nvGraphicFramePr>
        <p:xfrm>
          <a:off x="1079500" y="4672491"/>
          <a:ext cx="10375900" cy="204580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747258232"/>
                    </a:ext>
                  </a:extLst>
                </a:gridCol>
                <a:gridCol w="2933700">
                  <a:extLst>
                    <a:ext uri="{9D8B030D-6E8A-4147-A177-3AD203B41FA5}">
                      <a16:colId xmlns:a16="http://schemas.microsoft.com/office/drawing/2014/main" val="3714978953"/>
                    </a:ext>
                  </a:extLst>
                </a:gridCol>
                <a:gridCol w="2590800">
                  <a:extLst>
                    <a:ext uri="{9D8B030D-6E8A-4147-A177-3AD203B41FA5}">
                      <a16:colId xmlns:a16="http://schemas.microsoft.com/office/drawing/2014/main" val="1585483997"/>
                    </a:ext>
                  </a:extLst>
                </a:gridCol>
                <a:gridCol w="2489200">
                  <a:extLst>
                    <a:ext uri="{9D8B030D-6E8A-4147-A177-3AD203B41FA5}">
                      <a16:colId xmlns:a16="http://schemas.microsoft.com/office/drawing/2014/main" val="4165673827"/>
                    </a:ext>
                  </a:extLst>
                </a:gridCol>
              </a:tblGrid>
              <a:tr h="511452">
                <a:tc>
                  <a:txBody>
                    <a:bodyPr/>
                    <a:lstStyle/>
                    <a:p>
                      <a:r>
                        <a:rPr lang="en-US" dirty="0"/>
                        <a:t>Model</a:t>
                      </a:r>
                      <a:endParaRPr lang="en-IN" dirty="0"/>
                    </a:p>
                  </a:txBody>
                  <a:tcPr/>
                </a:tc>
                <a:tc>
                  <a:txBody>
                    <a:bodyPr/>
                    <a:lstStyle/>
                    <a:p>
                      <a:r>
                        <a:rPr lang="en-US" dirty="0"/>
                        <a:t>RMSE</a:t>
                      </a:r>
                      <a:endParaRPr lang="en-IN" dirty="0"/>
                    </a:p>
                  </a:txBody>
                  <a:tcPr/>
                </a:tc>
                <a:tc>
                  <a:txBody>
                    <a:bodyPr/>
                    <a:lstStyle/>
                    <a:p>
                      <a:r>
                        <a:rPr lang="en-US" dirty="0"/>
                        <a:t>MAE</a:t>
                      </a:r>
                      <a:endParaRPr lang="en-IN" dirty="0"/>
                    </a:p>
                  </a:txBody>
                  <a:tcPr/>
                </a:tc>
                <a:tc>
                  <a:txBody>
                    <a:bodyPr/>
                    <a:lstStyle/>
                    <a:p>
                      <a:r>
                        <a:rPr lang="en-US" dirty="0"/>
                        <a:t>MAPE</a:t>
                      </a:r>
                      <a:endParaRPr lang="en-IN" dirty="0"/>
                    </a:p>
                  </a:txBody>
                  <a:tcPr/>
                </a:tc>
                <a:extLst>
                  <a:ext uri="{0D108BD9-81ED-4DB2-BD59-A6C34878D82A}">
                    <a16:rowId xmlns:a16="http://schemas.microsoft.com/office/drawing/2014/main" val="1909452696"/>
                  </a:ext>
                </a:extLst>
              </a:tr>
              <a:tr h="511452">
                <a:tc>
                  <a:txBody>
                    <a:bodyPr/>
                    <a:lstStyle/>
                    <a:p>
                      <a:r>
                        <a:rPr lang="en-US" dirty="0"/>
                        <a:t>Linear Regression</a:t>
                      </a:r>
                      <a:endParaRPr lang="en-IN" dirty="0"/>
                    </a:p>
                  </a:txBody>
                  <a:tcPr/>
                </a:tc>
                <a:tc>
                  <a:txBody>
                    <a:bodyPr/>
                    <a:lstStyle/>
                    <a:p>
                      <a:r>
                        <a:rPr lang="en-IN" dirty="0"/>
                        <a:t>588.8</a:t>
                      </a:r>
                    </a:p>
                  </a:txBody>
                  <a:tcPr/>
                </a:tc>
                <a:tc>
                  <a:txBody>
                    <a:bodyPr/>
                    <a:lstStyle/>
                    <a:p>
                      <a:r>
                        <a:rPr lang="en-IN" dirty="0"/>
                        <a:t>461.53</a:t>
                      </a:r>
                    </a:p>
                  </a:txBody>
                  <a:tcPr/>
                </a:tc>
                <a:tc>
                  <a:txBody>
                    <a:bodyPr/>
                    <a:lstStyle/>
                    <a:p>
                      <a:r>
                        <a:rPr lang="en-IN" dirty="0"/>
                        <a:t>8.25</a:t>
                      </a:r>
                    </a:p>
                  </a:txBody>
                  <a:tcPr/>
                </a:tc>
                <a:extLst>
                  <a:ext uri="{0D108BD9-81ED-4DB2-BD59-A6C34878D82A}">
                    <a16:rowId xmlns:a16="http://schemas.microsoft.com/office/drawing/2014/main" val="2100397263"/>
                  </a:ext>
                </a:extLst>
              </a:tr>
              <a:tr h="511452">
                <a:tc>
                  <a:txBody>
                    <a:bodyPr/>
                    <a:lstStyle/>
                    <a:p>
                      <a:r>
                        <a:rPr lang="en-US" dirty="0"/>
                        <a:t>Random Forest</a:t>
                      </a:r>
                      <a:endParaRPr lang="en-IN" dirty="0"/>
                    </a:p>
                  </a:txBody>
                  <a:tcPr/>
                </a:tc>
                <a:tc>
                  <a:txBody>
                    <a:bodyPr/>
                    <a:lstStyle/>
                    <a:p>
                      <a:r>
                        <a:rPr lang="en-IN" dirty="0"/>
                        <a:t>540.81</a:t>
                      </a:r>
                    </a:p>
                  </a:txBody>
                  <a:tcPr/>
                </a:tc>
                <a:tc>
                  <a:txBody>
                    <a:bodyPr/>
                    <a:lstStyle/>
                    <a:p>
                      <a:r>
                        <a:rPr lang="en-IN" dirty="0"/>
                        <a:t>425.21</a:t>
                      </a:r>
                    </a:p>
                  </a:txBody>
                  <a:tcPr/>
                </a:tc>
                <a:tc>
                  <a:txBody>
                    <a:bodyPr/>
                    <a:lstStyle/>
                    <a:p>
                      <a:r>
                        <a:rPr lang="en-IN" dirty="0"/>
                        <a:t>7.57</a:t>
                      </a:r>
                    </a:p>
                  </a:txBody>
                  <a:tcPr/>
                </a:tc>
                <a:extLst>
                  <a:ext uri="{0D108BD9-81ED-4DB2-BD59-A6C34878D82A}">
                    <a16:rowId xmlns:a16="http://schemas.microsoft.com/office/drawing/2014/main" val="1056189759"/>
                  </a:ext>
                </a:extLst>
              </a:tr>
              <a:tr h="511452">
                <a:tc>
                  <a:txBody>
                    <a:bodyPr/>
                    <a:lstStyle/>
                    <a:p>
                      <a:r>
                        <a:rPr lang="en-US" dirty="0"/>
                        <a:t>XG Boost</a:t>
                      </a:r>
                      <a:endParaRPr lang="en-IN" dirty="0"/>
                    </a:p>
                  </a:txBody>
                  <a:tcPr/>
                </a:tc>
                <a:tc>
                  <a:txBody>
                    <a:bodyPr/>
                    <a:lstStyle/>
                    <a:p>
                      <a:r>
                        <a:rPr lang="en-IN" dirty="0"/>
                        <a:t>575.28</a:t>
                      </a:r>
                    </a:p>
                  </a:txBody>
                  <a:tcPr/>
                </a:tc>
                <a:tc>
                  <a:txBody>
                    <a:bodyPr/>
                    <a:lstStyle/>
                    <a:p>
                      <a:r>
                        <a:rPr lang="en-IN" dirty="0"/>
                        <a:t>448.09</a:t>
                      </a:r>
                    </a:p>
                  </a:txBody>
                  <a:tcPr/>
                </a:tc>
                <a:tc>
                  <a:txBody>
                    <a:bodyPr/>
                    <a:lstStyle/>
                    <a:p>
                      <a:r>
                        <a:rPr lang="en-IN" dirty="0"/>
                        <a:t>7.95</a:t>
                      </a:r>
                    </a:p>
                  </a:txBody>
                  <a:tcPr/>
                </a:tc>
                <a:extLst>
                  <a:ext uri="{0D108BD9-81ED-4DB2-BD59-A6C34878D82A}">
                    <a16:rowId xmlns:a16="http://schemas.microsoft.com/office/drawing/2014/main" val="70832219"/>
                  </a:ext>
                </a:extLst>
              </a:tr>
            </a:tbl>
          </a:graphicData>
        </a:graphic>
      </p:graphicFrame>
    </p:spTree>
    <p:extLst>
      <p:ext uri="{BB962C8B-B14F-4D97-AF65-F5344CB8AC3E}">
        <p14:creationId xmlns:p14="http://schemas.microsoft.com/office/powerpoint/2010/main" val="3351128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0412E7-8366-DE20-9275-8F186BC040FC}"/>
              </a:ext>
            </a:extLst>
          </p:cNvPr>
          <p:cNvSpPr txBox="1"/>
          <p:nvPr/>
        </p:nvSpPr>
        <p:spPr>
          <a:xfrm>
            <a:off x="2207368" y="818148"/>
            <a:ext cx="9575558" cy="523220"/>
          </a:xfrm>
          <a:prstGeom prst="rect">
            <a:avLst/>
          </a:prstGeom>
          <a:noFill/>
        </p:spPr>
        <p:txBody>
          <a:bodyPr wrap="square">
            <a:spAutoFit/>
          </a:bodyPr>
          <a:lstStyle/>
          <a:p>
            <a:r>
              <a:rPr lang="en-US" sz="2800" dirty="0">
                <a:solidFill>
                  <a:srgbClr val="002060"/>
                </a:solidFill>
              </a:rPr>
              <a:t>FORECASTED LINEAR REGRESSION MODEL </a:t>
            </a:r>
            <a:endParaRPr lang="en-IN" sz="2800" dirty="0"/>
          </a:p>
        </p:txBody>
      </p:sp>
      <p:sp>
        <p:nvSpPr>
          <p:cNvPr id="9" name="TextBox 8">
            <a:extLst>
              <a:ext uri="{FF2B5EF4-FFF2-40B4-BE49-F238E27FC236}">
                <a16:creationId xmlns:a16="http://schemas.microsoft.com/office/drawing/2014/main" id="{14B554B5-A02D-FC0F-C4B6-623BDBAB4660}"/>
              </a:ext>
            </a:extLst>
          </p:cNvPr>
          <p:cNvSpPr txBox="1"/>
          <p:nvPr/>
        </p:nvSpPr>
        <p:spPr>
          <a:xfrm>
            <a:off x="2616442" y="1732743"/>
            <a:ext cx="2845895" cy="646331"/>
          </a:xfrm>
          <a:prstGeom prst="rect">
            <a:avLst/>
          </a:prstGeom>
          <a:noFill/>
        </p:spPr>
        <p:txBody>
          <a:bodyPr wrap="square">
            <a:spAutoFit/>
          </a:bodyPr>
          <a:lstStyle/>
          <a:p>
            <a:r>
              <a:rPr lang="en-US" dirty="0"/>
              <a:t>RMSE = </a:t>
            </a:r>
            <a:r>
              <a:rPr lang="en-IN" dirty="0"/>
              <a:t>588.8</a:t>
            </a:r>
          </a:p>
          <a:p>
            <a:r>
              <a:rPr lang="en-US" dirty="0"/>
              <a:t> </a:t>
            </a:r>
            <a:endParaRPr lang="en-IN" dirty="0"/>
          </a:p>
        </p:txBody>
      </p:sp>
      <p:pic>
        <p:nvPicPr>
          <p:cNvPr id="11" name="Picture 10">
            <a:extLst>
              <a:ext uri="{FF2B5EF4-FFF2-40B4-BE49-F238E27FC236}">
                <a16:creationId xmlns:a16="http://schemas.microsoft.com/office/drawing/2014/main" id="{D4DD946B-30F1-6646-56DE-DDBEF211D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974" y="2177717"/>
            <a:ext cx="9545382" cy="3972268"/>
          </a:xfrm>
          <a:prstGeom prst="rect">
            <a:avLst/>
          </a:prstGeom>
        </p:spPr>
      </p:pic>
    </p:spTree>
    <p:extLst>
      <p:ext uri="{BB962C8B-B14F-4D97-AF65-F5344CB8AC3E}">
        <p14:creationId xmlns:p14="http://schemas.microsoft.com/office/powerpoint/2010/main" val="638764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FA8EC1-6F91-E71A-DC64-5C02A38BC66D}"/>
              </a:ext>
            </a:extLst>
          </p:cNvPr>
          <p:cNvSpPr txBox="1"/>
          <p:nvPr/>
        </p:nvSpPr>
        <p:spPr>
          <a:xfrm>
            <a:off x="2628900" y="635000"/>
            <a:ext cx="7188200" cy="523220"/>
          </a:xfrm>
          <a:prstGeom prst="rect">
            <a:avLst/>
          </a:prstGeom>
          <a:noFill/>
        </p:spPr>
        <p:txBody>
          <a:bodyPr wrap="square">
            <a:spAutoFit/>
          </a:bodyPr>
          <a:lstStyle/>
          <a:p>
            <a:r>
              <a:rPr lang="en-US" sz="1800" dirty="0">
                <a:solidFill>
                  <a:schemeClr val="bg1"/>
                </a:solidFill>
              </a:rPr>
              <a:t> </a:t>
            </a:r>
            <a:r>
              <a:rPr lang="en-US" sz="2800" dirty="0">
                <a:solidFill>
                  <a:srgbClr val="002060"/>
                </a:solidFill>
              </a:rPr>
              <a:t>FORECASTED RANDOM FOREST MODEL</a:t>
            </a:r>
            <a:endParaRPr lang="en-IN" sz="2800" dirty="0">
              <a:solidFill>
                <a:srgbClr val="002060"/>
              </a:solidFill>
            </a:endParaRPr>
          </a:p>
        </p:txBody>
      </p:sp>
      <p:pic>
        <p:nvPicPr>
          <p:cNvPr id="6" name="Picture 5">
            <a:extLst>
              <a:ext uri="{FF2B5EF4-FFF2-40B4-BE49-F238E27FC236}">
                <a16:creationId xmlns:a16="http://schemas.microsoft.com/office/drawing/2014/main" id="{02CA4BB8-2D56-3A96-D48D-C729FE6B3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99" y="1895280"/>
            <a:ext cx="9546181" cy="4327720"/>
          </a:xfrm>
          <a:prstGeom prst="rect">
            <a:avLst/>
          </a:prstGeom>
        </p:spPr>
      </p:pic>
      <p:sp>
        <p:nvSpPr>
          <p:cNvPr id="3" name="TextBox 2">
            <a:extLst>
              <a:ext uri="{FF2B5EF4-FFF2-40B4-BE49-F238E27FC236}">
                <a16:creationId xmlns:a16="http://schemas.microsoft.com/office/drawing/2014/main" id="{E4530B36-5859-DE14-75C3-496F39ABA29E}"/>
              </a:ext>
            </a:extLst>
          </p:cNvPr>
          <p:cNvSpPr txBox="1"/>
          <p:nvPr/>
        </p:nvSpPr>
        <p:spPr>
          <a:xfrm>
            <a:off x="2481513" y="1433582"/>
            <a:ext cx="6093994" cy="646331"/>
          </a:xfrm>
          <a:prstGeom prst="rect">
            <a:avLst/>
          </a:prstGeom>
          <a:noFill/>
        </p:spPr>
        <p:txBody>
          <a:bodyPr wrap="square">
            <a:spAutoFit/>
          </a:bodyPr>
          <a:lstStyle/>
          <a:p>
            <a:r>
              <a:rPr lang="en-US" dirty="0"/>
              <a:t>RMSE=</a:t>
            </a:r>
            <a:r>
              <a:rPr lang="en-IN" dirty="0"/>
              <a:t> 540.81</a:t>
            </a:r>
          </a:p>
          <a:p>
            <a:endParaRPr lang="en-IN" dirty="0"/>
          </a:p>
        </p:txBody>
      </p:sp>
    </p:spTree>
    <p:extLst>
      <p:ext uri="{BB962C8B-B14F-4D97-AF65-F5344CB8AC3E}">
        <p14:creationId xmlns:p14="http://schemas.microsoft.com/office/powerpoint/2010/main" val="4049247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207F16-A716-34D8-D6E5-C77D370BC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29" y="2093495"/>
            <a:ext cx="10293939" cy="4093249"/>
          </a:xfrm>
          <a:prstGeom prst="rect">
            <a:avLst/>
          </a:prstGeom>
        </p:spPr>
      </p:pic>
      <p:sp>
        <p:nvSpPr>
          <p:cNvPr id="7" name="TextBox 6">
            <a:extLst>
              <a:ext uri="{FF2B5EF4-FFF2-40B4-BE49-F238E27FC236}">
                <a16:creationId xmlns:a16="http://schemas.microsoft.com/office/drawing/2014/main" id="{204DB637-54D1-B8FC-A055-9CED92BBA6C6}"/>
              </a:ext>
            </a:extLst>
          </p:cNvPr>
          <p:cNvSpPr txBox="1"/>
          <p:nvPr/>
        </p:nvSpPr>
        <p:spPr>
          <a:xfrm>
            <a:off x="2108534" y="671256"/>
            <a:ext cx="6093994" cy="523220"/>
          </a:xfrm>
          <a:prstGeom prst="rect">
            <a:avLst/>
          </a:prstGeom>
          <a:noFill/>
        </p:spPr>
        <p:txBody>
          <a:bodyPr wrap="square">
            <a:spAutoFit/>
          </a:bodyPr>
          <a:lstStyle/>
          <a:p>
            <a:r>
              <a:rPr lang="en-US" sz="2800" dirty="0">
                <a:solidFill>
                  <a:srgbClr val="002060"/>
                </a:solidFill>
              </a:rPr>
              <a:t>FORECASTED XG BOOST MODEL</a:t>
            </a:r>
            <a:endParaRPr lang="en-IN" sz="2800" dirty="0"/>
          </a:p>
        </p:txBody>
      </p:sp>
      <p:sp>
        <p:nvSpPr>
          <p:cNvPr id="9" name="TextBox 8">
            <a:extLst>
              <a:ext uri="{FF2B5EF4-FFF2-40B4-BE49-F238E27FC236}">
                <a16:creationId xmlns:a16="http://schemas.microsoft.com/office/drawing/2014/main" id="{9D9BC6AE-DB46-1888-AE31-F96E6A87C1A1}"/>
              </a:ext>
            </a:extLst>
          </p:cNvPr>
          <p:cNvSpPr txBox="1"/>
          <p:nvPr/>
        </p:nvSpPr>
        <p:spPr>
          <a:xfrm>
            <a:off x="2204786" y="1746402"/>
            <a:ext cx="6093994" cy="646331"/>
          </a:xfrm>
          <a:prstGeom prst="rect">
            <a:avLst/>
          </a:prstGeom>
          <a:noFill/>
        </p:spPr>
        <p:txBody>
          <a:bodyPr wrap="square">
            <a:spAutoFit/>
          </a:bodyPr>
          <a:lstStyle/>
          <a:p>
            <a:r>
              <a:rPr lang="en-US" dirty="0"/>
              <a:t>RMSE=</a:t>
            </a:r>
            <a:r>
              <a:rPr lang="en-IN" dirty="0"/>
              <a:t> 575.28</a:t>
            </a:r>
          </a:p>
          <a:p>
            <a:endParaRPr lang="en-IN" dirty="0"/>
          </a:p>
        </p:txBody>
      </p:sp>
    </p:spTree>
    <p:extLst>
      <p:ext uri="{BB962C8B-B14F-4D97-AF65-F5344CB8AC3E}">
        <p14:creationId xmlns:p14="http://schemas.microsoft.com/office/powerpoint/2010/main" val="913838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55A87D-3510-2F7A-0368-91294FDED4B8}"/>
              </a:ext>
            </a:extLst>
          </p:cNvPr>
          <p:cNvSpPr txBox="1"/>
          <p:nvPr/>
        </p:nvSpPr>
        <p:spPr>
          <a:xfrm>
            <a:off x="3049003" y="314645"/>
            <a:ext cx="6093994" cy="523220"/>
          </a:xfrm>
          <a:prstGeom prst="rect">
            <a:avLst/>
          </a:prstGeom>
          <a:noFill/>
        </p:spPr>
        <p:txBody>
          <a:bodyPr wrap="square">
            <a:spAutoFit/>
          </a:bodyPr>
          <a:lstStyle/>
          <a:p>
            <a:r>
              <a:rPr lang="en-US" sz="2800" b="1" dirty="0">
                <a:solidFill>
                  <a:srgbClr val="002060"/>
                </a:solidFill>
              </a:rPr>
              <a:t>Model Deployment using </a:t>
            </a:r>
            <a:r>
              <a:rPr lang="en-US" sz="2800" b="1" dirty="0" err="1">
                <a:solidFill>
                  <a:srgbClr val="002060"/>
                </a:solidFill>
              </a:rPr>
              <a:t>Streamlit</a:t>
            </a:r>
            <a:endParaRPr lang="en-IN" sz="2800" dirty="0"/>
          </a:p>
        </p:txBody>
      </p:sp>
      <p:sp>
        <p:nvSpPr>
          <p:cNvPr id="9" name="TextBox 8">
            <a:extLst>
              <a:ext uri="{FF2B5EF4-FFF2-40B4-BE49-F238E27FC236}">
                <a16:creationId xmlns:a16="http://schemas.microsoft.com/office/drawing/2014/main" id="{DF6CC75A-D6BC-A897-B3BD-9ABDB77F49DF}"/>
              </a:ext>
            </a:extLst>
          </p:cNvPr>
          <p:cNvSpPr txBox="1"/>
          <p:nvPr/>
        </p:nvSpPr>
        <p:spPr>
          <a:xfrm>
            <a:off x="1335504" y="1547474"/>
            <a:ext cx="10395285" cy="923330"/>
          </a:xfrm>
          <a:prstGeom prst="rect">
            <a:avLst/>
          </a:prstGeom>
          <a:noFill/>
        </p:spPr>
        <p:txBody>
          <a:bodyPr wrap="square">
            <a:spAutoFit/>
          </a:bodyPr>
          <a:lstStyle/>
          <a:p>
            <a:r>
              <a:rPr lang="en-US" sz="1800" b="0" i="0" dirty="0" err="1">
                <a:solidFill>
                  <a:srgbClr val="002060"/>
                </a:solidFill>
                <a:effectLst/>
                <a:latin typeface="Trebuchet MS" panose="020B0603020202020204" pitchFamily="34" charset="0"/>
                <a:cs typeface="Times New Roman" panose="02020603050405020304" pitchFamily="18" charset="0"/>
              </a:rPr>
              <a:t>Streamlit</a:t>
            </a:r>
            <a:r>
              <a:rPr lang="en-US" sz="1800" b="0" i="0" dirty="0">
                <a:solidFill>
                  <a:srgbClr val="002060"/>
                </a:solidFill>
                <a:effectLst/>
                <a:latin typeface="Trebuchet MS" panose="020B0603020202020204" pitchFamily="34" charset="0"/>
                <a:cs typeface="Times New Roman" panose="02020603050405020304" pitchFamily="18" charset="0"/>
              </a:rPr>
              <a:t> is a free and open-source framework to rapidly build and share beautiful machine learning and data science web apps. It is a Python-based library specifically designed for machine learning engineers.</a:t>
            </a:r>
            <a:endParaRPr lang="en-IN" sz="1800" dirty="0">
              <a:solidFill>
                <a:srgbClr val="002060"/>
              </a:solidFill>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64560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80-77AB-1766-8BBD-61FA95F32AE9}"/>
              </a:ext>
            </a:extLst>
          </p:cNvPr>
          <p:cNvSpPr>
            <a:spLocks noGrp="1"/>
          </p:cNvSpPr>
          <p:nvPr>
            <p:ph type="title"/>
          </p:nvPr>
        </p:nvSpPr>
        <p:spPr>
          <a:xfrm>
            <a:off x="1745199" y="566960"/>
            <a:ext cx="8911687" cy="1280890"/>
          </a:xfrm>
        </p:spPr>
        <p:txBody>
          <a:bodyPr>
            <a:normAutofit/>
          </a:bodyPr>
          <a:lstStyle/>
          <a:p>
            <a:r>
              <a:rPr lang="en-US" sz="1800" dirty="0">
                <a:latin typeface="Trebuchet MS" panose="020B0603020202020204" pitchFamily="34" charset="0"/>
              </a:rPr>
              <a:t>For model deployment first we have saved the model which is well generalized.</a:t>
            </a:r>
            <a:br>
              <a:rPr lang="en-US" sz="1800" dirty="0">
                <a:latin typeface="Trebuchet MS" panose="020B0603020202020204" pitchFamily="34" charset="0"/>
              </a:rPr>
            </a:br>
            <a:r>
              <a:rPr lang="en-US" sz="1800" dirty="0">
                <a:latin typeface="Trebuchet MS" panose="020B0603020202020204" pitchFamily="34" charset="0"/>
              </a:rPr>
              <a:t>So, we have taken the </a:t>
            </a:r>
            <a:r>
              <a:rPr lang="en-US" sz="1800" dirty="0" err="1">
                <a:latin typeface="Trebuchet MS" panose="020B0603020202020204" pitchFamily="34" charset="0"/>
              </a:rPr>
              <a:t>RandomForest</a:t>
            </a:r>
            <a:r>
              <a:rPr lang="en-US" sz="1800" dirty="0">
                <a:latin typeface="Trebuchet MS" panose="020B0603020202020204" pitchFamily="34" charset="0"/>
              </a:rPr>
              <a:t> model for our future predictions.</a:t>
            </a:r>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BC3248C9-B431-F72C-706A-2E36D3862D10}"/>
              </a:ext>
            </a:extLst>
          </p:cNvPr>
          <p:cNvPicPr>
            <a:picLocks noChangeAspect="1"/>
          </p:cNvPicPr>
          <p:nvPr/>
        </p:nvPicPr>
        <p:blipFill>
          <a:blip r:embed="rId2"/>
          <a:stretch>
            <a:fillRect/>
          </a:stretch>
        </p:blipFill>
        <p:spPr>
          <a:xfrm>
            <a:off x="1745199" y="2788451"/>
            <a:ext cx="8406533" cy="3298024"/>
          </a:xfrm>
          <a:prstGeom prst="rect">
            <a:avLst/>
          </a:prstGeom>
        </p:spPr>
      </p:pic>
    </p:spTree>
    <p:extLst>
      <p:ext uri="{BB962C8B-B14F-4D97-AF65-F5344CB8AC3E}">
        <p14:creationId xmlns:p14="http://schemas.microsoft.com/office/powerpoint/2010/main" val="1074780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7A6B-7CBE-D1C0-A339-2FFBAA579C73}"/>
              </a:ext>
            </a:extLst>
          </p:cNvPr>
          <p:cNvSpPr>
            <a:spLocks noGrp="1"/>
          </p:cNvSpPr>
          <p:nvPr>
            <p:ph type="title"/>
          </p:nvPr>
        </p:nvSpPr>
        <p:spPr>
          <a:xfrm>
            <a:off x="1885950" y="473076"/>
            <a:ext cx="8048625" cy="803274"/>
          </a:xfrm>
        </p:spPr>
        <p:txBody>
          <a:bodyPr>
            <a:normAutofit/>
          </a:bodyPr>
          <a:lstStyle/>
          <a:p>
            <a:r>
              <a:rPr lang="en-US" sz="1800" dirty="0">
                <a:latin typeface="Trebuchet MS" panose="020B0603020202020204" pitchFamily="34" charset="0"/>
              </a:rPr>
              <a:t>So, using anaconda prompt we have first install the </a:t>
            </a:r>
            <a:r>
              <a:rPr lang="en-US" sz="1800" dirty="0" err="1">
                <a:latin typeface="Trebuchet MS" panose="020B0603020202020204" pitchFamily="34" charset="0"/>
              </a:rPr>
              <a:t>streamlit</a:t>
            </a:r>
            <a:r>
              <a:rPr lang="en-US" sz="1800" dirty="0">
                <a:latin typeface="Trebuchet MS" panose="020B0603020202020204" pitchFamily="34" charset="0"/>
              </a:rPr>
              <a:t> library then using </a:t>
            </a:r>
            <a:r>
              <a:rPr lang="en-US" sz="1800" dirty="0" err="1">
                <a:latin typeface="Trebuchet MS" panose="020B0603020202020204" pitchFamily="34" charset="0"/>
              </a:rPr>
              <a:t>streamlit</a:t>
            </a:r>
            <a:r>
              <a:rPr lang="en-US" sz="1800" dirty="0">
                <a:latin typeface="Trebuchet MS" panose="020B0603020202020204" pitchFamily="34" charset="0"/>
              </a:rPr>
              <a:t> run command we opened the file in default browser.</a:t>
            </a:r>
            <a:endParaRPr lang="en-IN" sz="1800" dirty="0">
              <a:latin typeface="Trebuchet MS" panose="020B0603020202020204" pitchFamily="34" charset="0"/>
            </a:endParaRPr>
          </a:p>
        </p:txBody>
      </p:sp>
      <p:pic>
        <p:nvPicPr>
          <p:cNvPr id="4" name="Picture 3">
            <a:extLst>
              <a:ext uri="{FF2B5EF4-FFF2-40B4-BE49-F238E27FC236}">
                <a16:creationId xmlns:a16="http://schemas.microsoft.com/office/drawing/2014/main" id="{CF32C0FF-7EDA-FD29-37CD-F4659190095F}"/>
              </a:ext>
            </a:extLst>
          </p:cNvPr>
          <p:cNvPicPr>
            <a:picLocks noChangeAspect="1"/>
          </p:cNvPicPr>
          <p:nvPr/>
        </p:nvPicPr>
        <p:blipFill>
          <a:blip r:embed="rId2"/>
          <a:stretch>
            <a:fillRect/>
          </a:stretch>
        </p:blipFill>
        <p:spPr>
          <a:xfrm>
            <a:off x="1885950" y="1421733"/>
            <a:ext cx="9415193" cy="5070474"/>
          </a:xfrm>
          <a:prstGeom prst="rect">
            <a:avLst/>
          </a:prstGeom>
        </p:spPr>
      </p:pic>
    </p:spTree>
    <p:extLst>
      <p:ext uri="{BB962C8B-B14F-4D97-AF65-F5344CB8AC3E}">
        <p14:creationId xmlns:p14="http://schemas.microsoft.com/office/powerpoint/2010/main" val="24291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3C63E-E487-D2DB-145A-8F7545C949CE}"/>
              </a:ext>
            </a:extLst>
          </p:cNvPr>
          <p:cNvSpPr>
            <a:spLocks noGrp="1"/>
          </p:cNvSpPr>
          <p:nvPr>
            <p:ph type="title"/>
          </p:nvPr>
        </p:nvSpPr>
        <p:spPr>
          <a:xfrm>
            <a:off x="2592925" y="624110"/>
            <a:ext cx="8911687" cy="639206"/>
          </a:xfrm>
        </p:spPr>
        <p:txBody>
          <a:bodyPr>
            <a:normAutofit fontScale="90000"/>
          </a:bodyPr>
          <a:lstStyle/>
          <a:p>
            <a:r>
              <a:rPr lang="en-US" sz="3600" b="1" dirty="0">
                <a:solidFill>
                  <a:srgbClr val="002060"/>
                </a:solidFill>
                <a:latin typeface="Arial"/>
                <a:ea typeface="Arial"/>
                <a:cs typeface="Arial"/>
                <a:sym typeface="Arial"/>
              </a:rPr>
              <a:t>Project Architecture</a:t>
            </a:r>
            <a:endParaRPr lang="en-IN" dirty="0">
              <a:solidFill>
                <a:srgbClr val="002060"/>
              </a:solidFill>
            </a:endParaRPr>
          </a:p>
        </p:txBody>
      </p:sp>
      <p:sp>
        <p:nvSpPr>
          <p:cNvPr id="3" name="Content Placeholder 2">
            <a:extLst>
              <a:ext uri="{FF2B5EF4-FFF2-40B4-BE49-F238E27FC236}">
                <a16:creationId xmlns:a16="http://schemas.microsoft.com/office/drawing/2014/main" id="{383259A2-F425-E2D1-7713-DD2939B12D7F}"/>
              </a:ext>
            </a:extLst>
          </p:cNvPr>
          <p:cNvSpPr>
            <a:spLocks noGrp="1"/>
          </p:cNvSpPr>
          <p:nvPr>
            <p:ph idx="1"/>
          </p:nvPr>
        </p:nvSpPr>
        <p:spPr>
          <a:xfrm>
            <a:off x="601579" y="1263316"/>
            <a:ext cx="10903033" cy="4647906"/>
          </a:xfrm>
        </p:spPr>
        <p:txBody>
          <a:bodyPr/>
          <a:lstStyle/>
          <a:p>
            <a:pPr marL="0" indent="0">
              <a:buNone/>
            </a:pPr>
            <a:r>
              <a:rPr lang="en-IN" dirty="0"/>
              <a:t>   </a:t>
            </a:r>
          </a:p>
        </p:txBody>
      </p:sp>
      <p:sp>
        <p:nvSpPr>
          <p:cNvPr id="4" name="Oval 3">
            <a:extLst>
              <a:ext uri="{FF2B5EF4-FFF2-40B4-BE49-F238E27FC236}">
                <a16:creationId xmlns:a16="http://schemas.microsoft.com/office/drawing/2014/main" id="{34329E42-0AE4-D32D-0031-90C57448E0E3}"/>
              </a:ext>
            </a:extLst>
          </p:cNvPr>
          <p:cNvSpPr/>
          <p:nvPr/>
        </p:nvSpPr>
        <p:spPr>
          <a:xfrm>
            <a:off x="1609668" y="3023445"/>
            <a:ext cx="1284292" cy="1052426"/>
          </a:xfrm>
          <a:prstGeom prst="ellipse">
            <a:avLst/>
          </a:prstGeom>
          <a:solidFill>
            <a:srgbClr val="FFE9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Hourly</a:t>
            </a:r>
          </a:p>
          <a:p>
            <a:pPr algn="ctr"/>
            <a:r>
              <a:rPr lang="en-US" dirty="0">
                <a:ln w="0"/>
                <a:solidFill>
                  <a:schemeClr val="tx1"/>
                </a:solidFill>
                <a:effectLst>
                  <a:outerShdw blurRad="38100" dist="19050" dir="2700000" algn="tl" rotWithShape="0">
                    <a:schemeClr val="dk1">
                      <a:alpha val="40000"/>
                    </a:schemeClr>
                  </a:outerShdw>
                </a:effectLst>
              </a:rPr>
              <a:t>History</a:t>
            </a:r>
            <a:endParaRPr lang="en-IN" dirty="0">
              <a:ln w="0"/>
              <a:solidFill>
                <a:schemeClr val="tx1"/>
              </a:solidFill>
              <a:effectLst>
                <a:outerShdw blurRad="38100" dist="19050" dir="2700000" algn="tl" rotWithShape="0">
                  <a:schemeClr val="dk1">
                    <a:alpha val="40000"/>
                  </a:schemeClr>
                </a:outerShdw>
              </a:effectLst>
            </a:endParaRPr>
          </a:p>
        </p:txBody>
      </p:sp>
      <p:sp>
        <p:nvSpPr>
          <p:cNvPr id="6" name="Rectangle: Rounded Corners 5">
            <a:extLst>
              <a:ext uri="{FF2B5EF4-FFF2-40B4-BE49-F238E27FC236}">
                <a16:creationId xmlns:a16="http://schemas.microsoft.com/office/drawing/2014/main" id="{0D38010E-77B6-505C-28A1-92C6171C8797}"/>
              </a:ext>
            </a:extLst>
          </p:cNvPr>
          <p:cNvSpPr/>
          <p:nvPr/>
        </p:nvSpPr>
        <p:spPr>
          <a:xfrm>
            <a:off x="7523516" y="3605123"/>
            <a:ext cx="1273455" cy="605775"/>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Selection of model</a:t>
            </a:r>
            <a:endParaRPr lang="en-IN" dirty="0">
              <a:solidFill>
                <a:schemeClr val="tx1"/>
              </a:solidFill>
            </a:endParaRPr>
          </a:p>
        </p:txBody>
      </p:sp>
      <p:sp>
        <p:nvSpPr>
          <p:cNvPr id="8" name="Rectangle: Rounded Corners 7">
            <a:extLst>
              <a:ext uri="{FF2B5EF4-FFF2-40B4-BE49-F238E27FC236}">
                <a16:creationId xmlns:a16="http://schemas.microsoft.com/office/drawing/2014/main" id="{61CB6C1C-0BF1-E7C4-4628-2622297E4629}"/>
              </a:ext>
            </a:extLst>
          </p:cNvPr>
          <p:cNvSpPr/>
          <p:nvPr/>
        </p:nvSpPr>
        <p:spPr>
          <a:xfrm>
            <a:off x="3498026" y="3295519"/>
            <a:ext cx="1726513" cy="856333"/>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Seasonal</a:t>
            </a:r>
          </a:p>
          <a:p>
            <a:pPr algn="ctr"/>
            <a:r>
              <a:rPr lang="en-US" dirty="0">
                <a:solidFill>
                  <a:schemeClr val="tx1"/>
                </a:solidFill>
              </a:rPr>
              <a:t>Differencing</a:t>
            </a:r>
            <a:endParaRPr lang="en-IN" dirty="0">
              <a:solidFill>
                <a:schemeClr val="tx1"/>
              </a:solidFill>
            </a:endParaRPr>
          </a:p>
          <a:p>
            <a:pPr algn="ctr"/>
            <a:endParaRPr lang="en-IN" dirty="0">
              <a:solidFill>
                <a:schemeClr val="tx1"/>
              </a:solidFill>
            </a:endParaRPr>
          </a:p>
        </p:txBody>
      </p:sp>
      <p:sp>
        <p:nvSpPr>
          <p:cNvPr id="9" name="Arrow: Down 8">
            <a:extLst>
              <a:ext uri="{FF2B5EF4-FFF2-40B4-BE49-F238E27FC236}">
                <a16:creationId xmlns:a16="http://schemas.microsoft.com/office/drawing/2014/main" id="{56982B58-B4A9-B503-DC86-F1E0358DC4BF}"/>
              </a:ext>
            </a:extLst>
          </p:cNvPr>
          <p:cNvSpPr/>
          <p:nvPr/>
        </p:nvSpPr>
        <p:spPr>
          <a:xfrm>
            <a:off x="2131116" y="4095436"/>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Down 9">
            <a:extLst>
              <a:ext uri="{FF2B5EF4-FFF2-40B4-BE49-F238E27FC236}">
                <a16:creationId xmlns:a16="http://schemas.microsoft.com/office/drawing/2014/main" id="{C96A634D-8958-9803-846E-57E40CE7D340}"/>
              </a:ext>
            </a:extLst>
          </p:cNvPr>
          <p:cNvSpPr/>
          <p:nvPr/>
        </p:nvSpPr>
        <p:spPr>
          <a:xfrm rot="16200000">
            <a:off x="3062073" y="4669525"/>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2" name="Straight Arrow Connector 11">
            <a:extLst>
              <a:ext uri="{FF2B5EF4-FFF2-40B4-BE49-F238E27FC236}">
                <a16:creationId xmlns:a16="http://schemas.microsoft.com/office/drawing/2014/main" id="{982525ED-8B1A-7012-255E-B2D3BC880DAC}"/>
              </a:ext>
            </a:extLst>
          </p:cNvPr>
          <p:cNvCxnSpPr>
            <a:cxnSpLocks/>
            <a:stCxn id="8" idx="3"/>
          </p:cNvCxnSpPr>
          <p:nvPr/>
        </p:nvCxnSpPr>
        <p:spPr>
          <a:xfrm flipV="1">
            <a:off x="5224539" y="2906803"/>
            <a:ext cx="504006" cy="816883"/>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02F5DFF-E2EE-9C66-A01F-52782E3E226C}"/>
              </a:ext>
            </a:extLst>
          </p:cNvPr>
          <p:cNvCxnSpPr>
            <a:cxnSpLocks/>
            <a:stCxn id="8" idx="3"/>
            <a:endCxn id="16" idx="1"/>
          </p:cNvCxnSpPr>
          <p:nvPr/>
        </p:nvCxnSpPr>
        <p:spPr>
          <a:xfrm flipV="1">
            <a:off x="5224539" y="3572941"/>
            <a:ext cx="565868" cy="150745"/>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8A39F48-6309-F044-CAC4-7FE8A91812DE}"/>
              </a:ext>
            </a:extLst>
          </p:cNvPr>
          <p:cNvCxnSpPr>
            <a:cxnSpLocks/>
            <a:stCxn id="8" idx="3"/>
            <a:endCxn id="17" idx="1"/>
          </p:cNvCxnSpPr>
          <p:nvPr/>
        </p:nvCxnSpPr>
        <p:spPr>
          <a:xfrm>
            <a:off x="5224539" y="3723686"/>
            <a:ext cx="467334" cy="704193"/>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6" name="Rectangle: Rounded Corners 15">
            <a:extLst>
              <a:ext uri="{FF2B5EF4-FFF2-40B4-BE49-F238E27FC236}">
                <a16:creationId xmlns:a16="http://schemas.microsoft.com/office/drawing/2014/main" id="{84D17C48-B182-2CF9-7FB9-2D7689F811B3}"/>
              </a:ext>
            </a:extLst>
          </p:cNvPr>
          <p:cNvSpPr/>
          <p:nvPr/>
        </p:nvSpPr>
        <p:spPr>
          <a:xfrm>
            <a:off x="5790407" y="3320106"/>
            <a:ext cx="1266012" cy="505669"/>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a:t>
            </a:r>
            <a:endParaRPr lang="en-IN" dirty="0">
              <a:solidFill>
                <a:schemeClr val="tx1"/>
              </a:solidFill>
            </a:endParaRPr>
          </a:p>
        </p:txBody>
      </p:sp>
      <p:sp>
        <p:nvSpPr>
          <p:cNvPr id="17" name="Rectangle: Rounded Corners 16">
            <a:extLst>
              <a:ext uri="{FF2B5EF4-FFF2-40B4-BE49-F238E27FC236}">
                <a16:creationId xmlns:a16="http://schemas.microsoft.com/office/drawing/2014/main" id="{B822A1AB-23F5-AD24-EE39-5BF567AA4B01}"/>
              </a:ext>
            </a:extLst>
          </p:cNvPr>
          <p:cNvSpPr/>
          <p:nvPr/>
        </p:nvSpPr>
        <p:spPr>
          <a:xfrm>
            <a:off x="5691873" y="4132687"/>
            <a:ext cx="1439492" cy="590383"/>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endParaRPr lang="en-IN" dirty="0">
              <a:solidFill>
                <a:schemeClr val="tx1"/>
              </a:solidFill>
            </a:endParaRPr>
          </a:p>
        </p:txBody>
      </p:sp>
      <p:cxnSp>
        <p:nvCxnSpPr>
          <p:cNvPr id="18" name="Straight Arrow Connector 17">
            <a:extLst>
              <a:ext uri="{FF2B5EF4-FFF2-40B4-BE49-F238E27FC236}">
                <a16:creationId xmlns:a16="http://schemas.microsoft.com/office/drawing/2014/main" id="{3B662DCC-95A6-58FF-9066-DFDF4D92F0E0}"/>
              </a:ext>
            </a:extLst>
          </p:cNvPr>
          <p:cNvCxnSpPr>
            <a:cxnSpLocks/>
            <a:endCxn id="6" idx="1"/>
          </p:cNvCxnSpPr>
          <p:nvPr/>
        </p:nvCxnSpPr>
        <p:spPr>
          <a:xfrm>
            <a:off x="7044509" y="2811568"/>
            <a:ext cx="479007" cy="1096443"/>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2BA92D6-D8BD-6C39-BE3F-1A7858B5A53D}"/>
              </a:ext>
            </a:extLst>
          </p:cNvPr>
          <p:cNvCxnSpPr>
            <a:cxnSpLocks/>
            <a:stCxn id="16" idx="3"/>
            <a:endCxn id="6" idx="1"/>
          </p:cNvCxnSpPr>
          <p:nvPr/>
        </p:nvCxnSpPr>
        <p:spPr>
          <a:xfrm>
            <a:off x="7056419" y="3572941"/>
            <a:ext cx="467097" cy="335070"/>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32756B34-1090-B113-D3AE-33FCC347E298}"/>
              </a:ext>
            </a:extLst>
          </p:cNvPr>
          <p:cNvCxnSpPr>
            <a:cxnSpLocks/>
            <a:stCxn id="17" idx="3"/>
            <a:endCxn id="6" idx="1"/>
          </p:cNvCxnSpPr>
          <p:nvPr/>
        </p:nvCxnSpPr>
        <p:spPr>
          <a:xfrm flipV="1">
            <a:off x="7131365" y="3908011"/>
            <a:ext cx="392151" cy="519868"/>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21" name="Arrow: Down 20">
            <a:extLst>
              <a:ext uri="{FF2B5EF4-FFF2-40B4-BE49-F238E27FC236}">
                <a16:creationId xmlns:a16="http://schemas.microsoft.com/office/drawing/2014/main" id="{CA0CEB14-D041-98EE-9A8E-EECAA505A94B}"/>
              </a:ext>
            </a:extLst>
          </p:cNvPr>
          <p:cNvSpPr/>
          <p:nvPr/>
        </p:nvSpPr>
        <p:spPr>
          <a:xfrm rot="16200000">
            <a:off x="9036404" y="3735686"/>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Oval 21">
            <a:extLst>
              <a:ext uri="{FF2B5EF4-FFF2-40B4-BE49-F238E27FC236}">
                <a16:creationId xmlns:a16="http://schemas.microsoft.com/office/drawing/2014/main" id="{5552C593-0976-9314-43D3-660786D0EF31}"/>
              </a:ext>
            </a:extLst>
          </p:cNvPr>
          <p:cNvSpPr/>
          <p:nvPr/>
        </p:nvSpPr>
        <p:spPr>
          <a:xfrm>
            <a:off x="9486000" y="3283273"/>
            <a:ext cx="1667273" cy="1096443"/>
          </a:xfrm>
          <a:prstGeom prst="ellipse">
            <a:avLst/>
          </a:prstGeom>
          <a:solidFill>
            <a:srgbClr val="FFE9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Daily</a:t>
            </a:r>
          </a:p>
          <a:p>
            <a:pPr algn="ctr"/>
            <a:r>
              <a:rPr lang="en-US" dirty="0">
                <a:ln w="0"/>
                <a:solidFill>
                  <a:schemeClr val="tx1"/>
                </a:solidFill>
                <a:effectLst>
                  <a:outerShdw blurRad="38100" dist="19050" dir="2700000" algn="tl" rotWithShape="0">
                    <a:schemeClr val="dk1">
                      <a:alpha val="40000"/>
                    </a:schemeClr>
                  </a:outerShdw>
                </a:effectLst>
              </a:rPr>
              <a:t>Forecast</a:t>
            </a:r>
            <a:endParaRPr lang="en-IN"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2">
            <a:extLst>
              <a:ext uri="{FF2B5EF4-FFF2-40B4-BE49-F238E27FC236}">
                <a16:creationId xmlns:a16="http://schemas.microsoft.com/office/drawing/2014/main" id="{9573B7E4-4AD7-9D9C-F908-63B58EDE5365}"/>
              </a:ext>
            </a:extLst>
          </p:cNvPr>
          <p:cNvSpPr/>
          <p:nvPr/>
        </p:nvSpPr>
        <p:spPr>
          <a:xfrm>
            <a:off x="5728545" y="5029982"/>
            <a:ext cx="1409419" cy="521516"/>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XG Boost</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0707C87A-CE85-6AEF-40BB-AB244A3EB832}"/>
              </a:ext>
            </a:extLst>
          </p:cNvPr>
          <p:cNvCxnSpPr>
            <a:cxnSpLocks/>
            <a:stCxn id="23" idx="3"/>
            <a:endCxn id="6" idx="1"/>
          </p:cNvCxnSpPr>
          <p:nvPr/>
        </p:nvCxnSpPr>
        <p:spPr>
          <a:xfrm flipV="1">
            <a:off x="7137964" y="3908011"/>
            <a:ext cx="385552" cy="1382729"/>
          </a:xfrm>
          <a:prstGeom prst="straightConnector1">
            <a:avLst/>
          </a:prstGeom>
          <a:ln w="19050">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152FC8D3-03CB-1A6E-6826-24812575B38C}"/>
              </a:ext>
            </a:extLst>
          </p:cNvPr>
          <p:cNvCxnSpPr>
            <a:cxnSpLocks/>
            <a:stCxn id="8" idx="3"/>
            <a:endCxn id="23" idx="1"/>
          </p:cNvCxnSpPr>
          <p:nvPr/>
        </p:nvCxnSpPr>
        <p:spPr>
          <a:xfrm>
            <a:off x="5224539" y="3723686"/>
            <a:ext cx="504006" cy="1567054"/>
          </a:xfrm>
          <a:prstGeom prst="straightConnector1">
            <a:avLst/>
          </a:prstGeom>
          <a:ln w="19050">
            <a:solidFill>
              <a:schemeClr val="bg1"/>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7" name="Rectangle: Rounded Corners 26">
            <a:extLst>
              <a:ext uri="{FF2B5EF4-FFF2-40B4-BE49-F238E27FC236}">
                <a16:creationId xmlns:a16="http://schemas.microsoft.com/office/drawing/2014/main" id="{0938D370-A247-4D00-CBF4-4E1B2810D9A5}"/>
              </a:ext>
            </a:extLst>
          </p:cNvPr>
          <p:cNvSpPr/>
          <p:nvPr/>
        </p:nvSpPr>
        <p:spPr>
          <a:xfrm>
            <a:off x="1658253" y="4590664"/>
            <a:ext cx="1273455" cy="647670"/>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EDA</a:t>
            </a:r>
            <a:endParaRPr lang="en-IN" dirty="0">
              <a:solidFill>
                <a:schemeClr val="tx1"/>
              </a:solidFill>
            </a:endParaRPr>
          </a:p>
        </p:txBody>
      </p:sp>
      <p:cxnSp>
        <p:nvCxnSpPr>
          <p:cNvPr id="55" name="Straight Arrow Connector 54">
            <a:extLst>
              <a:ext uri="{FF2B5EF4-FFF2-40B4-BE49-F238E27FC236}">
                <a16:creationId xmlns:a16="http://schemas.microsoft.com/office/drawing/2014/main" id="{7380AED1-07BC-2A1B-AAD6-1173F2D6C3FE}"/>
              </a:ext>
            </a:extLst>
          </p:cNvPr>
          <p:cNvCxnSpPr>
            <a:cxnSpLocks/>
            <a:stCxn id="8" idx="3"/>
            <a:endCxn id="16" idx="1"/>
          </p:cNvCxnSpPr>
          <p:nvPr/>
        </p:nvCxnSpPr>
        <p:spPr>
          <a:xfrm flipV="1">
            <a:off x="5224539" y="3572941"/>
            <a:ext cx="565868" cy="150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AD5B41D-460F-2F14-D263-0D7A891B4FD1}"/>
              </a:ext>
            </a:extLst>
          </p:cNvPr>
          <p:cNvCxnSpPr>
            <a:cxnSpLocks/>
            <a:stCxn id="8" idx="3"/>
            <a:endCxn id="17" idx="1"/>
          </p:cNvCxnSpPr>
          <p:nvPr/>
        </p:nvCxnSpPr>
        <p:spPr>
          <a:xfrm>
            <a:off x="5224539" y="3723686"/>
            <a:ext cx="467334" cy="70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EA10EC-A6BD-6B83-D89B-4C992FF3382D}"/>
              </a:ext>
            </a:extLst>
          </p:cNvPr>
          <p:cNvCxnSpPr>
            <a:cxnSpLocks/>
            <a:stCxn id="8" idx="3"/>
            <a:endCxn id="23" idx="1"/>
          </p:cNvCxnSpPr>
          <p:nvPr/>
        </p:nvCxnSpPr>
        <p:spPr>
          <a:xfrm>
            <a:off x="5224539" y="3723686"/>
            <a:ext cx="504006" cy="156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DC22BA-FD7B-4622-29A2-A73FA2805D8B}"/>
              </a:ext>
            </a:extLst>
          </p:cNvPr>
          <p:cNvCxnSpPr>
            <a:stCxn id="16" idx="3"/>
            <a:endCxn id="6" idx="1"/>
          </p:cNvCxnSpPr>
          <p:nvPr/>
        </p:nvCxnSpPr>
        <p:spPr>
          <a:xfrm>
            <a:off x="7056419" y="3572941"/>
            <a:ext cx="467097" cy="33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DCA5CA-E260-E109-A131-9DF8E22D755E}"/>
              </a:ext>
            </a:extLst>
          </p:cNvPr>
          <p:cNvCxnSpPr>
            <a:stCxn id="6" idx="1"/>
            <a:endCxn id="17" idx="3"/>
          </p:cNvCxnSpPr>
          <p:nvPr/>
        </p:nvCxnSpPr>
        <p:spPr>
          <a:xfrm flipH="1">
            <a:off x="7131365" y="3908011"/>
            <a:ext cx="392151" cy="519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A6DF404-6E82-32E1-ED97-6DA1320537BD}"/>
              </a:ext>
            </a:extLst>
          </p:cNvPr>
          <p:cNvCxnSpPr>
            <a:stCxn id="6" idx="1"/>
            <a:endCxn id="23" idx="3"/>
          </p:cNvCxnSpPr>
          <p:nvPr/>
        </p:nvCxnSpPr>
        <p:spPr>
          <a:xfrm flipH="1">
            <a:off x="7137964" y="3908011"/>
            <a:ext cx="385552" cy="1382729"/>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93D131D3-0753-8572-967F-09FDD49184C6}"/>
              </a:ext>
            </a:extLst>
          </p:cNvPr>
          <p:cNvSpPr/>
          <p:nvPr/>
        </p:nvSpPr>
        <p:spPr>
          <a:xfrm>
            <a:off x="3531286" y="4625241"/>
            <a:ext cx="1693253" cy="658762"/>
          </a:xfrm>
          <a:prstGeom prst="roundRect">
            <a:avLst/>
          </a:prstGeom>
          <a:solidFill>
            <a:srgbClr val="BCCEA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Aggregation to Daily</a:t>
            </a:r>
            <a:endParaRPr lang="en-IN" dirty="0">
              <a:solidFill>
                <a:schemeClr val="tx1"/>
              </a:solidFill>
            </a:endParaRPr>
          </a:p>
        </p:txBody>
      </p:sp>
      <p:sp>
        <p:nvSpPr>
          <p:cNvPr id="69" name="Arrow: Down 68">
            <a:extLst>
              <a:ext uri="{FF2B5EF4-FFF2-40B4-BE49-F238E27FC236}">
                <a16:creationId xmlns:a16="http://schemas.microsoft.com/office/drawing/2014/main" id="{CB86CE48-969D-5157-7AC2-E6888ADC7992}"/>
              </a:ext>
            </a:extLst>
          </p:cNvPr>
          <p:cNvSpPr/>
          <p:nvPr/>
        </p:nvSpPr>
        <p:spPr>
          <a:xfrm rot="10800000">
            <a:off x="4256329" y="4169746"/>
            <a:ext cx="285136" cy="363794"/>
          </a:xfrm>
          <a:prstGeom prst="downArrow">
            <a:avLst/>
          </a:prstGeom>
          <a:solidFill>
            <a:srgbClr val="70EBFC"/>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8" name="Rectangle: Rounded Corners 87">
            <a:extLst>
              <a:ext uri="{FF2B5EF4-FFF2-40B4-BE49-F238E27FC236}">
                <a16:creationId xmlns:a16="http://schemas.microsoft.com/office/drawing/2014/main" id="{58DD0052-0502-0F7B-871B-F6F6834639EC}"/>
              </a:ext>
            </a:extLst>
          </p:cNvPr>
          <p:cNvSpPr/>
          <p:nvPr/>
        </p:nvSpPr>
        <p:spPr>
          <a:xfrm>
            <a:off x="5794286" y="2623873"/>
            <a:ext cx="1259314" cy="429194"/>
          </a:xfrm>
          <a:prstGeom prst="roundRect">
            <a:avLst/>
          </a:prstGeom>
          <a:solidFill>
            <a:srgbClr val="C8A0AB"/>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Sarima</a:t>
            </a:r>
            <a:endParaRPr lang="en-IN" dirty="0">
              <a:solidFill>
                <a:schemeClr val="tx1"/>
              </a:solidFill>
            </a:endParaRPr>
          </a:p>
        </p:txBody>
      </p:sp>
      <p:cxnSp>
        <p:nvCxnSpPr>
          <p:cNvPr id="96" name="Straight Arrow Connector 95">
            <a:extLst>
              <a:ext uri="{FF2B5EF4-FFF2-40B4-BE49-F238E27FC236}">
                <a16:creationId xmlns:a16="http://schemas.microsoft.com/office/drawing/2014/main" id="{C86756C9-6C79-9D6D-126B-5A3F56B659C1}"/>
              </a:ext>
            </a:extLst>
          </p:cNvPr>
          <p:cNvCxnSpPr>
            <a:stCxn id="8" idx="3"/>
          </p:cNvCxnSpPr>
          <p:nvPr/>
        </p:nvCxnSpPr>
        <p:spPr>
          <a:xfrm flipV="1">
            <a:off x="5224539" y="2906803"/>
            <a:ext cx="565868" cy="81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86008B7-AE9C-2755-D31D-A6AE4373C603}"/>
              </a:ext>
            </a:extLst>
          </p:cNvPr>
          <p:cNvCxnSpPr>
            <a:stCxn id="88" idx="3"/>
            <a:endCxn id="6" idx="1"/>
          </p:cNvCxnSpPr>
          <p:nvPr/>
        </p:nvCxnSpPr>
        <p:spPr>
          <a:xfrm>
            <a:off x="7053600" y="2838470"/>
            <a:ext cx="469916" cy="10695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189286"/>
      </p:ext>
    </p:extLst>
  </p:cSld>
  <p:clrMapOvr>
    <a:masterClrMapping/>
  </p:clrMapOvr>
  <mc:AlternateContent xmlns:mc="http://schemas.openxmlformats.org/markup-compatibility/2006" xmlns:p14="http://schemas.microsoft.com/office/powerpoint/2010/main">
    <mc:Choice Requires="p14">
      <p:transition spd="slow" p14:dur="2000" advTm="20258"/>
    </mc:Choice>
    <mc:Fallback xmlns="">
      <p:transition spd="slow" advTm="20258"/>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E149-7430-31B9-F4D3-02EAB91DFBD3}"/>
              </a:ext>
            </a:extLst>
          </p:cNvPr>
          <p:cNvSpPr>
            <a:spLocks noGrp="1"/>
          </p:cNvSpPr>
          <p:nvPr>
            <p:ph type="title"/>
          </p:nvPr>
        </p:nvSpPr>
        <p:spPr>
          <a:xfrm>
            <a:off x="4181475" y="533352"/>
            <a:ext cx="7238999" cy="1085945"/>
          </a:xfrm>
        </p:spPr>
        <p:txBody>
          <a:bodyPr>
            <a:normAutofit/>
          </a:bodyPr>
          <a:lstStyle/>
          <a:p>
            <a:r>
              <a:rPr lang="en-IN" sz="1600" b="1" dirty="0">
                <a:latin typeface="Trebuchet MS" panose="020B0603020202020204" pitchFamily="34" charset="0"/>
                <a:ea typeface="Arial" panose="020B0604020202020204" pitchFamily="34" charset="0"/>
                <a:cs typeface="Arial" panose="020B0604020202020204" pitchFamily="34" charset="0"/>
              </a:rPr>
              <a:t>We have forecast for the next 30 days </a:t>
            </a:r>
            <a:r>
              <a:rPr lang="en-IN" sz="1600" b="1" dirty="0">
                <a:effectLst/>
                <a:latin typeface="Trebuchet MS" panose="020B0603020202020204" pitchFamily="34" charset="0"/>
                <a:ea typeface="Arial" panose="020B0604020202020204" pitchFamily="34" charset="0"/>
                <a:cs typeface="Arial" panose="020B0604020202020204" pitchFamily="34" charset="0"/>
              </a:rPr>
              <a:t>PJM </a:t>
            </a:r>
            <a:r>
              <a:rPr lang="en-US" sz="1600" b="1" dirty="0">
                <a:effectLst/>
                <a:latin typeface="Trebuchet MS" panose="020B0603020202020204" pitchFamily="34" charset="0"/>
                <a:ea typeface="Arial" panose="020B0604020202020204" pitchFamily="34" charset="0"/>
                <a:cs typeface="Arial" panose="020B0604020202020204" pitchFamily="34" charset="0"/>
              </a:rPr>
              <a:t>energy</a:t>
            </a:r>
            <a:r>
              <a:rPr lang="en-IN" sz="1600" b="1" dirty="0">
                <a:effectLst/>
                <a:latin typeface="Trebuchet MS" panose="020B0603020202020204" pitchFamily="34" charset="0"/>
                <a:ea typeface="Arial" panose="020B0604020202020204" pitchFamily="34" charset="0"/>
                <a:cs typeface="Arial" panose="020B0604020202020204" pitchFamily="34" charset="0"/>
              </a:rPr>
              <a:t> consumption data. Then, we got the data values as well as the line graph of the 30 days energy </a:t>
            </a:r>
            <a:r>
              <a:rPr lang="en-US" sz="1600" b="1" dirty="0">
                <a:effectLst/>
                <a:latin typeface="Trebuchet MS" panose="020B0603020202020204" pitchFamily="34" charset="0"/>
                <a:ea typeface="Arial" panose="020B0604020202020204" pitchFamily="34" charset="0"/>
                <a:cs typeface="Arial" panose="020B0604020202020204" pitchFamily="34" charset="0"/>
              </a:rPr>
              <a:t>consumption.</a:t>
            </a:r>
            <a:endParaRPr lang="en-IN" sz="2000" b="1" dirty="0">
              <a:solidFill>
                <a:srgbClr val="002060"/>
              </a:solidFill>
              <a:latin typeface="Trebuchet MS" panose="020B0603020202020204" pitchFamily="34" charset="0"/>
            </a:endParaRPr>
          </a:p>
        </p:txBody>
      </p:sp>
      <p:pic>
        <p:nvPicPr>
          <p:cNvPr id="4" name="Picture 3">
            <a:extLst>
              <a:ext uri="{FF2B5EF4-FFF2-40B4-BE49-F238E27FC236}">
                <a16:creationId xmlns:a16="http://schemas.microsoft.com/office/drawing/2014/main" id="{10412B5F-A9B4-6863-E084-C67BF3507314}"/>
              </a:ext>
            </a:extLst>
          </p:cNvPr>
          <p:cNvPicPr>
            <a:picLocks noChangeAspect="1"/>
          </p:cNvPicPr>
          <p:nvPr/>
        </p:nvPicPr>
        <p:blipFill>
          <a:blip r:embed="rId2"/>
          <a:stretch>
            <a:fillRect/>
          </a:stretch>
        </p:blipFill>
        <p:spPr>
          <a:xfrm>
            <a:off x="1895642" y="1771649"/>
            <a:ext cx="10143958" cy="4895889"/>
          </a:xfrm>
          <a:prstGeom prst="rect">
            <a:avLst/>
          </a:prstGeom>
        </p:spPr>
      </p:pic>
      <p:sp>
        <p:nvSpPr>
          <p:cNvPr id="5" name="Title 1">
            <a:extLst>
              <a:ext uri="{FF2B5EF4-FFF2-40B4-BE49-F238E27FC236}">
                <a16:creationId xmlns:a16="http://schemas.microsoft.com/office/drawing/2014/main" id="{13CAC2C2-269B-1794-94E0-535C0ADE0500}"/>
              </a:ext>
            </a:extLst>
          </p:cNvPr>
          <p:cNvSpPr txBox="1">
            <a:spLocks/>
          </p:cNvSpPr>
          <p:nvPr/>
        </p:nvSpPr>
        <p:spPr>
          <a:xfrm>
            <a:off x="1962151" y="342862"/>
            <a:ext cx="3105150" cy="7334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002060"/>
                </a:solidFill>
              </a:rPr>
              <a:t>Output : </a:t>
            </a:r>
            <a:endParaRPr lang="en-IN" b="1" dirty="0">
              <a:solidFill>
                <a:srgbClr val="002060"/>
              </a:solidFill>
            </a:endParaRPr>
          </a:p>
        </p:txBody>
      </p:sp>
    </p:spTree>
    <p:extLst>
      <p:ext uri="{BB962C8B-B14F-4D97-AF65-F5344CB8AC3E}">
        <p14:creationId xmlns:p14="http://schemas.microsoft.com/office/powerpoint/2010/main" val="758776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C051EE-9B6A-F76E-8C9F-4E06E965D239}"/>
              </a:ext>
            </a:extLst>
          </p:cNvPr>
          <p:cNvPicPr>
            <a:picLocks noChangeAspect="1"/>
          </p:cNvPicPr>
          <p:nvPr/>
        </p:nvPicPr>
        <p:blipFill>
          <a:blip r:embed="rId2"/>
          <a:stretch>
            <a:fillRect/>
          </a:stretch>
        </p:blipFill>
        <p:spPr>
          <a:xfrm>
            <a:off x="1914358" y="1177214"/>
            <a:ext cx="4976593" cy="4503571"/>
          </a:xfrm>
          <a:prstGeom prst="rect">
            <a:avLst/>
          </a:prstGeom>
        </p:spPr>
      </p:pic>
      <p:pic>
        <p:nvPicPr>
          <p:cNvPr id="5" name="Picture 4">
            <a:extLst>
              <a:ext uri="{FF2B5EF4-FFF2-40B4-BE49-F238E27FC236}">
                <a16:creationId xmlns:a16="http://schemas.microsoft.com/office/drawing/2014/main" id="{09EADE70-0919-AA37-9C90-28654CF7644B}"/>
              </a:ext>
            </a:extLst>
          </p:cNvPr>
          <p:cNvPicPr>
            <a:picLocks noChangeAspect="1"/>
          </p:cNvPicPr>
          <p:nvPr/>
        </p:nvPicPr>
        <p:blipFill>
          <a:blip r:embed="rId3"/>
          <a:stretch>
            <a:fillRect/>
          </a:stretch>
        </p:blipFill>
        <p:spPr>
          <a:xfrm>
            <a:off x="7411980" y="1177215"/>
            <a:ext cx="4639220" cy="4503570"/>
          </a:xfrm>
          <a:prstGeom prst="rect">
            <a:avLst/>
          </a:prstGeom>
        </p:spPr>
      </p:pic>
    </p:spTree>
    <p:extLst>
      <p:ext uri="{BB962C8B-B14F-4D97-AF65-F5344CB8AC3E}">
        <p14:creationId xmlns:p14="http://schemas.microsoft.com/office/powerpoint/2010/main" val="962828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167BEB-3770-660C-B263-5F0F0B2B5FDF}"/>
              </a:ext>
            </a:extLst>
          </p:cNvPr>
          <p:cNvSpPr txBox="1"/>
          <p:nvPr/>
        </p:nvSpPr>
        <p:spPr>
          <a:xfrm>
            <a:off x="3164306" y="1361345"/>
            <a:ext cx="6409823" cy="523220"/>
          </a:xfrm>
          <a:prstGeom prst="rect">
            <a:avLst/>
          </a:prstGeom>
          <a:noFill/>
        </p:spPr>
        <p:txBody>
          <a:bodyPr wrap="square">
            <a:spAutoFit/>
          </a:bodyPr>
          <a:lstStyle/>
          <a:p>
            <a:r>
              <a:rPr lang="en-US" sz="2800" dirty="0">
                <a:solidFill>
                  <a:srgbClr val="002060"/>
                </a:solidFill>
              </a:rPr>
              <a:t>DEPLOYMENT – STREAMLIT APP</a:t>
            </a:r>
            <a:endParaRPr lang="en-IN" sz="2800" dirty="0">
              <a:solidFill>
                <a:srgbClr val="002060"/>
              </a:solidFill>
            </a:endParaRPr>
          </a:p>
        </p:txBody>
      </p:sp>
      <p:sp>
        <p:nvSpPr>
          <p:cNvPr id="10" name="TextBox 9">
            <a:extLst>
              <a:ext uri="{FF2B5EF4-FFF2-40B4-BE49-F238E27FC236}">
                <a16:creationId xmlns:a16="http://schemas.microsoft.com/office/drawing/2014/main" id="{C116DBC3-22CF-C3D5-71FB-39F98111A77B}"/>
              </a:ext>
            </a:extLst>
          </p:cNvPr>
          <p:cNvSpPr txBox="1"/>
          <p:nvPr/>
        </p:nvSpPr>
        <p:spPr>
          <a:xfrm>
            <a:off x="2529638" y="2549214"/>
            <a:ext cx="6093994" cy="1200329"/>
          </a:xfrm>
          <a:prstGeom prst="rect">
            <a:avLst/>
          </a:prstGeom>
          <a:noFill/>
        </p:spPr>
        <p:txBody>
          <a:bodyPr wrap="square">
            <a:spAutoFit/>
          </a:bodyPr>
          <a:lstStyle/>
          <a:p>
            <a:pPr marL="1200150" lvl="2" indent="-285750">
              <a:buFont typeface="Wingdings" panose="05000000000000000000" pitchFamily="2" charset="2"/>
              <a:buChar char="Ø"/>
            </a:pPr>
            <a:r>
              <a:rPr lang="en-US" sz="1800" dirty="0">
                <a:solidFill>
                  <a:srgbClr val="002060"/>
                </a:solidFill>
              </a:rPr>
              <a:t>The Deployment is done with </a:t>
            </a:r>
            <a:r>
              <a:rPr lang="en-US" sz="1800" dirty="0" err="1">
                <a:solidFill>
                  <a:srgbClr val="002060"/>
                </a:solidFill>
              </a:rPr>
              <a:t>Streamlit</a:t>
            </a:r>
            <a:r>
              <a:rPr lang="en-US" sz="1800" dirty="0">
                <a:solidFill>
                  <a:srgbClr val="002060"/>
                </a:solidFill>
              </a:rPr>
              <a:t>:</a:t>
            </a:r>
          </a:p>
          <a:p>
            <a:pPr marL="1200150" lvl="2" indent="-285750">
              <a:buFont typeface="Wingdings" panose="05000000000000000000" pitchFamily="2" charset="2"/>
              <a:buChar char="Ø"/>
            </a:pPr>
            <a:endParaRPr lang="en-US" dirty="0">
              <a:solidFill>
                <a:srgbClr val="002060"/>
              </a:solidFill>
            </a:endParaRPr>
          </a:p>
          <a:p>
            <a:pPr lvl="2"/>
            <a:endParaRPr lang="en-US" sz="1800" dirty="0">
              <a:solidFill>
                <a:srgbClr val="002060"/>
              </a:solidFill>
            </a:endParaRPr>
          </a:p>
          <a:p>
            <a:pPr lvl="2" algn="ctr"/>
            <a:r>
              <a:rPr lang="en-IN" dirty="0">
                <a:hlinkClick r:id="rId2"/>
              </a:rPr>
              <a:t>deployment · </a:t>
            </a:r>
            <a:r>
              <a:rPr lang="en-IN" dirty="0" err="1">
                <a:hlinkClick r:id="rId2"/>
              </a:rPr>
              <a:t>Streamlit</a:t>
            </a:r>
            <a:endParaRPr lang="en-US" sz="1800" dirty="0">
              <a:solidFill>
                <a:srgbClr val="002060"/>
              </a:solidFill>
            </a:endParaRPr>
          </a:p>
        </p:txBody>
      </p:sp>
    </p:spTree>
    <p:extLst>
      <p:ext uri="{BB962C8B-B14F-4D97-AF65-F5344CB8AC3E}">
        <p14:creationId xmlns:p14="http://schemas.microsoft.com/office/powerpoint/2010/main" val="1934598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CF6F-14CD-7820-042B-2136988017BC}"/>
              </a:ext>
            </a:extLst>
          </p:cNvPr>
          <p:cNvSpPr>
            <a:spLocks noGrp="1"/>
          </p:cNvSpPr>
          <p:nvPr>
            <p:ph type="title"/>
          </p:nvPr>
        </p:nvSpPr>
        <p:spPr>
          <a:xfrm>
            <a:off x="1335504" y="312055"/>
            <a:ext cx="10157075" cy="6233890"/>
          </a:xfrm>
        </p:spPr>
        <p:txBody>
          <a:bodyPr>
            <a:normAutofit/>
          </a:bodyPr>
          <a:lstStyle/>
          <a:p>
            <a:pPr algn="l"/>
            <a:r>
              <a:rPr lang="en-IN" dirty="0">
                <a:solidFill>
                  <a:srgbClr val="002060"/>
                </a:solidFill>
              </a:rPr>
              <a:t>                        </a:t>
            </a:r>
            <a:r>
              <a:rPr lang="en-IN" b="1" dirty="0">
                <a:solidFill>
                  <a:srgbClr val="002060"/>
                </a:solidFill>
              </a:rPr>
              <a:t>CHALLEAGES</a:t>
            </a:r>
            <a:br>
              <a:rPr lang="en-IN" b="1" dirty="0">
                <a:solidFill>
                  <a:srgbClr val="002060"/>
                </a:solidFill>
              </a:rPr>
            </a:br>
            <a:br>
              <a:rPr lang="en-IN" b="1" dirty="0">
                <a:solidFill>
                  <a:srgbClr val="002060"/>
                </a:solidFill>
              </a:rPr>
            </a:br>
            <a:r>
              <a:rPr lang="en-US" sz="2200" b="0" i="0" dirty="0">
                <a:solidFill>
                  <a:srgbClr val="374151"/>
                </a:solidFill>
                <a:effectLst/>
                <a:latin typeface="Söhne"/>
              </a:rPr>
              <a:t>Seasonal variations: Energy consumption patterns may vary significantly depending on the time of year, and this can be challenging to capture accurately in a single model. For example, summer energy consumption trends may be very different from winter trends.</a:t>
            </a:r>
            <a:br>
              <a:rPr lang="en-US" sz="2200" b="0" i="0" dirty="0">
                <a:solidFill>
                  <a:srgbClr val="374151"/>
                </a:solidFill>
                <a:effectLst/>
                <a:latin typeface="Söhne"/>
              </a:rPr>
            </a:br>
            <a:br>
              <a:rPr lang="en-US" sz="2200" b="0" i="0" dirty="0">
                <a:solidFill>
                  <a:srgbClr val="374151"/>
                </a:solidFill>
                <a:effectLst/>
                <a:latin typeface="Söhne"/>
              </a:rPr>
            </a:br>
            <a:r>
              <a:rPr lang="en-US" sz="2200" b="0" i="0" dirty="0">
                <a:solidFill>
                  <a:srgbClr val="374151"/>
                </a:solidFill>
                <a:effectLst/>
                <a:latin typeface="Söhne"/>
              </a:rPr>
              <a:t>Complex modeling: The hourly energy consumption data is likely to be complex, with many different variables and factors affecting energy consumption. Developing an accurate and effective model may require advanced modeling techniques and a deep understanding of the energy industry.</a:t>
            </a:r>
            <a:br>
              <a:rPr lang="en-US" sz="2200" b="0" i="0" dirty="0">
                <a:solidFill>
                  <a:srgbClr val="374151"/>
                </a:solidFill>
                <a:effectLst/>
                <a:latin typeface="Söhne"/>
              </a:rPr>
            </a:br>
            <a:br>
              <a:rPr lang="en-US" sz="2200" b="0" i="0" dirty="0">
                <a:solidFill>
                  <a:srgbClr val="374151"/>
                </a:solidFill>
                <a:effectLst/>
                <a:latin typeface="Söhne"/>
              </a:rPr>
            </a:br>
            <a:r>
              <a:rPr lang="en-US" sz="2200" b="0" i="0" dirty="0">
                <a:solidFill>
                  <a:srgbClr val="374151"/>
                </a:solidFill>
                <a:effectLst/>
                <a:latin typeface="Söhne"/>
              </a:rPr>
              <a:t>Uncertainty in external factors: There may be external factors that can impact energy consumption, such as changes in weather patterns, economic conditions, or public policy. These factors may be difficult to predict, and their impact on energy consumption may be uncertain</a:t>
            </a:r>
            <a:br>
              <a:rPr lang="en-US" b="0" i="0" dirty="0">
                <a:solidFill>
                  <a:srgbClr val="374151"/>
                </a:solidFill>
                <a:effectLst/>
                <a:latin typeface="Söhne"/>
              </a:rPr>
            </a:br>
            <a:endParaRPr lang="en-IN" b="1" dirty="0">
              <a:solidFill>
                <a:srgbClr val="002060"/>
              </a:solidFill>
            </a:endParaRPr>
          </a:p>
        </p:txBody>
      </p:sp>
    </p:spTree>
    <p:extLst>
      <p:ext uri="{BB962C8B-B14F-4D97-AF65-F5344CB8AC3E}">
        <p14:creationId xmlns:p14="http://schemas.microsoft.com/office/powerpoint/2010/main" val="1595622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233" y="2633020"/>
            <a:ext cx="8911687" cy="1280890"/>
          </a:xfrm>
        </p:spPr>
        <p:txBody>
          <a:bodyPr>
            <a:noAutofit/>
          </a:bodyPr>
          <a:lstStyle/>
          <a:p>
            <a:r>
              <a:rPr lang="en-US" sz="9600" dirty="0">
                <a:latin typeface="Algerian" panose="04020705040A02060702" pitchFamily="82" charset="0"/>
                <a:cs typeface="Times New Roman" panose="02020603050405020304" pitchFamily="18" charset="0"/>
              </a:rPr>
              <a:t>Thank You</a:t>
            </a:r>
            <a:endParaRPr lang="en-IN" sz="96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98031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DC434B-9A0D-9D3A-9F29-5994C96B55B8}"/>
              </a:ext>
            </a:extLst>
          </p:cNvPr>
          <p:cNvSpPr txBox="1"/>
          <p:nvPr/>
        </p:nvSpPr>
        <p:spPr>
          <a:xfrm>
            <a:off x="1037274" y="-18128"/>
            <a:ext cx="11121190" cy="3293209"/>
          </a:xfrm>
          <a:prstGeom prst="rect">
            <a:avLst/>
          </a:prstGeom>
          <a:noFill/>
        </p:spPr>
        <p:txBody>
          <a:bodyPr wrap="square">
            <a:spAutoFit/>
          </a:bodyPr>
          <a:lstStyle/>
          <a:p>
            <a:pPr>
              <a:buClr>
                <a:srgbClr val="000000"/>
              </a:buClr>
              <a:buSzPts val="1800"/>
            </a:pPr>
            <a:r>
              <a:rPr lang="en-US" sz="2800" b="1" u="sng" dirty="0">
                <a:solidFill>
                  <a:srgbClr val="002060"/>
                </a:solidFill>
                <a:latin typeface="Arial"/>
                <a:ea typeface="Arial"/>
                <a:cs typeface="Arial"/>
                <a:sym typeface="Arial"/>
              </a:rPr>
              <a:t>Overview of Dataset</a:t>
            </a:r>
            <a:endParaRPr lang="en-US" sz="2800" u="sng" dirty="0">
              <a:solidFill>
                <a:srgbClr val="002060"/>
              </a:solidFill>
              <a:latin typeface="Arial"/>
              <a:ea typeface="Arial"/>
              <a:cs typeface="Arial"/>
              <a:sym typeface="Arial"/>
            </a:endParaRP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It’s a hourly power consumption data from 2002 April1 to 2018 August 3.</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The dataset name is PJMW_hourly.csv.</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Rows: 143206 , column: 1 which is the power consumption value with datetime as index.</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Maximum power consumption is 9594 and it was in 2015</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Minimum power consumption is 487 and it was in 2003</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Missing hours : 30</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Duplicate hours : 4 </a:t>
            </a:r>
          </a:p>
          <a:p>
            <a:pPr marL="800100" lvl="2" indent="-342900">
              <a:buClr>
                <a:srgbClr val="002060"/>
              </a:buClr>
              <a:buSzPts val="1800"/>
              <a:buFont typeface="Wingdings" panose="05000000000000000000" pitchFamily="2" charset="2"/>
              <a:buChar char="Ø"/>
            </a:pPr>
            <a:r>
              <a:rPr lang="en-US" sz="2000" dirty="0">
                <a:solidFill>
                  <a:srgbClr val="002060"/>
                </a:solidFill>
                <a:sym typeface="Arial"/>
              </a:rPr>
              <a:t>Outlier : 1</a:t>
            </a:r>
          </a:p>
        </p:txBody>
      </p:sp>
      <p:pic>
        <p:nvPicPr>
          <p:cNvPr id="11" name="Picture 10">
            <a:extLst>
              <a:ext uri="{FF2B5EF4-FFF2-40B4-BE49-F238E27FC236}">
                <a16:creationId xmlns:a16="http://schemas.microsoft.com/office/drawing/2014/main" id="{02E0D24B-E2BC-4D4E-EADE-3C1DE349D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06" y="3948067"/>
            <a:ext cx="2577717" cy="2640740"/>
          </a:xfrm>
          <a:prstGeom prst="rect">
            <a:avLst/>
          </a:prstGeom>
          <a:ln>
            <a:solidFill>
              <a:schemeClr val="bg1">
                <a:lumMod val="95000"/>
              </a:schemeClr>
            </a:solidFill>
          </a:ln>
        </p:spPr>
      </p:pic>
      <p:pic>
        <p:nvPicPr>
          <p:cNvPr id="12" name="Picture 11">
            <a:extLst>
              <a:ext uri="{FF2B5EF4-FFF2-40B4-BE49-F238E27FC236}">
                <a16:creationId xmlns:a16="http://schemas.microsoft.com/office/drawing/2014/main" id="{2A65CD99-B859-521C-82DA-AB7303F86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0" y="3918580"/>
            <a:ext cx="2461803" cy="2640740"/>
          </a:xfrm>
          <a:prstGeom prst="rect">
            <a:avLst/>
          </a:prstGeom>
          <a:ln>
            <a:solidFill>
              <a:schemeClr val="bg1">
                <a:lumMod val="95000"/>
              </a:schemeClr>
            </a:solidFill>
          </a:ln>
        </p:spPr>
      </p:pic>
      <p:pic>
        <p:nvPicPr>
          <p:cNvPr id="13" name="Picture 12">
            <a:extLst>
              <a:ext uri="{FF2B5EF4-FFF2-40B4-BE49-F238E27FC236}">
                <a16:creationId xmlns:a16="http://schemas.microsoft.com/office/drawing/2014/main" id="{1BDEA31C-C95E-E3BB-D446-B4F2EDB4D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0506" y="3398704"/>
            <a:ext cx="2099388" cy="3090643"/>
          </a:xfrm>
          <a:prstGeom prst="rect">
            <a:avLst/>
          </a:prstGeom>
          <a:ln>
            <a:solidFill>
              <a:schemeClr val="bg1">
                <a:lumMod val="95000"/>
              </a:schemeClr>
            </a:solidFill>
          </a:ln>
        </p:spPr>
      </p:pic>
      <p:sp>
        <p:nvSpPr>
          <p:cNvPr id="15" name="TextBox 14">
            <a:extLst>
              <a:ext uri="{FF2B5EF4-FFF2-40B4-BE49-F238E27FC236}">
                <a16:creationId xmlns:a16="http://schemas.microsoft.com/office/drawing/2014/main" id="{7D27C8DC-C3CD-9C3D-6489-8405950C201E}"/>
              </a:ext>
            </a:extLst>
          </p:cNvPr>
          <p:cNvSpPr txBox="1"/>
          <p:nvPr/>
        </p:nvSpPr>
        <p:spPr>
          <a:xfrm>
            <a:off x="1024574" y="3564792"/>
            <a:ext cx="1848351" cy="338554"/>
          </a:xfrm>
          <a:prstGeom prst="rect">
            <a:avLst/>
          </a:prstGeom>
          <a:noFill/>
        </p:spPr>
        <p:txBody>
          <a:bodyPr wrap="square" rtlCol="0">
            <a:spAutoFit/>
          </a:bodyPr>
          <a:lstStyle/>
          <a:p>
            <a:r>
              <a:rPr lang="en-US" sz="1600" b="1" dirty="0"/>
              <a:t>Head (5) :</a:t>
            </a:r>
            <a:endParaRPr lang="en-IN" sz="1600" b="1" dirty="0"/>
          </a:p>
        </p:txBody>
      </p:sp>
      <p:sp>
        <p:nvSpPr>
          <p:cNvPr id="16" name="TextBox 15">
            <a:extLst>
              <a:ext uri="{FF2B5EF4-FFF2-40B4-BE49-F238E27FC236}">
                <a16:creationId xmlns:a16="http://schemas.microsoft.com/office/drawing/2014/main" id="{D97E444C-DB79-8398-875A-F4C317E38971}"/>
              </a:ext>
            </a:extLst>
          </p:cNvPr>
          <p:cNvSpPr txBox="1"/>
          <p:nvPr/>
        </p:nvSpPr>
        <p:spPr>
          <a:xfrm>
            <a:off x="9286496" y="2936527"/>
            <a:ext cx="1834694" cy="338554"/>
          </a:xfrm>
          <a:prstGeom prst="rect">
            <a:avLst/>
          </a:prstGeom>
          <a:noFill/>
        </p:spPr>
        <p:txBody>
          <a:bodyPr wrap="square" rtlCol="0">
            <a:spAutoFit/>
          </a:bodyPr>
          <a:lstStyle/>
          <a:p>
            <a:r>
              <a:rPr lang="en-US" sz="1600" b="1" dirty="0"/>
              <a:t>Data description</a:t>
            </a:r>
            <a:endParaRPr lang="en-IN" sz="1600" b="1" dirty="0"/>
          </a:p>
        </p:txBody>
      </p:sp>
      <p:sp>
        <p:nvSpPr>
          <p:cNvPr id="17" name="TextBox 16">
            <a:extLst>
              <a:ext uri="{FF2B5EF4-FFF2-40B4-BE49-F238E27FC236}">
                <a16:creationId xmlns:a16="http://schemas.microsoft.com/office/drawing/2014/main" id="{94F481A3-BF3E-6395-E73C-7A78FBE0DD17}"/>
              </a:ext>
            </a:extLst>
          </p:cNvPr>
          <p:cNvSpPr txBox="1"/>
          <p:nvPr/>
        </p:nvSpPr>
        <p:spPr>
          <a:xfrm>
            <a:off x="5053761" y="3485553"/>
            <a:ext cx="1925670" cy="338554"/>
          </a:xfrm>
          <a:prstGeom prst="rect">
            <a:avLst/>
          </a:prstGeom>
          <a:noFill/>
        </p:spPr>
        <p:txBody>
          <a:bodyPr wrap="square" rtlCol="0">
            <a:spAutoFit/>
          </a:bodyPr>
          <a:lstStyle/>
          <a:p>
            <a:r>
              <a:rPr lang="en-US" sz="1600" b="1" dirty="0"/>
              <a:t>Tail (5) :</a:t>
            </a:r>
            <a:endParaRPr lang="en-IN" sz="1600" b="1" dirty="0"/>
          </a:p>
        </p:txBody>
      </p:sp>
    </p:spTree>
    <p:extLst>
      <p:ext uri="{BB962C8B-B14F-4D97-AF65-F5344CB8AC3E}">
        <p14:creationId xmlns:p14="http://schemas.microsoft.com/office/powerpoint/2010/main" val="290139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4668" y="1168951"/>
            <a:ext cx="9248633" cy="3291599"/>
          </a:xfrm>
        </p:spPr>
        <p:txBody>
          <a:bodyPr>
            <a:normAutofit/>
          </a:bodyPr>
          <a:lstStyle/>
          <a:p>
            <a:pPr lvl="0">
              <a:lnSpc>
                <a:spcPct val="100000"/>
              </a:lnSpc>
              <a:spcBef>
                <a:spcPts val="0"/>
              </a:spcBef>
            </a:pPr>
            <a:r>
              <a:rPr lang="en-US" sz="5400" b="1" dirty="0">
                <a:solidFill>
                  <a:srgbClr val="002776"/>
                </a:solidFill>
                <a:latin typeface="Arial"/>
                <a:ea typeface="Arial"/>
                <a:cs typeface="Arial"/>
                <a:sym typeface="Arial"/>
              </a:rPr>
              <a:t>Exploratory Data Analysis (EDA),Visualization and</a:t>
            </a:r>
            <a:br>
              <a:rPr lang="en-US" sz="5400" dirty="0">
                <a:solidFill>
                  <a:srgbClr val="000000"/>
                </a:solidFill>
                <a:latin typeface="Arial"/>
                <a:ea typeface="Arial"/>
                <a:cs typeface="Arial"/>
                <a:sym typeface="Arial"/>
              </a:rPr>
            </a:br>
            <a:r>
              <a:rPr lang="en-US" sz="5400" b="1" dirty="0">
                <a:solidFill>
                  <a:srgbClr val="002776"/>
                </a:solidFill>
                <a:latin typeface="Arial"/>
                <a:ea typeface="Arial"/>
                <a:cs typeface="Arial"/>
                <a:sym typeface="Arial"/>
              </a:rPr>
              <a:t>Feature Engineering</a:t>
            </a:r>
            <a:endParaRPr lang="en-IN" sz="5400" dirty="0"/>
          </a:p>
        </p:txBody>
      </p:sp>
      <p:sp>
        <p:nvSpPr>
          <p:cNvPr id="3" name="Subtitle 2"/>
          <p:cNvSpPr>
            <a:spLocks noGrp="1"/>
          </p:cNvSpPr>
          <p:nvPr>
            <p:ph type="subTitle" idx="1"/>
          </p:nvPr>
        </p:nvSpPr>
        <p:spPr>
          <a:xfrm flipH="1" flipV="1">
            <a:off x="3045722" y="5663821"/>
            <a:ext cx="1621811" cy="736979"/>
          </a:xfrm>
        </p:spPr>
        <p:txBody>
          <a:bodyPr>
            <a:normAutofit/>
          </a:bodyPr>
          <a:lstStyle/>
          <a:p>
            <a:r>
              <a:rPr lang="en-US" dirty="0">
                <a:solidFill>
                  <a:schemeClr val="bg1"/>
                </a:solidFill>
              </a:rPr>
              <a:t>j</a:t>
            </a:r>
            <a:endParaRPr lang="en-IN" dirty="0">
              <a:solidFill>
                <a:schemeClr val="bg1"/>
              </a:solidFill>
            </a:endParaRPr>
          </a:p>
        </p:txBody>
      </p:sp>
    </p:spTree>
    <p:extLst>
      <p:ext uri="{BB962C8B-B14F-4D97-AF65-F5344CB8AC3E}">
        <p14:creationId xmlns:p14="http://schemas.microsoft.com/office/powerpoint/2010/main" val="358446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5731756-CA63-FC72-DAF3-349F8B82F2E4}"/>
              </a:ext>
            </a:extLst>
          </p:cNvPr>
          <p:cNvSpPr/>
          <p:nvPr/>
        </p:nvSpPr>
        <p:spPr>
          <a:xfrm>
            <a:off x="1701800" y="203200"/>
            <a:ext cx="10147300" cy="2641600"/>
          </a:xfrm>
          <a:prstGeom prst="roundRect">
            <a:avLst/>
          </a:prstGeom>
          <a:solidFill>
            <a:schemeClr val="accent5">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800" dirty="0">
                <a:ln w="0"/>
                <a:solidFill>
                  <a:srgbClr val="002060"/>
                </a:solidFill>
              </a:rPr>
              <a:t>                                            </a:t>
            </a:r>
            <a:r>
              <a:rPr lang="en-US" sz="2800" u="sng" dirty="0">
                <a:ln w="0"/>
                <a:solidFill>
                  <a:srgbClr val="002060"/>
                </a:solidFill>
              </a:rPr>
              <a:t>EDA</a:t>
            </a:r>
            <a:endParaRPr lang="en-US" sz="2800" u="sng" dirty="0">
              <a:ln w="0"/>
              <a:solidFill>
                <a:srgbClr val="002060"/>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rPr>
              <a:t>Sorted the data to arrange it in ascending order.</a:t>
            </a:r>
          </a:p>
          <a:p>
            <a:pPr marL="285750" indent="-285750">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rPr>
              <a:t>Removed the duplicate hours.</a:t>
            </a:r>
          </a:p>
          <a:p>
            <a:pPr marL="285750" indent="-285750">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rPr>
              <a:t>Imputed the missing hours with the average of above and below power consumption data using interpolation method.</a:t>
            </a:r>
          </a:p>
          <a:p>
            <a:pPr marL="285750" indent="-285750">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rPr>
              <a:t>Replaced the outlier using the interpolation linear method.</a:t>
            </a:r>
          </a:p>
          <a:p>
            <a:pPr marL="285750" indent="-285750">
              <a:buFont typeface="Wingdings" panose="05000000000000000000" pitchFamily="2" charset="2"/>
              <a:buChar char="Ø"/>
            </a:pPr>
            <a:r>
              <a:rPr lang="en-US" sz="1800" dirty="0">
                <a:ln w="0"/>
                <a:solidFill>
                  <a:srgbClr val="002060"/>
                </a:solidFill>
                <a:effectLst>
                  <a:outerShdw blurRad="38100" dist="19050" dir="2700000" algn="tl" rotWithShape="0">
                    <a:schemeClr val="dk1">
                      <a:alpha val="40000"/>
                    </a:schemeClr>
                  </a:outerShdw>
                </a:effectLst>
              </a:rPr>
              <a:t>Extracted the hour, day, month, year and week name into separate column for checking the seasonality. </a:t>
            </a:r>
          </a:p>
        </p:txBody>
      </p:sp>
      <p:pic>
        <p:nvPicPr>
          <p:cNvPr id="6" name="Picture 5">
            <a:extLst>
              <a:ext uri="{FF2B5EF4-FFF2-40B4-BE49-F238E27FC236}">
                <a16:creationId xmlns:a16="http://schemas.microsoft.com/office/drawing/2014/main" id="{E48CCF3E-E3D6-419B-AB4D-B52E4D844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3453776"/>
            <a:ext cx="9182099" cy="3319670"/>
          </a:xfrm>
          <a:prstGeom prst="rect">
            <a:avLst/>
          </a:prstGeom>
          <a:ln>
            <a:solidFill>
              <a:schemeClr val="bg1">
                <a:lumMod val="95000"/>
              </a:schemeClr>
            </a:solidFill>
          </a:ln>
        </p:spPr>
      </p:pic>
      <p:sp>
        <p:nvSpPr>
          <p:cNvPr id="7" name="TextBox 6">
            <a:extLst>
              <a:ext uri="{FF2B5EF4-FFF2-40B4-BE49-F238E27FC236}">
                <a16:creationId xmlns:a16="http://schemas.microsoft.com/office/drawing/2014/main" id="{20F6DC1D-C1D8-ABF9-DB38-6BBFE3A091E6}"/>
              </a:ext>
            </a:extLst>
          </p:cNvPr>
          <p:cNvSpPr txBox="1"/>
          <p:nvPr/>
        </p:nvSpPr>
        <p:spPr>
          <a:xfrm>
            <a:off x="1041400" y="3090446"/>
            <a:ext cx="4189445" cy="338554"/>
          </a:xfrm>
          <a:prstGeom prst="rect">
            <a:avLst/>
          </a:prstGeom>
          <a:noFill/>
        </p:spPr>
        <p:txBody>
          <a:bodyPr wrap="square" rtlCol="0">
            <a:spAutoFit/>
          </a:bodyPr>
          <a:lstStyle/>
          <a:p>
            <a:r>
              <a:rPr lang="en-US" sz="1600" b="1" u="sng" dirty="0"/>
              <a:t>The cleaned data set is plotted as: </a:t>
            </a:r>
            <a:endParaRPr lang="en-IN" sz="1600" b="1" u="sng" dirty="0"/>
          </a:p>
        </p:txBody>
      </p:sp>
    </p:spTree>
    <p:extLst>
      <p:ext uri="{BB962C8B-B14F-4D97-AF65-F5344CB8AC3E}">
        <p14:creationId xmlns:p14="http://schemas.microsoft.com/office/powerpoint/2010/main" val="318824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61F210-1930-B60B-49F4-1D3C8962B70A}"/>
              </a:ext>
            </a:extLst>
          </p:cNvPr>
          <p:cNvSpPr txBox="1"/>
          <p:nvPr/>
        </p:nvSpPr>
        <p:spPr>
          <a:xfrm>
            <a:off x="3048000" y="3250684"/>
            <a:ext cx="6096000" cy="369332"/>
          </a:xfrm>
          <a:prstGeom prst="rect">
            <a:avLst/>
          </a:prstGeom>
          <a:noFill/>
        </p:spPr>
        <p:txBody>
          <a:bodyPr wrap="square">
            <a:spAutoFit/>
          </a:bodyPr>
          <a:lstStyle/>
          <a:p>
            <a:r>
              <a:rPr lang="en-US" sz="1800" dirty="0">
                <a:solidFill>
                  <a:schemeClr val="bg1"/>
                </a:solidFill>
              </a:rPr>
              <a:t>Yearly trend</a:t>
            </a:r>
            <a:endParaRPr lang="en-US" sz="1800" dirty="0"/>
          </a:p>
        </p:txBody>
      </p:sp>
      <p:sp>
        <p:nvSpPr>
          <p:cNvPr id="8" name="TextBox 7">
            <a:extLst>
              <a:ext uri="{FF2B5EF4-FFF2-40B4-BE49-F238E27FC236}">
                <a16:creationId xmlns:a16="http://schemas.microsoft.com/office/drawing/2014/main" id="{499318EB-2CBE-0EE2-4554-ECB16615E46A}"/>
              </a:ext>
            </a:extLst>
          </p:cNvPr>
          <p:cNvSpPr txBox="1"/>
          <p:nvPr/>
        </p:nvSpPr>
        <p:spPr>
          <a:xfrm>
            <a:off x="609600" y="75684"/>
            <a:ext cx="11582400" cy="2154436"/>
          </a:xfrm>
          <a:prstGeom prst="rect">
            <a:avLst/>
          </a:prstGeom>
          <a:noFill/>
        </p:spPr>
        <p:txBody>
          <a:bodyPr wrap="square">
            <a:spAutoFit/>
          </a:bodyPr>
          <a:lstStyle/>
          <a:p>
            <a:r>
              <a:rPr lang="en-US" sz="4000" dirty="0">
                <a:solidFill>
                  <a:srgbClr val="002060"/>
                </a:solidFill>
              </a:rPr>
              <a:t>	                     Yearly trend</a:t>
            </a:r>
          </a:p>
          <a:p>
            <a:pPr lvl="2"/>
            <a:r>
              <a:rPr lang="en-US" sz="2800" dirty="0">
                <a:solidFill>
                  <a:srgbClr val="002060"/>
                </a:solidFill>
              </a:rPr>
              <a:t>Yearly trend analysis:</a:t>
            </a:r>
          </a:p>
          <a:p>
            <a:pPr lvl="2"/>
            <a:r>
              <a:rPr lang="en-US" sz="2400" dirty="0">
                <a:solidFill>
                  <a:srgbClr val="002060"/>
                </a:solidFill>
              </a:rPr>
              <a:t>The plotted graph shows that 2005 have the highest and 2009 have the lowest power consumption.</a:t>
            </a:r>
          </a:p>
          <a:p>
            <a:endParaRPr lang="en-US" sz="1800" dirty="0">
              <a:solidFill>
                <a:srgbClr val="002060"/>
              </a:solidFill>
            </a:endParaRPr>
          </a:p>
        </p:txBody>
      </p:sp>
      <p:pic>
        <p:nvPicPr>
          <p:cNvPr id="9" name="Picture 8">
            <a:extLst>
              <a:ext uri="{FF2B5EF4-FFF2-40B4-BE49-F238E27FC236}">
                <a16:creationId xmlns:a16="http://schemas.microsoft.com/office/drawing/2014/main" id="{61EA7946-6497-54A6-C951-5E3F2CF38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2500631"/>
            <a:ext cx="9334499" cy="3263899"/>
          </a:xfrm>
          <a:prstGeom prst="rect">
            <a:avLst/>
          </a:prstGeom>
          <a:ln>
            <a:solidFill>
              <a:schemeClr val="bg1">
                <a:lumMod val="95000"/>
              </a:schemeClr>
            </a:solidFill>
          </a:ln>
        </p:spPr>
      </p:pic>
    </p:spTree>
    <p:extLst>
      <p:ext uri="{BB962C8B-B14F-4D97-AF65-F5344CB8AC3E}">
        <p14:creationId xmlns:p14="http://schemas.microsoft.com/office/powerpoint/2010/main" val="68178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87916-1D71-30E4-7B4C-C11E03C769FA}"/>
              </a:ext>
            </a:extLst>
          </p:cNvPr>
          <p:cNvSpPr txBox="1"/>
          <p:nvPr/>
        </p:nvSpPr>
        <p:spPr>
          <a:xfrm>
            <a:off x="1562100" y="375900"/>
            <a:ext cx="10629900" cy="2308324"/>
          </a:xfrm>
          <a:prstGeom prst="rect">
            <a:avLst/>
          </a:prstGeom>
          <a:noFill/>
        </p:spPr>
        <p:txBody>
          <a:bodyPr wrap="square">
            <a:spAutoFit/>
          </a:bodyPr>
          <a:lstStyle/>
          <a:p>
            <a:r>
              <a:rPr lang="en-US" sz="4000" dirty="0">
                <a:solidFill>
                  <a:srgbClr val="002060"/>
                </a:solidFill>
              </a:rPr>
              <a:t>                     Monthly trend</a:t>
            </a:r>
          </a:p>
          <a:p>
            <a:endParaRPr lang="en-US" sz="2800" dirty="0">
              <a:solidFill>
                <a:srgbClr val="002060"/>
              </a:solidFill>
            </a:endParaRPr>
          </a:p>
          <a:p>
            <a:r>
              <a:rPr lang="en-US" sz="2800" dirty="0">
                <a:solidFill>
                  <a:srgbClr val="002060"/>
                </a:solidFill>
              </a:rPr>
              <a:t>Monthly trend analysis</a:t>
            </a:r>
            <a:r>
              <a:rPr lang="en-US" dirty="0">
                <a:solidFill>
                  <a:srgbClr val="002060"/>
                </a:solidFill>
              </a:rPr>
              <a:t>:</a:t>
            </a:r>
          </a:p>
          <a:p>
            <a:r>
              <a:rPr lang="en-US" dirty="0">
                <a:solidFill>
                  <a:srgbClr val="002060"/>
                </a:solidFill>
              </a:rPr>
              <a:t> </a:t>
            </a:r>
            <a:r>
              <a:rPr lang="en-US" sz="2400" dirty="0">
                <a:solidFill>
                  <a:srgbClr val="002060"/>
                </a:solidFill>
              </a:rPr>
              <a:t>Decrease in power consumption is visible in the month of March,                                                          April, May and September, October, November. </a:t>
            </a:r>
          </a:p>
        </p:txBody>
      </p:sp>
      <p:pic>
        <p:nvPicPr>
          <p:cNvPr id="8" name="Picture 7">
            <a:extLst>
              <a:ext uri="{FF2B5EF4-FFF2-40B4-BE49-F238E27FC236}">
                <a16:creationId xmlns:a16="http://schemas.microsoft.com/office/drawing/2014/main" id="{DF5625BE-C02A-EF58-D33D-386B2EB77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475" y="2811907"/>
            <a:ext cx="8541049" cy="3413838"/>
          </a:xfrm>
          <a:prstGeom prst="rect">
            <a:avLst/>
          </a:prstGeom>
          <a:ln>
            <a:solidFill>
              <a:schemeClr val="bg1">
                <a:lumMod val="95000"/>
              </a:schemeClr>
            </a:solidFill>
          </a:ln>
        </p:spPr>
      </p:pic>
    </p:spTree>
    <p:extLst>
      <p:ext uri="{BB962C8B-B14F-4D97-AF65-F5344CB8AC3E}">
        <p14:creationId xmlns:p14="http://schemas.microsoft.com/office/powerpoint/2010/main" val="37891875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1226</TotalTime>
  <Words>1391</Words>
  <Application>Microsoft Office PowerPoint</Application>
  <PresentationFormat>Widescreen</PresentationFormat>
  <Paragraphs>233</Paragraphs>
  <Slides>44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Algerian</vt:lpstr>
      <vt:lpstr>Arial</vt:lpstr>
      <vt:lpstr>Calibri</vt:lpstr>
      <vt:lpstr>Century Gothic</vt:lpstr>
      <vt:lpstr>Helvetica Neue</vt:lpstr>
      <vt:lpstr>Söhne</vt:lpstr>
      <vt:lpstr>Times New Roman</vt:lpstr>
      <vt:lpstr>Trebuchet MS</vt:lpstr>
      <vt:lpstr>Wingdings</vt:lpstr>
      <vt:lpstr>Wingdings 3</vt:lpstr>
      <vt:lpstr>Wisp</vt:lpstr>
      <vt:lpstr>    P-219- Hourly Energy Consumption Forecast  </vt:lpstr>
      <vt:lpstr>                                GROUP 6                                                      Mentor’s Name:       Pallavi Bapuram and Madishetti Rajashekar                        </vt:lpstr>
      <vt:lpstr>Business Problem  To predict power consumption over the trends</vt:lpstr>
      <vt:lpstr>Project Architecture</vt:lpstr>
      <vt:lpstr>PowerPoint Presentation</vt:lpstr>
      <vt:lpstr>Exploratory Data Analysis (EDA),Visualization and 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model deployment first we have saved the model which is well generalized. So, we have taken the RandomForest model for our future predictions.</vt:lpstr>
      <vt:lpstr>So, using anaconda prompt we have first install the streamlit library then using streamlit run command we opened the file in default browser.</vt:lpstr>
      <vt:lpstr>We have forecast for the next 30 days PJM energy consumption data. Then, we got the data values as well as the line graph of the 30 days energy consumption.</vt:lpstr>
      <vt:lpstr>PowerPoint Presentation</vt:lpstr>
      <vt:lpstr>PowerPoint Presentation</vt:lpstr>
      <vt:lpstr>                        CHALLEAGES  Seasonal variations: Energy consumption patterns may vary significantly depending on the time of year, and this can be challenging to capture accurately in a single model. For example, summer energy consumption trends may be very different from winter trends.  Complex modeling: The hourly energy consumption data is likely to be complex, with many different variables and factors affecting energy consumption. Developing an accurate and effective model may require advanced modeling techniques and a deep understanding of the energy industry.  Uncertainty in external factors: There may be external factors that can impact energy consumption, such as changes in weather patterns, economic conditions, or public policy. These factors may be difficult to predict, and their impact on energy consumption may be uncertain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Shubham Tiwari</cp:lastModifiedBy>
  <cp:revision>29</cp:revision>
  <dcterms:created xsi:type="dcterms:W3CDTF">2023-03-21T18:27:04Z</dcterms:created>
  <dcterms:modified xsi:type="dcterms:W3CDTF">2023-04-19T07:42:49Z</dcterms:modified>
</cp:coreProperties>
</file>