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2" r:id="rId4"/>
    <p:sldId id="263" r:id="rId5"/>
    <p:sldId id="264" r:id="rId6"/>
    <p:sldId id="259" r:id="rId7"/>
    <p:sldId id="260" r:id="rId8"/>
    <p:sldId id="261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1outp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2outpu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3outpu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4outpu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5ouytpu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6outpu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Batsman High_Strick_Rate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546180868057641E-2"/>
          <c:y val="0.12969635978494218"/>
          <c:w val="0.89726670751277871"/>
          <c:h val="0.58635098528503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task1output!$D$1</c:f>
              <c:strCache>
                <c:ptCount val="1"/>
                <c:pt idx="0">
                  <c:v>high_strick_rate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DC-4B6C-94E5-AD5CA4359F7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DC-4B6C-94E5-AD5CA4359F7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DC-4B6C-94E5-AD5CA4359F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DC-4B6C-94E5-AD5CA4359F7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2DC-4B6C-94E5-AD5CA4359F7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2DC-4B6C-94E5-AD5CA4359F7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2DC-4B6C-94E5-AD5CA4359F7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2DC-4B6C-94E5-AD5CA4359F74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2DC-4B6C-94E5-AD5CA4359F74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2DC-4B6C-94E5-AD5CA4359F74}"/>
              </c:ext>
            </c:extLst>
          </c:dPt>
          <c:cat>
            <c:strRef>
              <c:f>task1output!$A$2:$A$11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task1output!$D$2:$D$11</c:f>
              <c:numCache>
                <c:formatCode>General</c:formatCode>
                <c:ptCount val="10"/>
                <c:pt idx="0">
                  <c:v>182.33173076923001</c:v>
                </c:pt>
                <c:pt idx="1">
                  <c:v>164.27255985267001</c:v>
                </c:pt>
                <c:pt idx="2">
                  <c:v>159.26800472254999</c:v>
                </c:pt>
                <c:pt idx="3">
                  <c:v>155.44159544159501</c:v>
                </c:pt>
                <c:pt idx="4">
                  <c:v>154.676258992805</c:v>
                </c:pt>
                <c:pt idx="5">
                  <c:v>151.97368421052599</c:v>
                </c:pt>
                <c:pt idx="6">
                  <c:v>151.91102756892201</c:v>
                </c:pt>
                <c:pt idx="7">
                  <c:v>150.110097514941</c:v>
                </c:pt>
                <c:pt idx="8">
                  <c:v>149.876053544868</c:v>
                </c:pt>
                <c:pt idx="9">
                  <c:v>149.56369982547901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2DC-4B6C-94E5-AD5CA4359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0048879"/>
        <c:axId val="12300517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task1output!$B$1</c15:sqref>
                        </c15:formulaRef>
                      </c:ext>
                    </c:extLst>
                    <c:strCache>
                      <c:ptCount val="1"/>
                      <c:pt idx="0">
                        <c:v>balls_played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task1output!$A$2:$A$11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RR Pant</c:v>
                      </c:pt>
                      <c:pt idx="6">
                        <c:v>AB de Villiers</c:v>
                      </c:pt>
                      <c:pt idx="7">
                        <c:v>CH Gayle</c:v>
                      </c:pt>
                      <c:pt idx="8">
                        <c:v>KA Pollard</c:v>
                      </c:pt>
                      <c:pt idx="9">
                        <c:v>JC Buttler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task1output!$B$2:$B$11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832</c:v>
                      </c:pt>
                      <c:pt idx="1">
                        <c:v>543</c:v>
                      </c:pt>
                      <c:pt idx="2">
                        <c:v>847</c:v>
                      </c:pt>
                      <c:pt idx="3">
                        <c:v>1755</c:v>
                      </c:pt>
                      <c:pt idx="4">
                        <c:v>973</c:v>
                      </c:pt>
                      <c:pt idx="5">
                        <c:v>1368</c:v>
                      </c:pt>
                      <c:pt idx="6">
                        <c:v>3192</c:v>
                      </c:pt>
                      <c:pt idx="7">
                        <c:v>3179</c:v>
                      </c:pt>
                      <c:pt idx="8">
                        <c:v>2017</c:v>
                      </c:pt>
                      <c:pt idx="9">
                        <c:v>1146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72DC-4B6C-94E5-AD5CA4359F7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task1output!$C$1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task1output!$A$2:$A$11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RR Pant</c:v>
                      </c:pt>
                      <c:pt idx="6">
                        <c:v>AB de Villiers</c:v>
                      </c:pt>
                      <c:pt idx="7">
                        <c:v>CH Gayle</c:v>
                      </c:pt>
                      <c:pt idx="8">
                        <c:v>KA Pollard</c:v>
                      </c:pt>
                      <c:pt idx="9">
                        <c:v>JC Buttler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task1output!$C$2:$C$11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1517</c:v>
                      </c:pt>
                      <c:pt idx="1">
                        <c:v>892</c:v>
                      </c:pt>
                      <c:pt idx="2">
                        <c:v>1349</c:v>
                      </c:pt>
                      <c:pt idx="3">
                        <c:v>2728</c:v>
                      </c:pt>
                      <c:pt idx="4">
                        <c:v>1505</c:v>
                      </c:pt>
                      <c:pt idx="5">
                        <c:v>2079</c:v>
                      </c:pt>
                      <c:pt idx="6">
                        <c:v>4849</c:v>
                      </c:pt>
                      <c:pt idx="7">
                        <c:v>4772</c:v>
                      </c:pt>
                      <c:pt idx="8">
                        <c:v>3023</c:v>
                      </c:pt>
                      <c:pt idx="9">
                        <c:v>1714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6-72DC-4B6C-94E5-AD5CA4359F74}"/>
                  </c:ext>
                </c:extLst>
              </c15:ser>
            </c15:filteredBarSeries>
          </c:ext>
        </c:extLst>
      </c:barChart>
      <c:catAx>
        <c:axId val="12300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051791"/>
        <c:crosses val="autoZero"/>
        <c:auto val="1"/>
        <c:lblAlgn val="ctr"/>
        <c:lblOffset val="100"/>
        <c:noMultiLvlLbl val="0"/>
      </c:catAx>
      <c:valAx>
        <c:axId val="123005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0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Batsman Average_Runs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3"/>
          <c:order val="3"/>
          <c:tx>
            <c:strRef>
              <c:f>task2output!$E$1</c:f>
              <c:strCache>
                <c:ptCount val="1"/>
                <c:pt idx="0">
                  <c:v>average_runs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task2output!$A$2:$A$11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</c:strRef>
          </c:cat>
          <c:val>
            <c:numRef>
              <c:f>task2output!$E$2:$E$11</c:f>
              <c:numCache>
                <c:formatCode>General</c:formatCode>
                <c:ptCount val="10"/>
                <c:pt idx="0">
                  <c:v>42.693548387096698</c:v>
                </c:pt>
                <c:pt idx="1">
                  <c:v>42.535087719298197</c:v>
                </c:pt>
                <c:pt idx="2">
                  <c:v>41.698412698412596</c:v>
                </c:pt>
                <c:pt idx="3">
                  <c:v>41.408163265306101</c:v>
                </c:pt>
                <c:pt idx="4">
                  <c:v>41.137931034482698</c:v>
                </c:pt>
                <c:pt idx="5">
                  <c:v>41</c:v>
                </c:pt>
                <c:pt idx="6">
                  <c:v>39.962962962962898</c:v>
                </c:pt>
                <c:pt idx="7">
                  <c:v>39.487804878048699</c:v>
                </c:pt>
                <c:pt idx="8">
                  <c:v>38.703125</c:v>
                </c:pt>
                <c:pt idx="9">
                  <c:v>38.019230769230703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C-4AFB-BD28-976889B9B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21690143"/>
        <c:axId val="1221698047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task2output!$B$1</c15:sqref>
                        </c15:formulaRef>
                      </c:ext>
                    </c:extLst>
                    <c:strCache>
                      <c:ptCount val="1"/>
                      <c:pt idx="0">
                        <c:v>numberof_mathes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task2output!$A$2:$A$11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ML Hayden</c:v>
                      </c:pt>
                      <c:pt idx="6">
                        <c:v>LMP Simmons</c:v>
                      </c:pt>
                      <c:pt idx="7">
                        <c:v>KS Williamson</c:v>
                      </c:pt>
                      <c:pt idx="8">
                        <c:v>SE Marsh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task2output!$B$2:$B$11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72</c:v>
                      </c:pt>
                      <c:pt idx="1">
                        <c:v>156</c:v>
                      </c:pt>
                      <c:pt idx="2">
                        <c:v>142</c:v>
                      </c:pt>
                      <c:pt idx="3">
                        <c:v>75</c:v>
                      </c:pt>
                      <c:pt idx="4">
                        <c:v>131</c:v>
                      </c:pt>
                      <c:pt idx="5">
                        <c:v>32</c:v>
                      </c:pt>
                      <c:pt idx="6">
                        <c:v>29</c:v>
                      </c:pt>
                      <c:pt idx="7">
                        <c:v>52</c:v>
                      </c:pt>
                      <c:pt idx="8">
                        <c:v>69</c:v>
                      </c:pt>
                      <c:pt idx="9">
                        <c:v>58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47C-4AFB-BD28-976889B9B0A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task2output!$C$1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task2output!$A$2:$A$11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ML Hayden</c:v>
                      </c:pt>
                      <c:pt idx="6">
                        <c:v>LMP Simmons</c:v>
                      </c:pt>
                      <c:pt idx="7">
                        <c:v>KS Williamson</c:v>
                      </c:pt>
                      <c:pt idx="8">
                        <c:v>SE Marsh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task2output!$C$2:$C$11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2647</c:v>
                      </c:pt>
                      <c:pt idx="1">
                        <c:v>4849</c:v>
                      </c:pt>
                      <c:pt idx="2">
                        <c:v>5254</c:v>
                      </c:pt>
                      <c:pt idx="3">
                        <c:v>2029</c:v>
                      </c:pt>
                      <c:pt idx="4">
                        <c:v>4772</c:v>
                      </c:pt>
                      <c:pt idx="5">
                        <c:v>1107</c:v>
                      </c:pt>
                      <c:pt idx="6">
                        <c:v>1079</c:v>
                      </c:pt>
                      <c:pt idx="7">
                        <c:v>1619</c:v>
                      </c:pt>
                      <c:pt idx="8">
                        <c:v>2477</c:v>
                      </c:pt>
                      <c:pt idx="9">
                        <c:v>1977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447C-4AFB-BD28-976889B9B0A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task2output!$D$1</c15:sqref>
                        </c15:formulaRef>
                      </c:ext>
                    </c:extLst>
                    <c:strCache>
                      <c:ptCount val="1"/>
                      <c:pt idx="0">
                        <c:v>dismissal_times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task2output!$A$2:$A$11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ML Hayden</c:v>
                      </c:pt>
                      <c:pt idx="6">
                        <c:v>LMP Simmons</c:v>
                      </c:pt>
                      <c:pt idx="7">
                        <c:v>KS Williamson</c:v>
                      </c:pt>
                      <c:pt idx="8">
                        <c:v>SE Marsh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task2output!$D$2:$D$11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62</c:v>
                      </c:pt>
                      <c:pt idx="1">
                        <c:v>114</c:v>
                      </c:pt>
                      <c:pt idx="2">
                        <c:v>126</c:v>
                      </c:pt>
                      <c:pt idx="3">
                        <c:v>49</c:v>
                      </c:pt>
                      <c:pt idx="4">
                        <c:v>116</c:v>
                      </c:pt>
                      <c:pt idx="5">
                        <c:v>27</c:v>
                      </c:pt>
                      <c:pt idx="6">
                        <c:v>27</c:v>
                      </c:pt>
                      <c:pt idx="7">
                        <c:v>41</c:v>
                      </c:pt>
                      <c:pt idx="8">
                        <c:v>64</c:v>
                      </c:pt>
                      <c:pt idx="9">
                        <c:v>52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447C-4AFB-BD28-976889B9B0A8}"/>
                  </c:ext>
                </c:extLst>
              </c15:ser>
            </c15:filteredBarSeries>
          </c:ext>
        </c:extLst>
      </c:bar3DChart>
      <c:catAx>
        <c:axId val="1221690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98047"/>
        <c:crosses val="autoZero"/>
        <c:auto val="1"/>
        <c:lblAlgn val="ctr"/>
        <c:lblOffset val="100"/>
        <c:noMultiLvlLbl val="0"/>
      </c:catAx>
      <c:valAx>
        <c:axId val="122169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9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Batsman</a:t>
            </a:r>
            <a:r>
              <a:rPr lang="en-US" baseline="0"/>
              <a:t> B</a:t>
            </a:r>
            <a:r>
              <a:rPr lang="en-US"/>
              <a:t>oundary_Percentage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3"/>
          <c:order val="3"/>
          <c:tx>
            <c:strRef>
              <c:f>Task3output!$E$1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Task3output!$A$2:$A$11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SK Raina</c:v>
                </c:pt>
                <c:pt idx="4">
                  <c:v>RG Sharma</c:v>
                </c:pt>
                <c:pt idx="5">
                  <c:v>S Dhawan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MS Dhoni</c:v>
                </c:pt>
              </c:strCache>
            </c:strRef>
          </c:cat>
          <c:val>
            <c:numRef>
              <c:f>Task3output!$E$2:$E$11</c:f>
              <c:numCache>
                <c:formatCode>General</c:formatCode>
                <c:ptCount val="10"/>
                <c:pt idx="0">
                  <c:v>76.068734283319301</c:v>
                </c:pt>
                <c:pt idx="1">
                  <c:v>54.916638312351097</c:v>
                </c:pt>
                <c:pt idx="2">
                  <c:v>61.096307575180802</c:v>
                </c:pt>
                <c:pt idx="3">
                  <c:v>58.420268256333799</c:v>
                </c:pt>
                <c:pt idx="4">
                  <c:v>59.579349904397702</c:v>
                </c:pt>
                <c:pt idx="5">
                  <c:v>58.071964594958601</c:v>
                </c:pt>
                <c:pt idx="6">
                  <c:v>61.249742214889601</c:v>
                </c:pt>
                <c:pt idx="7">
                  <c:v>60.646841762535203</c:v>
                </c:pt>
                <c:pt idx="8">
                  <c:v>68.249870934434597</c:v>
                </c:pt>
                <c:pt idx="9">
                  <c:v>55.0086355785837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B-47CE-B386-4F948F41B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2"/>
        <c:gapDepth val="163"/>
        <c:shape val="box"/>
        <c:axId val="1263494335"/>
        <c:axId val="1263490175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Task3output!$B$1</c15:sqref>
                        </c15:formulaRef>
                      </c:ext>
                    </c:extLst>
                    <c:strCache>
                      <c:ptCount val="1"/>
                      <c:pt idx="0">
                        <c:v>seasons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Task3output!$A$2:$A$11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  <c:pt idx="3">
                        <c:v>SK Raina</c:v>
                      </c:pt>
                      <c:pt idx="4">
                        <c:v>RG Sharma</c:v>
                      </c:pt>
                      <c:pt idx="5">
                        <c:v>S Dhawan</c:v>
                      </c:pt>
                      <c:pt idx="6">
                        <c:v>AB de Villiers</c:v>
                      </c:pt>
                      <c:pt idx="7">
                        <c:v>RV Uthappa</c:v>
                      </c:pt>
                      <c:pt idx="8">
                        <c:v>SR Watson</c:v>
                      </c:pt>
                      <c:pt idx="9">
                        <c:v>MS Dhoni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Task3output!$B$2:$B$11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</c:v>
                      </c:pt>
                      <c:pt idx="1">
                        <c:v>13</c:v>
                      </c:pt>
                      <c:pt idx="2">
                        <c:v>10</c:v>
                      </c:pt>
                      <c:pt idx="3">
                        <c:v>13</c:v>
                      </c:pt>
                      <c:pt idx="4">
                        <c:v>13</c:v>
                      </c:pt>
                      <c:pt idx="5">
                        <c:v>12</c:v>
                      </c:pt>
                      <c:pt idx="6">
                        <c:v>11</c:v>
                      </c:pt>
                      <c:pt idx="7">
                        <c:v>13</c:v>
                      </c:pt>
                      <c:pt idx="8">
                        <c:v>10</c:v>
                      </c:pt>
                      <c:pt idx="9">
                        <c:v>13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64B-47CE-B386-4F948F41BCA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Task3output!$C$1</c15:sqref>
                        </c15:formulaRef>
                      </c:ext>
                    </c:extLst>
                    <c:strCache>
                      <c:ptCount val="1"/>
                      <c:pt idx="0">
                        <c:v>boundary_runs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Task3output!$A$2:$A$11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  <c:pt idx="3">
                        <c:v>SK Raina</c:v>
                      </c:pt>
                      <c:pt idx="4">
                        <c:v>RG Sharma</c:v>
                      </c:pt>
                      <c:pt idx="5">
                        <c:v>S Dhawan</c:v>
                      </c:pt>
                      <c:pt idx="6">
                        <c:v>AB de Villiers</c:v>
                      </c:pt>
                      <c:pt idx="7">
                        <c:v>RV Uthappa</c:v>
                      </c:pt>
                      <c:pt idx="8">
                        <c:v>SR Watson</c:v>
                      </c:pt>
                      <c:pt idx="9">
                        <c:v>MS Dhoni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Task3output!$C$2:$C$11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3630</c:v>
                      </c:pt>
                      <c:pt idx="1">
                        <c:v>3228</c:v>
                      </c:pt>
                      <c:pt idx="2">
                        <c:v>3210</c:v>
                      </c:pt>
                      <c:pt idx="3">
                        <c:v>3136</c:v>
                      </c:pt>
                      <c:pt idx="4">
                        <c:v>3116</c:v>
                      </c:pt>
                      <c:pt idx="5">
                        <c:v>3018</c:v>
                      </c:pt>
                      <c:pt idx="6">
                        <c:v>2970</c:v>
                      </c:pt>
                      <c:pt idx="7">
                        <c:v>2794</c:v>
                      </c:pt>
                      <c:pt idx="8">
                        <c:v>2644</c:v>
                      </c:pt>
                      <c:pt idx="9">
                        <c:v>2548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64B-47CE-B386-4F948F41BCA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Task3output!$D$1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Task3output!$A$2:$A$11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  <c:pt idx="3">
                        <c:v>SK Raina</c:v>
                      </c:pt>
                      <c:pt idx="4">
                        <c:v>RG Sharma</c:v>
                      </c:pt>
                      <c:pt idx="5">
                        <c:v>S Dhawan</c:v>
                      </c:pt>
                      <c:pt idx="6">
                        <c:v>AB de Villiers</c:v>
                      </c:pt>
                      <c:pt idx="7">
                        <c:v>RV Uthappa</c:v>
                      </c:pt>
                      <c:pt idx="8">
                        <c:v>SR Watson</c:v>
                      </c:pt>
                      <c:pt idx="9">
                        <c:v>MS Dhoni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Task3output!$D$2:$D$11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4772</c:v>
                      </c:pt>
                      <c:pt idx="1">
                        <c:v>5878</c:v>
                      </c:pt>
                      <c:pt idx="2">
                        <c:v>5254</c:v>
                      </c:pt>
                      <c:pt idx="3">
                        <c:v>5368</c:v>
                      </c:pt>
                      <c:pt idx="4">
                        <c:v>5230</c:v>
                      </c:pt>
                      <c:pt idx="5">
                        <c:v>5197</c:v>
                      </c:pt>
                      <c:pt idx="6">
                        <c:v>4849</c:v>
                      </c:pt>
                      <c:pt idx="7">
                        <c:v>4607</c:v>
                      </c:pt>
                      <c:pt idx="8">
                        <c:v>3874</c:v>
                      </c:pt>
                      <c:pt idx="9">
                        <c:v>4632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64B-47CE-B386-4F948F41BCA7}"/>
                  </c:ext>
                </c:extLst>
              </c15:ser>
            </c15:filteredBarSeries>
          </c:ext>
        </c:extLst>
      </c:bar3DChart>
      <c:catAx>
        <c:axId val="1263494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490175"/>
        <c:crosses val="autoZero"/>
        <c:auto val="1"/>
        <c:lblAlgn val="ctr"/>
        <c:lblOffset val="100"/>
        <c:noMultiLvlLbl val="0"/>
      </c:catAx>
      <c:valAx>
        <c:axId val="126349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49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Bowlers Economy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2"/>
          <c:order val="2"/>
          <c:tx>
            <c:strRef>
              <c:f>task4output!$D$1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task4output!$A$2:$A$11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task4output!$D$2:$D$11</c:f>
              <c:numCache>
                <c:formatCode>General</c:formatCode>
                <c:ptCount val="10"/>
                <c:pt idx="0">
                  <c:v>6.33422818791946</c:v>
                </c:pt>
                <c:pt idx="1">
                  <c:v>6.6469989827060001</c:v>
                </c:pt>
                <c:pt idx="2">
                  <c:v>6.6772352568167399</c:v>
                </c:pt>
                <c:pt idx="3">
                  <c:v>6.7697715289982403</c:v>
                </c:pt>
                <c:pt idx="4">
                  <c:v>6.7736699729485998</c:v>
                </c:pt>
                <c:pt idx="5">
                  <c:v>6.8158640226628799</c:v>
                </c:pt>
                <c:pt idx="6">
                  <c:v>6.8331210191082796</c:v>
                </c:pt>
                <c:pt idx="7">
                  <c:v>6.8909090909090898</c:v>
                </c:pt>
                <c:pt idx="8">
                  <c:v>6.9224259520451303</c:v>
                </c:pt>
                <c:pt idx="9">
                  <c:v>6.9914821124361097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5-4256-B2FC-FDE1D2497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63487679"/>
        <c:axId val="1263477695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task4output!$B$1</c15:sqref>
                        </c15:formulaRef>
                      </c:ext>
                    </c:extLst>
                    <c:strCache>
                      <c:ptCount val="1"/>
                      <c:pt idx="0">
                        <c:v>total_balls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task4output!$A$2:$A$11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A Kumble</c:v>
                      </c:pt>
                      <c:pt idx="2">
                        <c:v>M Muralitharan</c:v>
                      </c:pt>
                      <c:pt idx="3">
                        <c:v>DW Steyn</c:v>
                      </c:pt>
                      <c:pt idx="4">
                        <c:v>R Ashwin</c:v>
                      </c:pt>
                      <c:pt idx="5">
                        <c:v>SP Narine</c:v>
                      </c:pt>
                      <c:pt idx="6">
                        <c:v>DL Vettori</c:v>
                      </c:pt>
                      <c:pt idx="7">
                        <c:v>Washington Sundar</c:v>
                      </c:pt>
                      <c:pt idx="8">
                        <c:v>J Botha</c:v>
                      </c:pt>
                      <c:pt idx="9">
                        <c:v>R Tewatia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task4output!$B$2:$B$11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1490</c:v>
                      </c:pt>
                      <c:pt idx="1">
                        <c:v>983</c:v>
                      </c:pt>
                      <c:pt idx="2">
                        <c:v>1577</c:v>
                      </c:pt>
                      <c:pt idx="3">
                        <c:v>2276</c:v>
                      </c:pt>
                      <c:pt idx="4">
                        <c:v>3327</c:v>
                      </c:pt>
                      <c:pt idx="5">
                        <c:v>2824</c:v>
                      </c:pt>
                      <c:pt idx="6">
                        <c:v>785</c:v>
                      </c:pt>
                      <c:pt idx="7">
                        <c:v>660</c:v>
                      </c:pt>
                      <c:pt idx="8">
                        <c:v>709</c:v>
                      </c:pt>
                      <c:pt idx="9">
                        <c:v>587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0B5-4256-B2FC-FDE1D249748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task4output!$C$1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task4output!$A$2:$A$11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A Kumble</c:v>
                      </c:pt>
                      <c:pt idx="2">
                        <c:v>M Muralitharan</c:v>
                      </c:pt>
                      <c:pt idx="3">
                        <c:v>DW Steyn</c:v>
                      </c:pt>
                      <c:pt idx="4">
                        <c:v>R Ashwin</c:v>
                      </c:pt>
                      <c:pt idx="5">
                        <c:v>SP Narine</c:v>
                      </c:pt>
                      <c:pt idx="6">
                        <c:v>DL Vettori</c:v>
                      </c:pt>
                      <c:pt idx="7">
                        <c:v>Washington Sundar</c:v>
                      </c:pt>
                      <c:pt idx="8">
                        <c:v>J Botha</c:v>
                      </c:pt>
                      <c:pt idx="9">
                        <c:v>R Tewatia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task4output!$C$2:$C$11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1573</c:v>
                      </c:pt>
                      <c:pt idx="1">
                        <c:v>1089</c:v>
                      </c:pt>
                      <c:pt idx="2">
                        <c:v>1755</c:v>
                      </c:pt>
                      <c:pt idx="3">
                        <c:v>2568</c:v>
                      </c:pt>
                      <c:pt idx="4">
                        <c:v>3756</c:v>
                      </c:pt>
                      <c:pt idx="5">
                        <c:v>3208</c:v>
                      </c:pt>
                      <c:pt idx="6">
                        <c:v>894</c:v>
                      </c:pt>
                      <c:pt idx="7">
                        <c:v>758</c:v>
                      </c:pt>
                      <c:pt idx="8">
                        <c:v>818</c:v>
                      </c:pt>
                      <c:pt idx="9">
                        <c:v>684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0B5-4256-B2FC-FDE1D2497484}"/>
                  </c:ext>
                </c:extLst>
              </c15:ser>
            </c15:filteredBarSeries>
          </c:ext>
        </c:extLst>
      </c:bar3DChart>
      <c:catAx>
        <c:axId val="126348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477695"/>
        <c:crosses val="autoZero"/>
        <c:auto val="1"/>
        <c:lblAlgn val="ctr"/>
        <c:lblOffset val="100"/>
        <c:noMultiLvlLbl val="0"/>
      </c:catAx>
      <c:valAx>
        <c:axId val="1263477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487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Bowler Strike_Rate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2"/>
          <c:order val="2"/>
          <c:tx>
            <c:strRef>
              <c:f>task5ouytputs!$D$1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task5ouytputs!$A$2:$A$11</c:f>
              <c:strCache>
                <c:ptCount val="10"/>
                <c:pt idx="0">
                  <c:v>SK Raina</c:v>
                </c:pt>
                <c:pt idx="1">
                  <c:v>M Kartik</c:v>
                </c:pt>
                <c:pt idx="2">
                  <c:v>B Lee</c:v>
                </c:pt>
                <c:pt idx="3">
                  <c:v>JP Duminy</c:v>
                </c:pt>
                <c:pt idx="4">
                  <c:v>CH Gayle</c:v>
                </c:pt>
                <c:pt idx="5">
                  <c:v>NA Saini</c:v>
                </c:pt>
                <c:pt idx="6">
                  <c:v>AD Mathews</c:v>
                </c:pt>
                <c:pt idx="7">
                  <c:v>I Sharma</c:v>
                </c:pt>
                <c:pt idx="8">
                  <c:v>GJ Maxwell</c:v>
                </c:pt>
                <c:pt idx="9">
                  <c:v>M Prasidh Krishna</c:v>
                </c:pt>
              </c:strCache>
            </c:strRef>
          </c:cat>
          <c:val>
            <c:numRef>
              <c:f>task5ouytputs!$D$2:$D$11</c:f>
              <c:numCache>
                <c:formatCode>General</c:formatCode>
                <c:ptCount val="10"/>
                <c:pt idx="0">
                  <c:v>31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28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9D-42AC-9A4B-0375C9663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65308271"/>
        <c:axId val="1265314927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task5ouytputs!$B$1</c15:sqref>
                        </c15:formulaRef>
                      </c:ext>
                    </c:extLst>
                    <c:strCache>
                      <c:ptCount val="1"/>
                      <c:pt idx="0">
                        <c:v>balls_bowled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task5ouytputs!$A$2:$A$11</c15:sqref>
                        </c15:formulaRef>
                      </c:ext>
                    </c:extLst>
                    <c:strCache>
                      <c:ptCount val="10"/>
                      <c:pt idx="0">
                        <c:v>SK Raina</c:v>
                      </c:pt>
                      <c:pt idx="1">
                        <c:v>M Kartik</c:v>
                      </c:pt>
                      <c:pt idx="2">
                        <c:v>B Lee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NA Saini</c:v>
                      </c:pt>
                      <c:pt idx="6">
                        <c:v>AD Mathews</c:v>
                      </c:pt>
                      <c:pt idx="7">
                        <c:v>I Sharma</c:v>
                      </c:pt>
                      <c:pt idx="8">
                        <c:v>GJ Maxwell</c:v>
                      </c:pt>
                      <c:pt idx="9">
                        <c:v>M Prasidh Krishna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task5ouytputs!$B$2:$B$11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930</c:v>
                      </c:pt>
                      <c:pt idx="1">
                        <c:v>1182</c:v>
                      </c:pt>
                      <c:pt idx="2">
                        <c:v>916</c:v>
                      </c:pt>
                      <c:pt idx="3">
                        <c:v>701</c:v>
                      </c:pt>
                      <c:pt idx="4">
                        <c:v>584</c:v>
                      </c:pt>
                      <c:pt idx="5">
                        <c:v>587</c:v>
                      </c:pt>
                      <c:pt idx="6">
                        <c:v>807</c:v>
                      </c:pt>
                      <c:pt idx="7">
                        <c:v>2018</c:v>
                      </c:pt>
                      <c:pt idx="8">
                        <c:v>558</c:v>
                      </c:pt>
                      <c:pt idx="9">
                        <c:v>540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E9D-42AC-9A4B-0375C966364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task5ouytputs!$C$1</c15:sqref>
                        </c15:formulaRef>
                      </c:ext>
                    </c:extLst>
                    <c:strCache>
                      <c:ptCount val="1"/>
                      <c:pt idx="0">
                        <c:v>wickets_taken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task5ouytputs!$A$2:$A$11</c15:sqref>
                        </c15:formulaRef>
                      </c:ext>
                    </c:extLst>
                    <c:strCache>
                      <c:ptCount val="10"/>
                      <c:pt idx="0">
                        <c:v>SK Raina</c:v>
                      </c:pt>
                      <c:pt idx="1">
                        <c:v>M Kartik</c:v>
                      </c:pt>
                      <c:pt idx="2">
                        <c:v>B Lee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NA Saini</c:v>
                      </c:pt>
                      <c:pt idx="6">
                        <c:v>AD Mathews</c:v>
                      </c:pt>
                      <c:pt idx="7">
                        <c:v>I Sharma</c:v>
                      </c:pt>
                      <c:pt idx="8">
                        <c:v>GJ Maxwell</c:v>
                      </c:pt>
                      <c:pt idx="9">
                        <c:v>M Prasidh Krishna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task5ouytputs!$C$2:$C$11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30</c:v>
                      </c:pt>
                      <c:pt idx="1">
                        <c:v>39</c:v>
                      </c:pt>
                      <c:pt idx="2">
                        <c:v>30</c:v>
                      </c:pt>
                      <c:pt idx="3">
                        <c:v>23</c:v>
                      </c:pt>
                      <c:pt idx="4">
                        <c:v>19</c:v>
                      </c:pt>
                      <c:pt idx="5">
                        <c:v>19</c:v>
                      </c:pt>
                      <c:pt idx="6">
                        <c:v>28</c:v>
                      </c:pt>
                      <c:pt idx="7">
                        <c:v>73</c:v>
                      </c:pt>
                      <c:pt idx="8">
                        <c:v>20</c:v>
                      </c:pt>
                      <c:pt idx="9">
                        <c:v>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E9D-42AC-9A4B-0375C966364E}"/>
                  </c:ext>
                </c:extLst>
              </c15:ser>
            </c15:filteredBarSeries>
          </c:ext>
        </c:extLst>
      </c:bar3DChart>
      <c:catAx>
        <c:axId val="126530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314927"/>
        <c:crosses val="autoZero"/>
        <c:auto val="1"/>
        <c:lblAlgn val="ctr"/>
        <c:lblOffset val="100"/>
        <c:noMultiLvlLbl val="0"/>
      </c:catAx>
      <c:valAx>
        <c:axId val="126531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30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2"/>
          <c:order val="2"/>
          <c:tx>
            <c:strRef>
              <c:f>task6output!$D$1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task6output!$A$2:$A$11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KH Pandya</c:v>
                </c:pt>
                <c:pt idx="7">
                  <c:v>YK Pathan</c:v>
                </c:pt>
                <c:pt idx="8">
                  <c:v>JA Morkel</c:v>
                </c:pt>
                <c:pt idx="9">
                  <c:v>SR Watson</c:v>
                </c:pt>
              </c:strCache>
            </c:strRef>
          </c:cat>
          <c:val>
            <c:numRef>
              <c:f>task6output!$D$2:$D$11</c:f>
              <c:numCache>
                <c:formatCode>General</c:formatCode>
                <c:ptCount val="10"/>
                <c:pt idx="0">
                  <c:v>172</c:v>
                </c:pt>
                <c:pt idx="1">
                  <c:v>155.66999999999999</c:v>
                </c:pt>
                <c:pt idx="2">
                  <c:v>150.38999999999999</c:v>
                </c:pt>
                <c:pt idx="3">
                  <c:v>148.57</c:v>
                </c:pt>
                <c:pt idx="4">
                  <c:v>143.47</c:v>
                </c:pt>
                <c:pt idx="5">
                  <c:v>142.79</c:v>
                </c:pt>
                <c:pt idx="6">
                  <c:v>137.55000000000001</c:v>
                </c:pt>
                <c:pt idx="7">
                  <c:v>137.51</c:v>
                </c:pt>
                <c:pt idx="8">
                  <c:v>136.99</c:v>
                </c:pt>
                <c:pt idx="9">
                  <c:v>134.13999999999999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C-4F47-A431-BA912D263914}"/>
            </c:ext>
          </c:extLst>
        </c:ser>
        <c:ser>
          <c:idx val="3"/>
          <c:order val="3"/>
          <c:tx>
            <c:strRef>
              <c:f>task6output!$E$1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task6output!$A$2:$A$11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KH Pandya</c:v>
                </c:pt>
                <c:pt idx="7">
                  <c:v>YK Pathan</c:v>
                </c:pt>
                <c:pt idx="8">
                  <c:v>JA Morkel</c:v>
                </c:pt>
                <c:pt idx="9">
                  <c:v>SR Watson</c:v>
                </c:pt>
              </c:strCache>
            </c:strRef>
          </c:cat>
          <c:val>
            <c:numRef>
              <c:f>task6output!$E$2:$E$11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19.920000000000002</c:v>
                </c:pt>
                <c:pt idx="5">
                  <c:v>30.74</c:v>
                </c:pt>
                <c:pt idx="6">
                  <c:v>26.18</c:v>
                </c:pt>
                <c:pt idx="7">
                  <c:v>25.74</c:v>
                </c:pt>
                <c:pt idx="8">
                  <c:v>18.82</c:v>
                </c:pt>
                <c:pt idx="9">
                  <c:v>19.97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1C-4F47-A431-BA912D263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65317839"/>
        <c:axId val="1265320751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task6output!$B$1</c15:sqref>
                        </c15:formulaRef>
                      </c:ext>
                    </c:extLst>
                    <c:strCache>
                      <c:ptCount val="1"/>
                      <c:pt idx="0">
                        <c:v>total_ball_faced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task6output!$A$2:$A$11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GJ Maxwell</c:v>
                      </c:pt>
                      <c:pt idx="4">
                        <c:v>KA Pollard</c:v>
                      </c:pt>
                      <c:pt idx="5">
                        <c:v>CH Gayle</c:v>
                      </c:pt>
                      <c:pt idx="6">
                        <c:v>KH Pandya</c:v>
                      </c:pt>
                      <c:pt idx="7">
                        <c:v>YK Pathan</c:v>
                      </c:pt>
                      <c:pt idx="8">
                        <c:v>JA Morkel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task6output!$B$2:$B$11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882</c:v>
                      </c:pt>
                      <c:pt idx="1">
                        <c:v>573</c:v>
                      </c:pt>
                      <c:pt idx="2">
                        <c:v>897</c:v>
                      </c:pt>
                      <c:pt idx="3">
                        <c:v>1013</c:v>
                      </c:pt>
                      <c:pt idx="4">
                        <c:v>2107</c:v>
                      </c:pt>
                      <c:pt idx="5">
                        <c:v>3342</c:v>
                      </c:pt>
                      <c:pt idx="6">
                        <c:v>727</c:v>
                      </c:pt>
                      <c:pt idx="7">
                        <c:v>2330</c:v>
                      </c:pt>
                      <c:pt idx="8">
                        <c:v>711</c:v>
                      </c:pt>
                      <c:pt idx="9">
                        <c:v>2888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B1C-4F47-A431-BA912D26391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task6output!$C$1</c15:sqref>
                        </c15:formulaRef>
                      </c:ext>
                    </c:extLst>
                    <c:strCache>
                      <c:ptCount val="1"/>
                      <c:pt idx="0">
                        <c:v>total_runs_scored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GJ Maxwell</c:v>
                      </c:pt>
                      <c:pt idx="4">
                        <c:v>KA Pollard</c:v>
                      </c:pt>
                      <c:pt idx="5">
                        <c:v>CH Gayle</c:v>
                      </c:pt>
                      <c:pt idx="6">
                        <c:v>KH Pandya</c:v>
                      </c:pt>
                      <c:pt idx="7">
                        <c:v>YK Pathan</c:v>
                      </c:pt>
                      <c:pt idx="8">
                        <c:v>JA Morkel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1517</c:v>
                      </c:pt>
                      <c:pt idx="1">
                        <c:v>892</c:v>
                      </c:pt>
                      <c:pt idx="2">
                        <c:v>1349</c:v>
                      </c:pt>
                      <c:pt idx="3">
                        <c:v>1505</c:v>
                      </c:pt>
                      <c:pt idx="4">
                        <c:v>3023</c:v>
                      </c:pt>
                      <c:pt idx="5">
                        <c:v>4772</c:v>
                      </c:pt>
                      <c:pt idx="6">
                        <c:v>1000</c:v>
                      </c:pt>
                      <c:pt idx="7">
                        <c:v>3204</c:v>
                      </c:pt>
                      <c:pt idx="8">
                        <c:v>974</c:v>
                      </c:pt>
                      <c:pt idx="9">
                        <c:v>3874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7B1C-4F47-A431-BA912D263914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task6output!$F$1</c15:sqref>
                        </c15:formulaRef>
                      </c:ext>
                    </c:extLst>
                    <c:strCache>
                      <c:ptCount val="1"/>
                      <c:pt idx="0">
                        <c:v>total_runs_conceded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GJ Maxwell</c:v>
                      </c:pt>
                      <c:pt idx="4">
                        <c:v>KA Pollard</c:v>
                      </c:pt>
                      <c:pt idx="5">
                        <c:v>CH Gayle</c:v>
                      </c:pt>
                      <c:pt idx="6">
                        <c:v>KH Pandya</c:v>
                      </c:pt>
                      <c:pt idx="7">
                        <c:v>YK Pathan</c:v>
                      </c:pt>
                      <c:pt idx="8">
                        <c:v>JA Morkel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1743</c:v>
                      </c:pt>
                      <c:pt idx="1">
                        <c:v>3208</c:v>
                      </c:pt>
                      <c:pt idx="2">
                        <c:v>1340</c:v>
                      </c:pt>
                      <c:pt idx="3">
                        <c:v>786</c:v>
                      </c:pt>
                      <c:pt idx="4">
                        <c:v>1975</c:v>
                      </c:pt>
                      <c:pt idx="5">
                        <c:v>755</c:v>
                      </c:pt>
                      <c:pt idx="6">
                        <c:v>1530</c:v>
                      </c:pt>
                      <c:pt idx="7">
                        <c:v>1443</c:v>
                      </c:pt>
                      <c:pt idx="8">
                        <c:v>2409</c:v>
                      </c:pt>
                      <c:pt idx="9">
                        <c:v>2742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7B1C-4F47-A431-BA912D263914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task6output!$G$1</c15:sqref>
                        </c15:formulaRef>
                      </c:ext>
                    </c:extLst>
                    <c:strCache>
                      <c:ptCount val="1"/>
                      <c:pt idx="0">
                        <c:v>total_deliveries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GJ Maxwell</c:v>
                      </c:pt>
                      <c:pt idx="4">
                        <c:v>KA Pollard</c:v>
                      </c:pt>
                      <c:pt idx="5">
                        <c:v>CH Gayle</c:v>
                      </c:pt>
                      <c:pt idx="6">
                        <c:v>KH Pandya</c:v>
                      </c:pt>
                      <c:pt idx="7">
                        <c:v>YK Pathan</c:v>
                      </c:pt>
                      <c:pt idx="8">
                        <c:v>JA Morkel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task6output!$G$2:$G$11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1186</c:v>
                      </c:pt>
                      <c:pt idx="1">
                        <c:v>2824</c:v>
                      </c:pt>
                      <c:pt idx="2">
                        <c:v>914</c:v>
                      </c:pt>
                      <c:pt idx="3">
                        <c:v>558</c:v>
                      </c:pt>
                      <c:pt idx="4">
                        <c:v>1414</c:v>
                      </c:pt>
                      <c:pt idx="5">
                        <c:v>584</c:v>
                      </c:pt>
                      <c:pt idx="6">
                        <c:v>1283</c:v>
                      </c:pt>
                      <c:pt idx="7">
                        <c:v>1184</c:v>
                      </c:pt>
                      <c:pt idx="8">
                        <c:v>1807</c:v>
                      </c:pt>
                      <c:pt idx="9">
                        <c:v>2137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7B1C-4F47-A431-BA912D263914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task6output!$H$1</c15:sqref>
                        </c15:formulaRef>
                      </c:ext>
                    </c:extLst>
                    <c:strCache>
                      <c:ptCount val="1"/>
                      <c:pt idx="0">
                        <c:v>total_wicket_taken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GJ Maxwell</c:v>
                      </c:pt>
                      <c:pt idx="4">
                        <c:v>KA Pollard</c:v>
                      </c:pt>
                      <c:pt idx="5">
                        <c:v>CH Gayle</c:v>
                      </c:pt>
                      <c:pt idx="6">
                        <c:v>KH Pandya</c:v>
                      </c:pt>
                      <c:pt idx="7">
                        <c:v>YK Pathan</c:v>
                      </c:pt>
                      <c:pt idx="8">
                        <c:v>JA Morkel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task6output!$H$2:$H$11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67</c:v>
                      </c:pt>
                      <c:pt idx="1">
                        <c:v>143</c:v>
                      </c:pt>
                      <c:pt idx="2">
                        <c:v>45</c:v>
                      </c:pt>
                      <c:pt idx="3">
                        <c:v>20</c:v>
                      </c:pt>
                      <c:pt idx="4">
                        <c:v>71</c:v>
                      </c:pt>
                      <c:pt idx="5">
                        <c:v>19</c:v>
                      </c:pt>
                      <c:pt idx="6">
                        <c:v>49</c:v>
                      </c:pt>
                      <c:pt idx="7">
                        <c:v>46</c:v>
                      </c:pt>
                      <c:pt idx="8">
                        <c:v>96</c:v>
                      </c:pt>
                      <c:pt idx="9">
                        <c:v>107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7B1C-4F47-A431-BA912D263914}"/>
                  </c:ext>
                </c:extLst>
              </c15:ser>
            </c15:filteredBarSeries>
          </c:ext>
        </c:extLst>
      </c:bar3DChart>
      <c:catAx>
        <c:axId val="126531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320751"/>
        <c:crosses val="autoZero"/>
        <c:auto val="1"/>
        <c:lblAlgn val="ctr"/>
        <c:lblOffset val="100"/>
        <c:noMultiLvlLbl val="0"/>
      </c:catAx>
      <c:valAx>
        <c:axId val="126532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317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4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3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3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7510-9D97-4871-A8FC-D325408A990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0657-EC15-4A7D-8BD0-6DC77BD44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First step is Create a deliveries table.</a:t>
            </a:r>
          </a:p>
          <a:p>
            <a:endParaRPr lang="en-US" dirty="0"/>
          </a:p>
          <a:p>
            <a:r>
              <a:rPr lang="en-US" dirty="0" smtClean="0"/>
              <a:t>create table deliveries(    </a:t>
            </a:r>
          </a:p>
          <a:p>
            <a:r>
              <a:rPr lang="en-US" dirty="0" smtClean="0"/>
              <a:t>id  int not null,	</a:t>
            </a:r>
          </a:p>
          <a:p>
            <a:r>
              <a:rPr lang="en-US" dirty="0" smtClean="0"/>
              <a:t>inning  int  not null,	</a:t>
            </a:r>
          </a:p>
          <a:p>
            <a:r>
              <a:rPr lang="en-US" dirty="0" smtClean="0"/>
              <a:t>over int not null,	</a:t>
            </a:r>
          </a:p>
          <a:p>
            <a:r>
              <a:rPr lang="en-US" dirty="0" smtClean="0"/>
              <a:t>ball int not null,	</a:t>
            </a:r>
          </a:p>
          <a:p>
            <a:r>
              <a:rPr lang="en-US" dirty="0" smtClean="0"/>
              <a:t>batsman varchar not null,	</a:t>
            </a:r>
          </a:p>
          <a:p>
            <a:r>
              <a:rPr lang="en-US" dirty="0" smtClean="0"/>
              <a:t>non_striker varchar not null,	</a:t>
            </a:r>
          </a:p>
          <a:p>
            <a:r>
              <a:rPr lang="en-US" dirty="0" smtClean="0"/>
              <a:t>bowler varchar not null,	</a:t>
            </a:r>
          </a:p>
          <a:p>
            <a:r>
              <a:rPr lang="en-US" dirty="0" smtClean="0"/>
              <a:t>batsman_runs int not null,	</a:t>
            </a:r>
          </a:p>
          <a:p>
            <a:r>
              <a:rPr lang="en-US" dirty="0" smtClean="0"/>
              <a:t>extra_runs int not null,	</a:t>
            </a:r>
          </a:p>
          <a:p>
            <a:r>
              <a:rPr lang="en-US" dirty="0" smtClean="0"/>
              <a:t>total_runs int not null,	</a:t>
            </a:r>
          </a:p>
          <a:p>
            <a:r>
              <a:rPr lang="en-US" dirty="0" smtClean="0"/>
              <a:t>is_wicket int not null,	</a:t>
            </a:r>
          </a:p>
          <a:p>
            <a:r>
              <a:rPr lang="en-US" dirty="0" smtClean="0"/>
              <a:t>dismissal_kind varchar not null,	</a:t>
            </a:r>
          </a:p>
          <a:p>
            <a:r>
              <a:rPr lang="en-US" dirty="0" smtClean="0"/>
              <a:t>player_dismissed varchar not null,	</a:t>
            </a:r>
          </a:p>
          <a:p>
            <a:r>
              <a:rPr lang="en-US" dirty="0" smtClean="0"/>
              <a:t>fielder varchar not null,	</a:t>
            </a:r>
          </a:p>
          <a:p>
            <a:r>
              <a:rPr lang="en-US" dirty="0" smtClean="0"/>
              <a:t>extras_type varchar not null,	</a:t>
            </a:r>
          </a:p>
          <a:p>
            <a:r>
              <a:rPr lang="en-US" dirty="0" smtClean="0"/>
              <a:t>batting_team varchar not null,	</a:t>
            </a:r>
          </a:p>
          <a:p>
            <a:r>
              <a:rPr lang="en-US" dirty="0" smtClean="0"/>
              <a:t>bowling_team varchar not null );</a:t>
            </a:r>
          </a:p>
          <a:p>
            <a:endParaRPr lang="en-US" dirty="0"/>
          </a:p>
          <a:p>
            <a:r>
              <a:rPr lang="en-US" dirty="0" smtClean="0"/>
              <a:t>copy deliveries from 'C:\Program Files\PostgreSQL\16\data\dataset\IPL_Ball.csv' CSV header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715" y="668594"/>
            <a:ext cx="106876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                                      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 Additional Questions for Final Assessment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b="0" dirty="0" smtClean="0">
                <a:effectLst/>
              </a:rPr>
              <a:t>Get the count of cities that have hosted an IPL match.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count(distinct city) as city_count from Matches;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9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 smtClean="0">
              <a:effectLst/>
            </a:endParaRPr>
          </a:p>
          <a:p>
            <a:endParaRPr lang="en-US" dirty="0"/>
          </a:p>
          <a:p>
            <a:endParaRPr lang="en-US" b="0" dirty="0" smtClean="0">
              <a:effectLst/>
            </a:endParaRPr>
          </a:p>
          <a:p>
            <a:endParaRPr lang="en-US" dirty="0"/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2. Create table </a:t>
            </a:r>
            <a:r>
              <a:rPr lang="en-US" b="0" i="1" dirty="0" smtClean="0">
                <a:effectLst/>
              </a:rPr>
              <a:t>deliveries_v02 </a:t>
            </a:r>
            <a:r>
              <a:rPr lang="en-US" b="0" dirty="0" smtClean="0">
                <a:effectLst/>
              </a:rPr>
              <a:t>with all the columns of the table ‘</a:t>
            </a:r>
            <a:r>
              <a:rPr lang="en-US" b="0" i="1" dirty="0" smtClean="0">
                <a:effectLst/>
              </a:rPr>
              <a:t>deliveries’ </a:t>
            </a:r>
            <a:r>
              <a:rPr lang="en-US" b="0" dirty="0" smtClean="0">
                <a:effectLst/>
              </a:rPr>
              <a:t>and an additional column </a:t>
            </a:r>
            <a:r>
              <a:rPr lang="en-US" b="0" i="1" dirty="0" smtClean="0">
                <a:effectLst/>
              </a:rPr>
              <a:t>ball_result </a:t>
            </a:r>
            <a:r>
              <a:rPr lang="en-US" b="0" dirty="0" smtClean="0">
                <a:effectLst/>
              </a:rPr>
              <a:t>containing values </a:t>
            </a:r>
            <a:r>
              <a:rPr lang="en-US" b="0" i="1" dirty="0" smtClean="0">
                <a:effectLst/>
              </a:rPr>
              <a:t>boundary</a:t>
            </a:r>
            <a:r>
              <a:rPr lang="en-US" b="0" dirty="0" smtClean="0">
                <a:effectLst/>
              </a:rPr>
              <a:t>, </a:t>
            </a:r>
            <a:r>
              <a:rPr lang="en-US" b="0" i="1" dirty="0" smtClean="0">
                <a:effectLst/>
              </a:rPr>
              <a:t>dot </a:t>
            </a:r>
            <a:r>
              <a:rPr lang="en-US" b="0" dirty="0" smtClean="0">
                <a:effectLst/>
              </a:rPr>
              <a:t>or </a:t>
            </a:r>
            <a:r>
              <a:rPr lang="en-US" b="0" i="1" dirty="0" smtClean="0">
                <a:effectLst/>
              </a:rPr>
              <a:t>other </a:t>
            </a:r>
            <a:r>
              <a:rPr lang="en-US" b="0" dirty="0" smtClean="0">
                <a:effectLst/>
              </a:rPr>
              <a:t>depending on the </a:t>
            </a:r>
            <a:r>
              <a:rPr lang="en-US" b="0" i="1" dirty="0" smtClean="0">
                <a:effectLst/>
              </a:rPr>
              <a:t>total_run </a:t>
            </a:r>
            <a:r>
              <a:rPr lang="en-US" b="0" dirty="0" smtClean="0">
                <a:effectLst/>
              </a:rPr>
              <a:t>(boundary for &gt;= 4, dot for 0 and other for any other.</a:t>
            </a:r>
          </a:p>
          <a:p>
            <a:endParaRPr lang="en-US" dirty="0"/>
          </a:p>
          <a:p>
            <a:r>
              <a:rPr lang="en-US" dirty="0" smtClean="0"/>
              <a:t>create table deliveries_v02 as </a:t>
            </a:r>
          </a:p>
          <a:p>
            <a:r>
              <a:rPr lang="en-US" dirty="0" smtClean="0"/>
              <a:t>select *,  case  when total_runs &gt;= 4 </a:t>
            </a:r>
          </a:p>
          <a:p>
            <a:r>
              <a:rPr lang="en-US" dirty="0" smtClean="0"/>
              <a:t>then 'boundary'             </a:t>
            </a:r>
          </a:p>
          <a:p>
            <a:r>
              <a:rPr lang="en-US" dirty="0" smtClean="0"/>
              <a:t>when total_runs = 0 then 'dot'            </a:t>
            </a:r>
          </a:p>
          <a:p>
            <a:r>
              <a:rPr lang="en-US" dirty="0" smtClean="0"/>
              <a:t>else 'other'        </a:t>
            </a:r>
          </a:p>
          <a:p>
            <a:r>
              <a:rPr lang="en-US" dirty="0" smtClean="0"/>
              <a:t>end  as ball_result </a:t>
            </a:r>
          </a:p>
          <a:p>
            <a:r>
              <a:rPr lang="en-US" dirty="0" smtClean="0"/>
              <a:t>from deliveries;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" y="811033"/>
            <a:ext cx="123245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</a:rPr>
              <a:t>3. Write a query to fetch the total number of boundaries and dot balls from the </a:t>
            </a:r>
            <a:r>
              <a:rPr lang="en-US" b="0" i="1" dirty="0" smtClean="0">
                <a:effectLst/>
              </a:rPr>
              <a:t>deliveries_v02 </a:t>
            </a:r>
            <a:r>
              <a:rPr lang="en-US" b="0" dirty="0" smtClean="0">
                <a:effectLst/>
              </a:rPr>
              <a:t>table.</a:t>
            </a:r>
          </a:p>
          <a:p>
            <a:endParaRPr lang="en-US" dirty="0"/>
          </a:p>
          <a:p>
            <a:r>
              <a:rPr lang="en-US" dirty="0" smtClean="0"/>
              <a:t>select     </a:t>
            </a:r>
          </a:p>
          <a:p>
            <a:r>
              <a:rPr lang="en-US" dirty="0" smtClean="0"/>
              <a:t>sum(case when ball_result = 'boundary' then 1 else 0 end) </a:t>
            </a:r>
          </a:p>
          <a:p>
            <a:r>
              <a:rPr lang="en-US" dirty="0" smtClean="0"/>
              <a:t>as total_boundaries,    </a:t>
            </a:r>
          </a:p>
          <a:p>
            <a:r>
              <a:rPr lang="en-US" dirty="0" smtClean="0"/>
              <a:t>sum(case when ball_result = 'dot' then 1 else 0 end) </a:t>
            </a:r>
          </a:p>
          <a:p>
            <a:r>
              <a:rPr lang="en-US" dirty="0" smtClean="0"/>
              <a:t>as total_dots</a:t>
            </a:r>
          </a:p>
          <a:p>
            <a:r>
              <a:rPr lang="en-US" dirty="0" smtClean="0"/>
              <a:t>from deliveries_v02;</a:t>
            </a:r>
          </a:p>
        </p:txBody>
      </p:sp>
    </p:spTree>
    <p:extLst>
      <p:ext uri="{BB962C8B-B14F-4D97-AF65-F5344CB8AC3E}">
        <p14:creationId xmlns:p14="http://schemas.microsoft.com/office/powerpoint/2010/main" val="375443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684" y="547269"/>
            <a:ext cx="117758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4.Write a query to fetch the total number of boundaries scored by each team from the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deliveries_v02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table and order it in descending order of the number of boundaries scored.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select   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bowling_team</a:t>
            </a:r>
            <a:r>
              <a:rPr lang="en-US" altLang="en-US" dirty="0"/>
              <a:t>,   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sum(case </a:t>
            </a:r>
            <a:r>
              <a:rPr lang="en-US" altLang="en-US" dirty="0"/>
              <a:t>when ball_result = 'boundary' then 1 else 0 end)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as total_boundaries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from deliveries_v02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group  </a:t>
            </a:r>
            <a:r>
              <a:rPr lang="en-US" altLang="en-US" dirty="0"/>
              <a:t>by </a:t>
            </a:r>
            <a:r>
              <a:rPr lang="en-US" altLang="en-US" dirty="0" smtClean="0"/>
              <a:t>bowling_team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order </a:t>
            </a:r>
            <a:r>
              <a:rPr lang="en-US" altLang="en-US" dirty="0"/>
              <a:t>by total_boundaries desc;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257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052" y="453224"/>
            <a:ext cx="111397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</a:rPr>
              <a:t>5. Write a query to fetch the total number of dot balls bowled by each team and order it in descending order of the total number of dot balls bowled.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    </a:t>
            </a:r>
          </a:p>
          <a:p>
            <a:r>
              <a:rPr lang="en-US" dirty="0" smtClean="0"/>
              <a:t>bowling_team,    </a:t>
            </a:r>
          </a:p>
          <a:p>
            <a:r>
              <a:rPr lang="en-US" dirty="0" smtClean="0"/>
              <a:t>sum(case when ball_result = 'dot' then 1 else 0 end) </a:t>
            </a:r>
          </a:p>
          <a:p>
            <a:r>
              <a:rPr lang="en-US" dirty="0" smtClean="0"/>
              <a:t>as total_dots</a:t>
            </a:r>
          </a:p>
          <a:p>
            <a:r>
              <a:rPr lang="en-US" dirty="0" smtClean="0"/>
              <a:t>from deliveries_v02</a:t>
            </a:r>
          </a:p>
          <a:p>
            <a:r>
              <a:rPr lang="en-US" dirty="0" smtClean="0"/>
              <a:t>group by bowling_team</a:t>
            </a:r>
          </a:p>
          <a:p>
            <a:r>
              <a:rPr lang="en-US" dirty="0" smtClean="0"/>
              <a:t>order by total_dots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1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273" y="286247"/>
            <a:ext cx="10241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 smtClean="0">
              <a:effectLst/>
            </a:endParaRPr>
          </a:p>
          <a:p>
            <a:endParaRPr lang="en-US" dirty="0"/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6. Write a query to fetch the total number of dismissals by dismissal kinds where dismissal kind is not NA.</a:t>
            </a:r>
          </a:p>
          <a:p>
            <a:endParaRPr lang="en-US" dirty="0"/>
          </a:p>
          <a:p>
            <a:r>
              <a:rPr lang="en-US" dirty="0" smtClean="0"/>
              <a:t>select     </a:t>
            </a:r>
          </a:p>
          <a:p>
            <a:r>
              <a:rPr lang="en-US" dirty="0" smtClean="0"/>
              <a:t>dismissal_kind,    </a:t>
            </a:r>
          </a:p>
          <a:p>
            <a:r>
              <a:rPr lang="en-US" dirty="0" smtClean="0"/>
              <a:t>count(*) as total_dismissals</a:t>
            </a:r>
          </a:p>
          <a:p>
            <a:r>
              <a:rPr lang="en-US" dirty="0" smtClean="0"/>
              <a:t>from deliveries</a:t>
            </a:r>
          </a:p>
          <a:p>
            <a:pPr lvl="0"/>
            <a:r>
              <a:rPr lang="en-US" dirty="0" smtClean="0"/>
              <a:t>where dismissal_kind != </a:t>
            </a:r>
            <a:r>
              <a:rPr lang="en-US" altLang="en-US" dirty="0" smtClean="0">
                <a:cs typeface="Times New Roman" panose="02020603050405020304" pitchFamily="18" charset="0"/>
              </a:rPr>
              <a:t> '</a:t>
            </a:r>
            <a:r>
              <a:rPr lang="en-US" dirty="0" smtClean="0"/>
              <a:t>NA</a:t>
            </a:r>
            <a:r>
              <a:rPr lang="en-US" altLang="en-US" dirty="0" smtClean="0">
                <a:cs typeface="Times New Roman" panose="02020603050405020304" pitchFamily="18" charset="0"/>
              </a:rPr>
              <a:t>'</a:t>
            </a:r>
            <a:endParaRPr lang="en-US" dirty="0" smtClean="0"/>
          </a:p>
          <a:p>
            <a:r>
              <a:rPr lang="en-US" dirty="0" smtClean="0"/>
              <a:t>group by dismissal_kind;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3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7423" y="422492"/>
            <a:ext cx="121442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7.Write a query to get the top 5 bowlers who conceded maximum extra runs from the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deliveries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select    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bowler</a:t>
            </a:r>
            <a:r>
              <a:rPr lang="en-US" altLang="en-US" dirty="0"/>
              <a:t>,   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sum( extra_runs</a:t>
            </a:r>
            <a:r>
              <a:rPr lang="en-US" altLang="en-US" dirty="0"/>
              <a:t>) as </a:t>
            </a:r>
            <a:r>
              <a:rPr lang="en-US" altLang="en-US" dirty="0" smtClean="0"/>
              <a:t>total_extra_runs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from deliveries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group </a:t>
            </a:r>
            <a:r>
              <a:rPr lang="en-US" altLang="en-US" dirty="0"/>
              <a:t>by </a:t>
            </a:r>
            <a:r>
              <a:rPr lang="en-US" altLang="en-US" dirty="0" smtClean="0"/>
              <a:t>bowler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order </a:t>
            </a:r>
            <a:r>
              <a:rPr lang="en-US" altLang="en-US" dirty="0"/>
              <a:t>by total_extra_runs </a:t>
            </a:r>
            <a:r>
              <a:rPr lang="en-US" altLang="en-US" dirty="0" smtClean="0"/>
              <a:t>desc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limit </a:t>
            </a:r>
            <a:r>
              <a:rPr lang="en-US" altLang="en-US" dirty="0"/>
              <a:t>5;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584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2880" y="5139"/>
            <a:ext cx="1186334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8. Write a query to create a table named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deliveries_v03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with all the columns of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deliveries_v02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table and two additional column (named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venue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match_date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of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venue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from table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matches</a:t>
            </a:r>
            <a:r>
              <a:rPr lang="en-US" altLang="en-US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create table deliveries_v03 as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select </a:t>
            </a:r>
            <a:r>
              <a:rPr lang="en-US" altLang="en-US" dirty="0"/>
              <a:t>d.*,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m.venue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m.Date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from </a:t>
            </a:r>
            <a:r>
              <a:rPr lang="en-US" altLang="en-US" dirty="0"/>
              <a:t>deliveries_v02 as </a:t>
            </a:r>
            <a:r>
              <a:rPr lang="en-US" altLang="en-US" dirty="0" smtClean="0"/>
              <a:t>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join </a:t>
            </a:r>
            <a:r>
              <a:rPr lang="en-US" altLang="en-US" dirty="0"/>
              <a:t>matches as m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 </a:t>
            </a:r>
            <a:r>
              <a:rPr lang="en-US" altLang="en-US" dirty="0"/>
              <a:t>d.id = m.id;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16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883" y="453225"/>
            <a:ext cx="11274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 smtClean="0">
              <a:effectLst/>
            </a:endParaRPr>
          </a:p>
          <a:p>
            <a:endParaRPr lang="en-US" dirty="0"/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9. Write a query to fetch the total runs scored for each venue and order it in the descending order of total runs scored.</a:t>
            </a:r>
          </a:p>
          <a:p>
            <a:endParaRPr lang="en-US" dirty="0"/>
          </a:p>
          <a:p>
            <a:r>
              <a:rPr lang="en-US" dirty="0" smtClean="0"/>
              <a:t>select     </a:t>
            </a:r>
          </a:p>
          <a:p>
            <a:r>
              <a:rPr lang="en-US" dirty="0" smtClean="0"/>
              <a:t>venue,    </a:t>
            </a:r>
          </a:p>
          <a:p>
            <a:r>
              <a:rPr lang="en-US" dirty="0" smtClean="0"/>
              <a:t>sum(total_runs) as total_runs_scored</a:t>
            </a:r>
          </a:p>
          <a:p>
            <a:r>
              <a:rPr lang="en-US" dirty="0" smtClean="0"/>
              <a:t>from deliveries_v03</a:t>
            </a:r>
          </a:p>
          <a:p>
            <a:r>
              <a:rPr lang="en-US" dirty="0" smtClean="0"/>
              <a:t>group by venue</a:t>
            </a:r>
          </a:p>
          <a:p>
            <a:r>
              <a:rPr lang="en-US" dirty="0" smtClean="0"/>
              <a:t>order by total_runs_scored desc;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5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7322" y="368555"/>
            <a:ext cx="111954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10. Write a query to fetch the year-wise total runs scored at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Eden Gardens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and order it in the descending order of total runs scored.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select    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Times New Roman" panose="02020603050405020304" pitchFamily="18" charset="0"/>
              </a:rPr>
              <a:t>extract(year </a:t>
            </a:r>
            <a:r>
              <a:rPr lang="en-US" altLang="en-US" dirty="0">
                <a:cs typeface="Times New Roman" panose="02020603050405020304" pitchFamily="18" charset="0"/>
              </a:rPr>
              <a:t>from date) as year,   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Times New Roman" panose="02020603050405020304" pitchFamily="18" charset="0"/>
              </a:rPr>
              <a:t>sum(total_runs</a:t>
            </a:r>
            <a:r>
              <a:rPr lang="en-US" altLang="en-US" dirty="0">
                <a:cs typeface="Times New Roman" panose="02020603050405020304" pitchFamily="18" charset="0"/>
              </a:rPr>
              <a:t>) as </a:t>
            </a:r>
            <a:r>
              <a:rPr lang="en-US" altLang="en-US" dirty="0" smtClean="0">
                <a:cs typeface="Times New Roman" panose="02020603050405020304" pitchFamily="18" charset="0"/>
              </a:rPr>
              <a:t>total_runs_scored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Times New Roman" panose="02020603050405020304" pitchFamily="18" charset="0"/>
              </a:rPr>
              <a:t>from deliveries_v03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Times New Roman" panose="02020603050405020304" pitchFamily="18" charset="0"/>
              </a:rPr>
              <a:t>where </a:t>
            </a:r>
            <a:r>
              <a:rPr lang="en-US" altLang="en-US" dirty="0">
                <a:cs typeface="Times New Roman" panose="02020603050405020304" pitchFamily="18" charset="0"/>
              </a:rPr>
              <a:t>venue = 'Eden </a:t>
            </a:r>
            <a:r>
              <a:rPr lang="en-US" altLang="en-US" dirty="0" smtClean="0">
                <a:cs typeface="Times New Roman" panose="02020603050405020304" pitchFamily="18" charset="0"/>
              </a:rPr>
              <a:t>Gardens'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Times New Roman" panose="02020603050405020304" pitchFamily="18" charset="0"/>
              </a:rPr>
              <a:t>group </a:t>
            </a:r>
            <a:r>
              <a:rPr lang="en-US" altLang="en-US" dirty="0">
                <a:cs typeface="Times New Roman" panose="02020603050405020304" pitchFamily="18" charset="0"/>
              </a:rPr>
              <a:t>by </a:t>
            </a:r>
            <a:r>
              <a:rPr lang="en-US" altLang="en-US" dirty="0" smtClean="0">
                <a:cs typeface="Times New Roman" panose="02020603050405020304" pitchFamily="18" charset="0"/>
              </a:rPr>
              <a:t>year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Times New Roman" panose="02020603050405020304" pitchFamily="18" charset="0"/>
              </a:rPr>
              <a:t>order </a:t>
            </a:r>
            <a:r>
              <a:rPr lang="en-US" altLang="en-US" dirty="0">
                <a:cs typeface="Times New Roman" panose="02020603050405020304" pitchFamily="18" charset="0"/>
              </a:rPr>
              <a:t>by total_runs_scored desc;</a:t>
            </a:r>
          </a:p>
        </p:txBody>
      </p:sp>
    </p:spTree>
    <p:extLst>
      <p:ext uri="{BB962C8B-B14F-4D97-AF65-F5344CB8AC3E}">
        <p14:creationId xmlns:p14="http://schemas.microsoft.com/office/powerpoint/2010/main" val="126997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Second we create a Matches 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table Matches(    </a:t>
            </a:r>
          </a:p>
          <a:p>
            <a:r>
              <a:rPr lang="en-US" dirty="0" smtClean="0"/>
              <a:t>id int not null,	</a:t>
            </a:r>
          </a:p>
          <a:p>
            <a:r>
              <a:rPr lang="en-US" dirty="0" smtClean="0"/>
              <a:t>city varchar not null,	</a:t>
            </a:r>
          </a:p>
          <a:p>
            <a:r>
              <a:rPr lang="en-US" dirty="0" smtClean="0"/>
              <a:t>date </a:t>
            </a:r>
            <a:r>
              <a:rPr lang="en-US" dirty="0" smtClean="0"/>
              <a:t>date</a:t>
            </a:r>
            <a:r>
              <a:rPr lang="en-US" dirty="0" smtClean="0"/>
              <a:t> not null,	</a:t>
            </a:r>
          </a:p>
          <a:p>
            <a:r>
              <a:rPr lang="en-US" dirty="0" smtClean="0"/>
              <a:t>player_of_match varchar not null,	</a:t>
            </a:r>
          </a:p>
          <a:p>
            <a:r>
              <a:rPr lang="en-US" dirty="0" smtClean="0"/>
              <a:t>venue varchar not null,	</a:t>
            </a:r>
          </a:p>
          <a:p>
            <a:r>
              <a:rPr lang="en-US" dirty="0" smtClean="0"/>
              <a:t>neutral_venue int not null ,	</a:t>
            </a:r>
          </a:p>
          <a:p>
            <a:r>
              <a:rPr lang="en-US" dirty="0" smtClean="0"/>
              <a:t>team1 varchar not null,	</a:t>
            </a:r>
          </a:p>
          <a:p>
            <a:r>
              <a:rPr lang="en-US" dirty="0" smtClean="0"/>
              <a:t>team2 varchar not null,	</a:t>
            </a:r>
          </a:p>
          <a:p>
            <a:r>
              <a:rPr lang="en-US" dirty="0" smtClean="0"/>
              <a:t>toss_winner varchar not null,</a:t>
            </a:r>
          </a:p>
          <a:p>
            <a:r>
              <a:rPr lang="en-US" dirty="0" smtClean="0"/>
              <a:t>toss_decision varchar not null,	</a:t>
            </a:r>
          </a:p>
          <a:p>
            <a:r>
              <a:rPr lang="en-US" dirty="0" smtClean="0"/>
              <a:t>winner varchar not null,	</a:t>
            </a:r>
          </a:p>
          <a:p>
            <a:r>
              <a:rPr lang="en-US" dirty="0" smtClean="0"/>
              <a:t>result varchar not null,	</a:t>
            </a:r>
          </a:p>
          <a:p>
            <a:r>
              <a:rPr lang="en-US" dirty="0" smtClean="0"/>
              <a:t>result_margin int,	</a:t>
            </a:r>
          </a:p>
          <a:p>
            <a:r>
              <a:rPr lang="en-US" dirty="0" smtClean="0"/>
              <a:t>eliminator varchar not null,	</a:t>
            </a:r>
          </a:p>
          <a:p>
            <a:r>
              <a:rPr lang="en-US" dirty="0" smtClean="0"/>
              <a:t>method varchar not null,	</a:t>
            </a:r>
          </a:p>
          <a:p>
            <a:r>
              <a:rPr lang="en-US" dirty="0" smtClean="0"/>
              <a:t>umpire1 varchar not null,	</a:t>
            </a:r>
          </a:p>
          <a:p>
            <a:r>
              <a:rPr lang="en-US" dirty="0" smtClean="0"/>
              <a:t>umpire2 varchar not null);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copy Matches from 'C:\Program Files\PostgreSQL\16\data\dataset\IPL_Matches.csv' CSV header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8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659"/>
            <a:ext cx="120838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cs typeface="Times New Roman" panose="02020603050405020304" pitchFamily="18" charset="0"/>
              </a:rPr>
              <a:t>Task 1</a:t>
            </a:r>
            <a:r>
              <a:rPr lang="en-US" dirty="0" smtClean="0">
                <a:cs typeface="Times New Roman" panose="02020603050405020304" pitchFamily="18" charset="0"/>
              </a:rPr>
              <a:t> -  </a:t>
            </a:r>
            <a:r>
              <a:rPr lang="en-US" b="1" dirty="0" smtClean="0">
                <a:cs typeface="Times New Roman" panose="02020603050405020304" pitchFamily="18" charset="0"/>
              </a:rPr>
              <a:t>our first priority get 2-3 player with higher strike rate who faces atleast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cs typeface="Times New Roman" panose="02020603050405020304" pitchFamily="18" charset="0"/>
              </a:rPr>
              <a:t>500 balls and we have to make a list of 10 player who want to bit in auction.</a:t>
            </a:r>
            <a:endParaRPr lang="en-US" b="1" dirty="0"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select 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batsman,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count(ball</a:t>
            </a:r>
            <a:r>
              <a:rPr lang="en-US" dirty="0">
                <a:cs typeface="Times New Roman" panose="02020603050405020304" pitchFamily="18" charset="0"/>
              </a:rPr>
              <a:t>) as Balls_played</a:t>
            </a:r>
            <a:r>
              <a:rPr lang="en-US" dirty="0" smtClean="0"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sum(batsman_runs</a:t>
            </a:r>
            <a:r>
              <a:rPr lang="en-US" dirty="0">
                <a:cs typeface="Times New Roman" panose="02020603050405020304" pitchFamily="18" charset="0"/>
              </a:rPr>
              <a:t>) as Total_runs</a:t>
            </a:r>
            <a:r>
              <a:rPr lang="en-US" dirty="0" smtClean="0"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sum(batsman_runs):: decimal)/count(ball) *100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as High_Strick_rate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from </a:t>
            </a:r>
            <a:r>
              <a:rPr lang="en-US" dirty="0">
                <a:cs typeface="Times New Roman" panose="02020603050405020304" pitchFamily="18" charset="0"/>
              </a:rPr>
              <a:t>deliveries 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where </a:t>
            </a:r>
            <a:r>
              <a:rPr lang="en-US" dirty="0">
                <a:cs typeface="Times New Roman" panose="02020603050405020304" pitchFamily="18" charset="0"/>
              </a:rPr>
              <a:t>extras_type != </a:t>
            </a:r>
            <a:r>
              <a:rPr lang="en-US" altLang="en-US" dirty="0" smtClean="0">
                <a:cs typeface="Times New Roman" panose="02020603050405020304" pitchFamily="18" charset="0"/>
              </a:rPr>
              <a:t> '</a:t>
            </a:r>
            <a:r>
              <a:rPr lang="en-US" dirty="0" smtClean="0">
                <a:cs typeface="Times New Roman" panose="02020603050405020304" pitchFamily="18" charset="0"/>
              </a:rPr>
              <a:t>wides</a:t>
            </a:r>
            <a:r>
              <a:rPr lang="en-US" altLang="en-US" dirty="0" smtClean="0">
                <a:cs typeface="Times New Roman" panose="02020603050405020304" pitchFamily="18" charset="0"/>
              </a:rPr>
              <a:t>'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group </a:t>
            </a:r>
            <a:r>
              <a:rPr lang="en-US" dirty="0">
                <a:cs typeface="Times New Roman" panose="02020603050405020304" pitchFamily="18" charset="0"/>
              </a:rPr>
              <a:t>by </a:t>
            </a:r>
            <a:r>
              <a:rPr lang="en-US" dirty="0" smtClean="0">
                <a:cs typeface="Times New Roman" panose="02020603050405020304" pitchFamily="18" charset="0"/>
              </a:rPr>
              <a:t>batsman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having </a:t>
            </a:r>
            <a:r>
              <a:rPr lang="en-US" dirty="0">
                <a:cs typeface="Times New Roman" panose="02020603050405020304" pitchFamily="18" charset="0"/>
              </a:rPr>
              <a:t>count(ball) &gt;= 500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order </a:t>
            </a:r>
            <a:r>
              <a:rPr lang="en-US" dirty="0">
                <a:cs typeface="Times New Roman" panose="02020603050405020304" pitchFamily="18" charset="0"/>
              </a:rPr>
              <a:t>by High_Strick_rate </a:t>
            </a:r>
            <a:r>
              <a:rPr lang="en-US" dirty="0" smtClean="0">
                <a:cs typeface="Times New Roman" panose="02020603050405020304" pitchFamily="18" charset="0"/>
              </a:rPr>
              <a:t>desc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limit </a:t>
            </a:r>
            <a:r>
              <a:rPr lang="en-US" dirty="0">
                <a:cs typeface="Times New Roman" panose="02020603050405020304" pitchFamily="18" charset="0"/>
              </a:rPr>
              <a:t>10 ;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01193"/>
              </p:ext>
            </p:extLst>
          </p:nvPr>
        </p:nvGraphicFramePr>
        <p:xfrm>
          <a:off x="5781366" y="3392129"/>
          <a:ext cx="5673215" cy="3116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26" y="496007"/>
            <a:ext cx="453429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645" y="0"/>
            <a:ext cx="119953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Task</a:t>
            </a:r>
            <a:r>
              <a:rPr lang="en-US" dirty="0" smtClean="0"/>
              <a:t> 2 - </a:t>
            </a:r>
            <a:r>
              <a:rPr lang="en-US" dirty="0" smtClean="0"/>
              <a:t>  </a:t>
            </a:r>
            <a:r>
              <a:rPr lang="en-US" b="1" dirty="0" smtClean="0"/>
              <a:t>Now you need to get 2-3 players with good Average who have played more the 2 ipl seasons. And to do that you have to make a list of 10 players you want to bid in the auction</a:t>
            </a:r>
            <a:r>
              <a:rPr lang="en-US" dirty="0"/>
              <a:t>.</a:t>
            </a:r>
            <a:r>
              <a:rPr lang="en-US" dirty="0" smtClean="0"/>
              <a:t>                                           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</a:t>
            </a:r>
          </a:p>
          <a:p>
            <a:r>
              <a:rPr lang="en-US" dirty="0" smtClean="0"/>
              <a:t>batsman,</a:t>
            </a:r>
          </a:p>
          <a:p>
            <a:r>
              <a:rPr lang="en-US" dirty="0" smtClean="0"/>
              <a:t>count(distinct id) as numberof_mathes,</a:t>
            </a:r>
          </a:p>
          <a:p>
            <a:r>
              <a:rPr lang="en-US" dirty="0" smtClean="0"/>
              <a:t>sum(batsman_runs) as Total_runs,</a:t>
            </a:r>
          </a:p>
          <a:p>
            <a:r>
              <a:rPr lang="en-US" dirty="0" smtClean="0"/>
              <a:t>sum(is_wicket) as dismissal_times,</a:t>
            </a:r>
          </a:p>
          <a:p>
            <a:r>
              <a:rPr lang="en-US" dirty="0" smtClean="0"/>
              <a:t>(sum(batsman_runs) :: decimal)/sum(is_wicket) </a:t>
            </a:r>
          </a:p>
          <a:p>
            <a:r>
              <a:rPr lang="en-US" dirty="0" smtClean="0"/>
              <a:t>as Average_runs</a:t>
            </a:r>
          </a:p>
          <a:p>
            <a:r>
              <a:rPr lang="en-US" dirty="0" smtClean="0"/>
              <a:t>from deliveries</a:t>
            </a:r>
          </a:p>
          <a:p>
            <a:r>
              <a:rPr lang="en-US" dirty="0" smtClean="0"/>
              <a:t>group by batsman</a:t>
            </a:r>
          </a:p>
          <a:p>
            <a:r>
              <a:rPr lang="en-US" dirty="0" smtClean="0"/>
              <a:t>having count(distinct id)&gt;28</a:t>
            </a:r>
          </a:p>
          <a:p>
            <a:r>
              <a:rPr lang="en-US" dirty="0" smtClean="0"/>
              <a:t>order by Average_runs desc</a:t>
            </a:r>
          </a:p>
          <a:p>
            <a:r>
              <a:rPr lang="en-US" dirty="0" smtClean="0"/>
              <a:t> limit 10;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2" y="1085335"/>
            <a:ext cx="6105834" cy="2846209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974451"/>
              </p:ext>
            </p:extLst>
          </p:nvPr>
        </p:nvGraphicFramePr>
        <p:xfrm>
          <a:off x="5840362" y="3931544"/>
          <a:ext cx="4665406" cy="294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313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smtClean="0"/>
              <a:t>Now you need to get 2-3 Hard-hitting players who have scored most runs in boundaries and have played more the 2 ipl season. To do that you have to make a list of 10 players you want to bid in the auction.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select    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Batsman,</a:t>
            </a:r>
          </a:p>
          <a:p>
            <a:r>
              <a:rPr lang="en-US" dirty="0">
                <a:cs typeface="Times New Roman" panose="02020603050405020304" pitchFamily="18" charset="0"/>
              </a:rPr>
              <a:t>count(distinct id)/14 as Seasons,    </a:t>
            </a:r>
          </a:p>
          <a:p>
            <a:r>
              <a:rPr lang="en-US" dirty="0">
                <a:cs typeface="Times New Roman" panose="02020603050405020304" pitchFamily="18" charset="0"/>
              </a:rPr>
              <a:t>SUM(CASE WHEN batsman_runs IN (4, 6)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THEN </a:t>
            </a:r>
            <a:r>
              <a:rPr lang="en-US" dirty="0">
                <a:cs typeface="Times New Roman" panose="02020603050405020304" pitchFamily="18" charset="0"/>
              </a:rPr>
              <a:t>batsman_runs ELSE 0 END)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AS </a:t>
            </a:r>
            <a:r>
              <a:rPr lang="en-US" dirty="0">
                <a:cs typeface="Times New Roman" panose="02020603050405020304" pitchFamily="18" charset="0"/>
              </a:rPr>
              <a:t>boundary_runs,</a:t>
            </a:r>
          </a:p>
          <a:p>
            <a:r>
              <a:rPr lang="en-US" dirty="0">
                <a:cs typeface="Times New Roman" panose="02020603050405020304" pitchFamily="18" charset="0"/>
              </a:rPr>
              <a:t>SUM(batsman_runs) AS total_runs,</a:t>
            </a:r>
          </a:p>
          <a:p>
            <a:r>
              <a:rPr lang="en-US" dirty="0">
                <a:cs typeface="Times New Roman" panose="02020603050405020304" pitchFamily="18" charset="0"/>
              </a:rPr>
              <a:t>CASE WHEN SUM(batsman_runs) &gt; 0 THEN 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SUM(CASE </a:t>
            </a:r>
            <a:r>
              <a:rPr lang="en-US" dirty="0">
                <a:cs typeface="Times New Roman" panose="02020603050405020304" pitchFamily="18" charset="0"/>
              </a:rPr>
              <a:t>WHEN batsman_runs IN (4, 6)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THEN </a:t>
            </a:r>
            <a:r>
              <a:rPr lang="en-US" dirty="0">
                <a:cs typeface="Times New Roman" panose="02020603050405020304" pitchFamily="18" charset="0"/>
              </a:rPr>
              <a:t>batsman_runs ELSE 0 END) </a:t>
            </a:r>
            <a:r>
              <a:rPr lang="en-US" dirty="0" smtClean="0">
                <a:cs typeface="Times New Roman" panose="02020603050405020304" pitchFamily="18" charset="0"/>
              </a:rPr>
              <a:t>/CAST(SUM(batsman_runs</a:t>
            </a:r>
            <a:r>
              <a:rPr lang="en-US" dirty="0">
                <a:cs typeface="Times New Roman" panose="02020603050405020304" pitchFamily="18" charset="0"/>
              </a:rPr>
              <a:t>)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AS </a:t>
            </a:r>
            <a:r>
              <a:rPr lang="en-US" dirty="0">
                <a:cs typeface="Times New Roman" panose="02020603050405020304" pitchFamily="18" charset="0"/>
              </a:rPr>
              <a:t>DECIMAL) * 100  ELSE   0   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END </a:t>
            </a:r>
            <a:r>
              <a:rPr lang="en-US" dirty="0">
                <a:cs typeface="Times New Roman" panose="02020603050405020304" pitchFamily="18" charset="0"/>
              </a:rPr>
              <a:t>AS boundary_percentage </a:t>
            </a:r>
          </a:p>
          <a:p>
            <a:r>
              <a:rPr lang="en-US" dirty="0">
                <a:cs typeface="Times New Roman" panose="02020603050405020304" pitchFamily="18" charset="0"/>
              </a:rPr>
              <a:t>FROM   deliveries  </a:t>
            </a:r>
          </a:p>
          <a:p>
            <a:r>
              <a:rPr lang="en-US" dirty="0">
                <a:cs typeface="Times New Roman" panose="02020603050405020304" pitchFamily="18" charset="0"/>
              </a:rPr>
              <a:t>GROUP BY  batsman</a:t>
            </a:r>
          </a:p>
          <a:p>
            <a:r>
              <a:rPr lang="en-US" dirty="0">
                <a:cs typeface="Times New Roman" panose="02020603050405020304" pitchFamily="18" charset="0"/>
              </a:rPr>
              <a:t>having count(distinct id)&gt;2 </a:t>
            </a:r>
          </a:p>
          <a:p>
            <a:r>
              <a:rPr lang="en-US" dirty="0">
                <a:cs typeface="Times New Roman" panose="02020603050405020304" pitchFamily="18" charset="0"/>
              </a:rPr>
              <a:t>ORDER BY  boundary_runs DESC </a:t>
            </a:r>
          </a:p>
          <a:p>
            <a:r>
              <a:rPr lang="en-US" dirty="0">
                <a:cs typeface="Times New Roman" panose="02020603050405020304" pitchFamily="18" charset="0"/>
              </a:rPr>
              <a:t>LIMIT 10;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522142"/>
              </p:ext>
            </p:extLst>
          </p:nvPr>
        </p:nvGraphicFramePr>
        <p:xfrm>
          <a:off x="6191498" y="3696929"/>
          <a:ext cx="5570703" cy="3050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99" y="795555"/>
            <a:ext cx="5570703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1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Task 4 - </a:t>
            </a:r>
            <a:r>
              <a:rPr lang="en-US" b="1" dirty="0" smtClean="0"/>
              <a:t>our first priority is to get 2-3 bowlers with good economy who have bowled at least 500 balls in IPL so far. To do that you have to make a list of 10 players you want to bid in the auction.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</a:t>
            </a:r>
          </a:p>
          <a:p>
            <a:r>
              <a:rPr lang="en-US" dirty="0" smtClean="0"/>
              <a:t>bowler,</a:t>
            </a:r>
          </a:p>
          <a:p>
            <a:r>
              <a:rPr lang="en-US" dirty="0" smtClean="0"/>
              <a:t>count(ball) as total_balls,</a:t>
            </a:r>
          </a:p>
          <a:p>
            <a:r>
              <a:rPr lang="en-US" dirty="0" smtClean="0"/>
              <a:t>sum(total_runs) as total_runs,</a:t>
            </a:r>
          </a:p>
          <a:p>
            <a:r>
              <a:rPr lang="en-US" dirty="0" smtClean="0"/>
              <a:t>(sum(total_runs)/(count(ball)/6.0)) as economy</a:t>
            </a:r>
          </a:p>
          <a:p>
            <a:r>
              <a:rPr lang="en-US" dirty="0" smtClean="0"/>
              <a:t>from deliveries</a:t>
            </a:r>
          </a:p>
          <a:p>
            <a:r>
              <a:rPr lang="en-US" dirty="0" smtClean="0"/>
              <a:t>group by bowler</a:t>
            </a:r>
          </a:p>
          <a:p>
            <a:r>
              <a:rPr lang="en-US" dirty="0" smtClean="0"/>
              <a:t>having count(ball)&gt;500</a:t>
            </a:r>
          </a:p>
          <a:p>
            <a:r>
              <a:rPr lang="en-US" dirty="0" smtClean="0"/>
              <a:t>order by economy asc</a:t>
            </a:r>
          </a:p>
          <a:p>
            <a:r>
              <a:rPr lang="en-US" dirty="0" smtClean="0"/>
              <a:t>limit 10;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819265"/>
              </p:ext>
            </p:extLst>
          </p:nvPr>
        </p:nvGraphicFramePr>
        <p:xfrm>
          <a:off x="6646606" y="3824748"/>
          <a:ext cx="5289755" cy="294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9" y="609630"/>
            <a:ext cx="5368412" cy="29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6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Task 5</a:t>
            </a:r>
            <a:r>
              <a:rPr lang="en-US" dirty="0" smtClean="0"/>
              <a:t> - </a:t>
            </a:r>
            <a:r>
              <a:rPr lang="en-US" b="1" dirty="0" smtClean="0"/>
              <a:t>Now you need to get 2-3 bowlers with the best strike rate and who have bowled at least 500 balls in IPL so far.To do that you have to make a list of 10 players you want to bid in the auction.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    </a:t>
            </a:r>
          </a:p>
          <a:p>
            <a:r>
              <a:rPr lang="en-US" dirty="0" smtClean="0"/>
              <a:t>bowler,    </a:t>
            </a:r>
          </a:p>
          <a:p>
            <a:r>
              <a:rPr lang="en-US" dirty="0" smtClean="0"/>
              <a:t>COUNT(ball) AS balls_bowled,    </a:t>
            </a:r>
          </a:p>
          <a:p>
            <a:r>
              <a:rPr lang="en-US" dirty="0" smtClean="0"/>
              <a:t>SUM(CASE WHEN is_wicket = 1 </a:t>
            </a:r>
          </a:p>
          <a:p>
            <a:r>
              <a:rPr lang="en-US" dirty="0" smtClean="0"/>
              <a:t>THEN 1 ELSE 0 END) </a:t>
            </a:r>
          </a:p>
          <a:p>
            <a:r>
              <a:rPr lang="en-US" dirty="0" smtClean="0"/>
              <a:t>AS wickets_taken,    </a:t>
            </a:r>
          </a:p>
          <a:p>
            <a:r>
              <a:rPr lang="en-US" dirty="0" smtClean="0"/>
              <a:t>ROUND(COUNT(ball) / NULLIF(SUM(CASE </a:t>
            </a:r>
          </a:p>
          <a:p>
            <a:r>
              <a:rPr lang="en-US" dirty="0" smtClean="0"/>
              <a:t>WHEN is_wicket = 1 </a:t>
            </a:r>
          </a:p>
          <a:p>
            <a:r>
              <a:rPr lang="en-US" dirty="0" smtClean="0"/>
              <a:t>THEN 1 ELSE 0 END), 0) , 2) </a:t>
            </a:r>
          </a:p>
          <a:p>
            <a:r>
              <a:rPr lang="en-US" dirty="0" smtClean="0"/>
              <a:t>AS strike_rate</a:t>
            </a:r>
          </a:p>
          <a:p>
            <a:r>
              <a:rPr lang="en-US" dirty="0" smtClean="0"/>
              <a:t>FROM   deliveries</a:t>
            </a:r>
          </a:p>
          <a:p>
            <a:r>
              <a:rPr lang="en-US" dirty="0" smtClean="0"/>
              <a:t>GROUP BY  bowler</a:t>
            </a:r>
          </a:p>
          <a:p>
            <a:r>
              <a:rPr lang="en-US" dirty="0" smtClean="0"/>
              <a:t>HAVING   COUNT(ball) &gt; 500</a:t>
            </a:r>
          </a:p>
          <a:p>
            <a:r>
              <a:rPr lang="en-US" dirty="0" smtClean="0"/>
              <a:t>ORDER BY   strike_rate asc</a:t>
            </a:r>
          </a:p>
          <a:p>
            <a:r>
              <a:rPr lang="en-US" dirty="0" smtClean="0"/>
              <a:t>LIMIT 10;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706509"/>
              </p:ext>
            </p:extLst>
          </p:nvPr>
        </p:nvGraphicFramePr>
        <p:xfrm>
          <a:off x="6096000" y="39418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46" y="913946"/>
            <a:ext cx="4092295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9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659" y="88490"/>
            <a:ext cx="121133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Task 6</a:t>
            </a:r>
            <a:r>
              <a:rPr lang="en-US" dirty="0" smtClean="0"/>
              <a:t> - </a:t>
            </a:r>
            <a:r>
              <a:rPr lang="en-US" b="1" dirty="0" smtClean="0"/>
              <a:t>Now you need to get 2-3 All_rounders with the best batting as well as bowling strike rate and who have faced at least 500 balls in IPL so far and have bowled minimum 300 </a:t>
            </a:r>
            <a:r>
              <a:rPr lang="en-US" b="1" dirty="0" err="1" smtClean="0"/>
              <a:t>balls.To</a:t>
            </a:r>
            <a:r>
              <a:rPr lang="en-US" b="1" dirty="0" smtClean="0"/>
              <a:t> do that you have to make a list of 10 players you want to bid in the auction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 a.*,b.* from </a:t>
            </a:r>
          </a:p>
          <a:p>
            <a:r>
              <a:rPr lang="en-US" dirty="0" smtClean="0"/>
              <a:t>(select batsman as player,count(ball) as total_ball_faced,	</a:t>
            </a:r>
          </a:p>
          <a:p>
            <a:r>
              <a:rPr lang="en-US" dirty="0" smtClean="0"/>
              <a:t>sum(batsman_runs) as total_runs_scored,	</a:t>
            </a:r>
          </a:p>
          <a:p>
            <a:r>
              <a:rPr lang="en-US" dirty="0" smtClean="0"/>
              <a:t>round(cast(sum(batsman_runs) as decimal )/count(ball)*100,2) as batting_strike_rate</a:t>
            </a:r>
            <a:r>
              <a:rPr lang="en-US" dirty="0"/>
              <a:t> </a:t>
            </a:r>
            <a:r>
              <a:rPr lang="en-US" dirty="0" smtClean="0"/>
              <a:t>from deliveries 	</a:t>
            </a:r>
          </a:p>
          <a:p>
            <a:r>
              <a:rPr lang="en-US" dirty="0" smtClean="0"/>
              <a:t>group by batsman	</a:t>
            </a:r>
          </a:p>
          <a:p>
            <a:r>
              <a:rPr lang="en-US" dirty="0" smtClean="0"/>
              <a:t>having count(ball)&gt;500	</a:t>
            </a:r>
          </a:p>
          <a:p>
            <a:r>
              <a:rPr lang="en-US" dirty="0" smtClean="0"/>
              <a:t>order by batting_strike_rate desc)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as a inner join	</a:t>
            </a:r>
          </a:p>
          <a:p>
            <a:r>
              <a:rPr lang="en-US" dirty="0" smtClean="0"/>
              <a:t>(select round(cast(count(ball) as decimal )/sum(is_wicket),2) as bowling_strike_rate,	</a:t>
            </a:r>
          </a:p>
          <a:p>
            <a:r>
              <a:rPr lang="en-US" dirty="0" smtClean="0"/>
              <a:t>sum(total_runs) as total_runs_conceded,	</a:t>
            </a:r>
          </a:p>
          <a:p>
            <a:r>
              <a:rPr lang="en-US" dirty="0" smtClean="0"/>
              <a:t>count(ball) as total_deliveries,	</a:t>
            </a:r>
          </a:p>
          <a:p>
            <a:r>
              <a:rPr lang="en-US" dirty="0" smtClean="0"/>
              <a:t>sum(is_wicket) as total_wicket_taken,	</a:t>
            </a:r>
          </a:p>
          <a:p>
            <a:r>
              <a:rPr lang="en-US" dirty="0" smtClean="0"/>
              <a:t>bowler as player	</a:t>
            </a:r>
          </a:p>
          <a:p>
            <a:r>
              <a:rPr lang="en-US" dirty="0" smtClean="0"/>
              <a:t>from deliveries group by bowler	</a:t>
            </a:r>
          </a:p>
          <a:p>
            <a:r>
              <a:rPr lang="en-US" dirty="0" smtClean="0"/>
              <a:t>having count(ball) &gt;300</a:t>
            </a:r>
          </a:p>
          <a:p>
            <a:r>
              <a:rPr lang="en-US" dirty="0" smtClean="0"/>
              <a:t>order by bowling_strike_rate) as b 	</a:t>
            </a:r>
          </a:p>
          <a:p>
            <a:r>
              <a:rPr lang="en-US" dirty="0" smtClean="0"/>
              <a:t>on a.player = b.player</a:t>
            </a:r>
          </a:p>
          <a:p>
            <a:r>
              <a:rPr lang="en-US" dirty="0" smtClean="0"/>
              <a:t>limit 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7" y="206734"/>
            <a:ext cx="6218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Task 6 output and visualization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" y="883419"/>
            <a:ext cx="11569150" cy="264696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116417"/>
              </p:ext>
            </p:extLst>
          </p:nvPr>
        </p:nvGraphicFramePr>
        <p:xfrm>
          <a:off x="3470931" y="3747549"/>
          <a:ext cx="4572000" cy="298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144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1126</Words>
  <Application>Microsoft Office PowerPoint</Application>
  <PresentationFormat>Widescreen</PresentationFormat>
  <Paragraphs>268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HP</dc:creator>
  <cp:lastModifiedBy>HP</cp:lastModifiedBy>
  <cp:revision>25</cp:revision>
  <dcterms:created xsi:type="dcterms:W3CDTF">2024-05-28T16:22:39Z</dcterms:created>
  <dcterms:modified xsi:type="dcterms:W3CDTF">2024-05-29T19:52:33Z</dcterms:modified>
</cp:coreProperties>
</file>