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4"/>
      <p:bold r:id="rId5"/>
      <p:italic r:id="rId6"/>
      <p:boldItalic r:id="rId7"/>
    </p:embeddedFont>
    <p:embeddedFont>
      <p:font typeface="Source Sans Pro" panose="020B050303040302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0"/>
  </p:normalViewPr>
  <p:slideViewPr>
    <p:cSldViewPr snapToGrid="0">
      <p:cViewPr varScale="1">
        <p:scale>
          <a:sx n="137" d="100"/>
          <a:sy n="137" d="100"/>
        </p:scale>
        <p:origin x="92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eecs.berkeley.edu/Research/Projects/CS/vision/bsds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a0a5c049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a0a5c0490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The Berkeley Segmentation Dataset and Benchmark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https://www2.eecs.berkeley.edu/Research/Projects/CS/vision/bsds/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Dorin Comaniciu and Peter Meer. 2002. Mean Shift: A Robust Approach Toward Feature Space Analysis. IEEE Trans. Pattern Anal.  Mach. Intell. 24, 5 (May 2002), 603-619.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</a:t>
            </a:r>
            <a:r>
              <a:rPr lang="en">
                <a:solidFill>
                  <a:schemeClr val="dk1"/>
                </a:solidFill>
              </a:rPr>
              <a:t>Jianbo Shi and J. Malik, "Normalized cuts and image segmentation," in </a:t>
            </a:r>
            <a:r>
              <a:rPr lang="en" i="1">
                <a:solidFill>
                  <a:schemeClr val="dk1"/>
                </a:solidFill>
              </a:rPr>
              <a:t>IEEE Transactions on Pattern Analysis and Machine Intelligence</a:t>
            </a:r>
            <a:r>
              <a:rPr lang="en">
                <a:solidFill>
                  <a:schemeClr val="dk1"/>
                </a:solidFill>
              </a:rPr>
              <a:t>, vol. 22, no. 8, pp. 888-905, Aug. 2000.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[3] P. Arbelaez, M. Maire, C. Fowlkes and J. Malik. Contour Detection and Hierarchical Image Segmentation. IEEE TPAMI, Vol. 33, No. 5, pp. 898-916, May 2011.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[4] D. Martin and C. Fowlkes and D. Tal and J. Malik. A Database of Human Segmented Natural Images and its Application to Evaluating Segmentation Algorithms and Measuring Ecological Statistics. Proc. 8th Int'l Conf. Computer Vision, Vol. 22, pp. 416-423, July 2001.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[5] Ji Won Yoon. An Efficient Model Selection for Gaussian Mixture Model in a Bayesian Framework. CoRR, abs/1307.0995, 2013.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Additional Notes: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MSS -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No parameters required, same hyperparameters can be used for majority of images based on image size and type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Noisy because it’s a density function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Slow; time complexity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Different hyper parameters required depending on feature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Spectral: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Very good for first few segments as other eigenvectors do not minimize the problem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Slow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Less noisy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Number of clusters parameter required, A lot of internal hyper parameters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Sklearn version didn’t work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Difficult to reproduce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Does really bad if first segment is ill-formed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Boundary: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Does not identify class/color based only on edges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Fast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Does not give a lot of meaning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No parameter required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GMM: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Really good performance if K is known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Parameter changes for every image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Really fast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Bayesian GMM: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Robust to value of K to some extent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Performs as good as GMM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AND_BODY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000" cy="20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TITLE_AND_BODY_2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000" cy="20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lvl="1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lvl="2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lvl="3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lvl="4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lvl="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lvl="6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lvl="7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lvl="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/>
        </p:nvSpPr>
        <p:spPr>
          <a:xfrm>
            <a:off x="675500" y="0"/>
            <a:ext cx="8054100" cy="5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Image Segmentation and Bayesian Inference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pic>
        <p:nvPicPr>
          <p:cNvPr id="142" name="Google Shape;1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23" y="85148"/>
            <a:ext cx="895240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8"/>
          <p:cNvSpPr txBox="1"/>
          <p:nvPr/>
        </p:nvSpPr>
        <p:spPr>
          <a:xfrm>
            <a:off x="5823075" y="402575"/>
            <a:ext cx="3088200" cy="2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- Nishant Gurunath, Soham Kelkar (21)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4" name="Google Shape;144;p28"/>
          <p:cNvPicPr preferRelativeResize="0"/>
          <p:nvPr/>
        </p:nvPicPr>
        <p:blipFill rotWithShape="1">
          <a:blip r:embed="rId4">
            <a:alphaModFix/>
          </a:blip>
          <a:srcRect l="5437" r="5428"/>
          <a:stretch/>
        </p:blipFill>
        <p:spPr>
          <a:xfrm>
            <a:off x="3744007" y="497450"/>
            <a:ext cx="1759799" cy="132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8"/>
          <p:cNvPicPr preferRelativeResize="0"/>
          <p:nvPr/>
        </p:nvPicPr>
        <p:blipFill rotWithShape="1">
          <a:blip r:embed="rId5">
            <a:alphaModFix/>
          </a:blip>
          <a:srcRect l="5562" r="5571"/>
          <a:stretch/>
        </p:blipFill>
        <p:spPr>
          <a:xfrm>
            <a:off x="1314100" y="973775"/>
            <a:ext cx="1759799" cy="133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8"/>
          <p:cNvPicPr preferRelativeResize="0"/>
          <p:nvPr/>
        </p:nvPicPr>
        <p:blipFill rotWithShape="1">
          <a:blip r:embed="rId6">
            <a:alphaModFix/>
          </a:blip>
          <a:srcRect l="5877" r="5877"/>
          <a:stretch/>
        </p:blipFill>
        <p:spPr>
          <a:xfrm>
            <a:off x="6187676" y="973775"/>
            <a:ext cx="1759800" cy="133342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8"/>
          <p:cNvSpPr txBox="1"/>
          <p:nvPr/>
        </p:nvSpPr>
        <p:spPr>
          <a:xfrm>
            <a:off x="7667075" y="1248313"/>
            <a:ext cx="17598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GMM Segmentation</a:t>
            </a:r>
            <a:endParaRPr/>
          </a:p>
        </p:txBody>
      </p:sp>
      <p:sp>
        <p:nvSpPr>
          <p:cNvPr id="148" name="Google Shape;148;p28"/>
          <p:cNvSpPr txBox="1"/>
          <p:nvPr/>
        </p:nvSpPr>
        <p:spPr>
          <a:xfrm>
            <a:off x="-482400" y="1254049"/>
            <a:ext cx="19056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Spectral </a:t>
            </a:r>
            <a:br>
              <a:rPr lang="en"/>
            </a:br>
            <a:r>
              <a:rPr lang="en"/>
              <a:t>Segmentation</a:t>
            </a:r>
            <a:endParaRPr/>
          </a:p>
        </p:txBody>
      </p:sp>
      <p:sp>
        <p:nvSpPr>
          <p:cNvPr id="149" name="Google Shape;149;p28"/>
          <p:cNvSpPr txBox="1"/>
          <p:nvPr/>
        </p:nvSpPr>
        <p:spPr>
          <a:xfrm>
            <a:off x="3708775" y="1757438"/>
            <a:ext cx="17598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Bayesian GMM</a:t>
            </a:r>
            <a:endParaRPr b="1"/>
          </a:p>
        </p:txBody>
      </p:sp>
      <p:pic>
        <p:nvPicPr>
          <p:cNvPr id="150" name="Google Shape;150;p28"/>
          <p:cNvPicPr preferRelativeResize="0"/>
          <p:nvPr/>
        </p:nvPicPr>
        <p:blipFill rotWithShape="1">
          <a:blip r:embed="rId7">
            <a:alphaModFix/>
          </a:blip>
          <a:srcRect l="4196" r="4186"/>
          <a:stretch/>
        </p:blipFill>
        <p:spPr>
          <a:xfrm>
            <a:off x="3718238" y="2200263"/>
            <a:ext cx="1825075" cy="132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8"/>
          <p:cNvPicPr preferRelativeResize="0"/>
          <p:nvPr/>
        </p:nvPicPr>
        <p:blipFill rotWithShape="1">
          <a:blip r:embed="rId8">
            <a:alphaModFix/>
          </a:blip>
          <a:srcRect l="6514" r="6514"/>
          <a:stretch/>
        </p:blipFill>
        <p:spPr>
          <a:xfrm>
            <a:off x="5741522" y="2529688"/>
            <a:ext cx="1759799" cy="13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/>
          <p:nvPr/>
        </p:nvSpPr>
        <p:spPr>
          <a:xfrm>
            <a:off x="1754824" y="2546238"/>
            <a:ext cx="1774300" cy="1329450"/>
          </a:xfrm>
          <a:prstGeom prst="rect">
            <a:avLst/>
          </a:prstGeom>
          <a:noFill/>
          <a:ln>
            <a:noFill/>
          </a:ln>
        </p:spPr>
      </p:sp>
      <p:pic>
        <p:nvPicPr>
          <p:cNvPr id="153" name="Google Shape;153;p28"/>
          <p:cNvPicPr preferRelativeResize="0"/>
          <p:nvPr/>
        </p:nvPicPr>
        <p:blipFill rotWithShape="1">
          <a:blip r:embed="rId9">
            <a:alphaModFix/>
          </a:blip>
          <a:srcRect l="5516" r="5507"/>
          <a:stretch/>
        </p:blipFill>
        <p:spPr>
          <a:xfrm>
            <a:off x="1754824" y="2546238"/>
            <a:ext cx="1774300" cy="132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8"/>
          <p:cNvSpPr txBox="1"/>
          <p:nvPr/>
        </p:nvSpPr>
        <p:spPr>
          <a:xfrm>
            <a:off x="7451763" y="2843850"/>
            <a:ext cx="17598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Shift Segmentation</a:t>
            </a:r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193525" y="2863075"/>
            <a:ext cx="15180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Boundary Segmentation</a:t>
            </a:r>
            <a:endParaRPr/>
          </a:p>
        </p:txBody>
      </p:sp>
      <p:grpSp>
        <p:nvGrpSpPr>
          <p:cNvPr id="156" name="Google Shape;156;p28"/>
          <p:cNvGrpSpPr/>
          <p:nvPr/>
        </p:nvGrpSpPr>
        <p:grpSpPr>
          <a:xfrm>
            <a:off x="2375813" y="3936116"/>
            <a:ext cx="2485137" cy="1199118"/>
            <a:chOff x="2263425" y="1189775"/>
            <a:chExt cx="2541300" cy="1963836"/>
          </a:xfrm>
        </p:grpSpPr>
        <p:sp>
          <p:nvSpPr>
            <p:cNvPr id="157" name="Google Shape;157;p28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name="adj" fmla="val 50000"/>
              </a:avLst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Very few segments 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" name="Google Shape;158;p28"/>
            <p:cNvSpPr txBox="1"/>
            <p:nvPr/>
          </p:nvSpPr>
          <p:spPr>
            <a:xfrm>
              <a:off x="2512211" y="1948511"/>
              <a:ext cx="1905000" cy="12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Spectral Segmentation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- Detection of tumour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9" name="Google Shape;159;p28"/>
          <p:cNvGrpSpPr/>
          <p:nvPr/>
        </p:nvGrpSpPr>
        <p:grpSpPr>
          <a:xfrm>
            <a:off x="56225" y="3936249"/>
            <a:ext cx="2726700" cy="1199006"/>
            <a:chOff x="0" y="1189989"/>
            <a:chExt cx="2726700" cy="1963652"/>
          </a:xfrm>
        </p:grpSpPr>
        <p:sp>
          <p:nvSpPr>
            <p:cNvPr id="160" name="Google Shape;160;p28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name="adj" fmla="val 50000"/>
              </a:avLst>
            </a:prstGeom>
            <a:solidFill>
              <a:srgbClr val="80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Know the no of segments?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" name="Google Shape;161;p28"/>
            <p:cNvSpPr txBox="1"/>
            <p:nvPr/>
          </p:nvSpPr>
          <p:spPr>
            <a:xfrm>
              <a:off x="290650" y="1923942"/>
              <a:ext cx="2025300" cy="12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Gaussian Mixture Models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- Speaker Identification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162;p28"/>
          <p:cNvGrpSpPr/>
          <p:nvPr/>
        </p:nvGrpSpPr>
        <p:grpSpPr>
          <a:xfrm>
            <a:off x="4386199" y="3936118"/>
            <a:ext cx="2541300" cy="1199116"/>
            <a:chOff x="4329974" y="1189775"/>
            <a:chExt cx="2541300" cy="1963833"/>
          </a:xfrm>
        </p:grpSpPr>
        <p:sp>
          <p:nvSpPr>
            <p:cNvPr id="163" name="Google Shape;163;p28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name="adj" fmla="val 50000"/>
              </a:avLst>
            </a:prstGeom>
            <a:solidFill>
              <a:srgbClr val="B02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No clue on segments?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" name="Google Shape;164;p28"/>
            <p:cNvSpPr txBox="1"/>
            <p:nvPr/>
          </p:nvSpPr>
          <p:spPr>
            <a:xfrm>
              <a:off x="4613550" y="1948508"/>
              <a:ext cx="2029200" cy="12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Mean Shift Segmentation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- Satellite Detection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5" name="Google Shape;165;p28"/>
          <p:cNvGrpSpPr/>
          <p:nvPr/>
        </p:nvGrpSpPr>
        <p:grpSpPr>
          <a:xfrm>
            <a:off x="6452964" y="3936118"/>
            <a:ext cx="2541300" cy="1199116"/>
            <a:chOff x="6396739" y="1189775"/>
            <a:chExt cx="2541300" cy="1963833"/>
          </a:xfrm>
        </p:grpSpPr>
        <p:sp>
          <p:nvSpPr>
            <p:cNvPr id="166" name="Google Shape;166;p28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name="adj" fmla="val 50000"/>
              </a:avLst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Discrete Objects?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" name="Google Shape;167;p28"/>
            <p:cNvSpPr txBox="1"/>
            <p:nvPr/>
          </p:nvSpPr>
          <p:spPr>
            <a:xfrm>
              <a:off x="6714900" y="1948508"/>
              <a:ext cx="1905000" cy="12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Boundary Segmentation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- Number plate detection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8" name="Google Shape;168;p28"/>
          <p:cNvSpPr txBox="1"/>
          <p:nvPr/>
        </p:nvSpPr>
        <p:spPr>
          <a:xfrm>
            <a:off x="3755425" y="3529713"/>
            <a:ext cx="17598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</a:t>
            </a:r>
            <a:endParaRPr/>
          </a:p>
        </p:txBody>
      </p:sp>
      <p:sp>
        <p:nvSpPr>
          <p:cNvPr id="169" name="Google Shape;169;p28"/>
          <p:cNvSpPr txBox="1"/>
          <p:nvPr/>
        </p:nvSpPr>
        <p:spPr>
          <a:xfrm>
            <a:off x="7286838" y="4439375"/>
            <a:ext cx="1624500" cy="11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</Words>
  <Application>Microsoft Macintosh PowerPoint</Application>
  <PresentationFormat>On-screen Show (16:9)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Source Sans Pro</vt:lpstr>
      <vt:lpstr>Roboto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ngurunat</cp:lastModifiedBy>
  <cp:revision>1</cp:revision>
  <dcterms:modified xsi:type="dcterms:W3CDTF">2019-05-13T12:17:46Z</dcterms:modified>
</cp:coreProperties>
</file>