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1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7010400" cy="9271000"/>
  <p:embeddedFontLst>
    <p:embeddedFont>
      <p:font typeface="Quattrocento" panose="02020502030000000404" pitchFamily="18" charset="0"/>
      <p:regular r:id="rId5"/>
      <p:bold r:id="rId6"/>
    </p:embeddedFont>
  </p:embeddedFontLst>
  <p:custDataLst>
    <p:tags r:id="rId7"/>
  </p:custDataLst>
  <p:defaultTextStyle>
    <a:defPPr>
      <a:defRPr lang="en-US"/>
    </a:defPPr>
    <a:lvl1pPr marL="0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1pPr>
    <a:lvl2pPr marL="1341409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2pPr>
    <a:lvl3pPr marL="2682818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3pPr>
    <a:lvl4pPr marL="4024227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4pPr>
    <a:lvl5pPr marL="5365640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5pPr>
    <a:lvl6pPr marL="6707049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6pPr>
    <a:lvl7pPr marL="8048460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7pPr>
    <a:lvl8pPr marL="9389869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8pPr>
    <a:lvl9pPr marL="10731279" algn="l" defTabSz="2682818" rtl="0" eaLnBrk="1" latinLnBrk="0" hangingPunct="1">
      <a:defRPr sz="5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C2"/>
    <a:srgbClr val="891581"/>
    <a:srgbClr val="120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6005" autoAdjust="0"/>
  </p:normalViewPr>
  <p:slideViewPr>
    <p:cSldViewPr>
      <p:cViewPr>
        <p:scale>
          <a:sx n="25" d="100"/>
          <a:sy n="25" d="100"/>
        </p:scale>
        <p:origin x="1642" y="-77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2A7AC-8938-4265-A25C-6914749C8E52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158875"/>
            <a:ext cx="469265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62463"/>
            <a:ext cx="5607050" cy="3649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3847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05863"/>
            <a:ext cx="303847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DAD9-E129-481B-9819-2690EE2B0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DAD9-E129-481B-9819-2690EE2B05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8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31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17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87" y="2814321"/>
            <a:ext cx="35553014" cy="5991860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5" y="2814321"/>
            <a:ext cx="106110410" cy="5991860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6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48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91"/>
            <a:ext cx="27980642" cy="4358640"/>
          </a:xfrm>
        </p:spPr>
        <p:txBody>
          <a:bodyPr anchor="t"/>
          <a:lstStyle>
            <a:defPPr>
              <a:defRPr kern="1200"/>
            </a:defPPr>
            <a:lvl1pPr algn="l">
              <a:defRPr sz="11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2" cy="4800598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1pPr>
            <a:lvl2pPr marL="1252507" indent="0">
              <a:buNone/>
              <a:defRPr sz="4934">
                <a:solidFill>
                  <a:schemeClr val="tx1">
                    <a:tint val="75000"/>
                  </a:schemeClr>
                </a:solidFill>
              </a:defRPr>
            </a:lvl2pPr>
            <a:lvl3pPr marL="25050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57522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4pPr>
            <a:lvl5pPr marL="5010030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5pPr>
            <a:lvl6pPr marL="6262537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6pPr>
            <a:lvl7pPr marL="7515047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7pPr>
            <a:lvl8pPr marL="8767554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8pPr>
            <a:lvl9pPr marL="10020062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22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16388080"/>
            <a:ext cx="70831708" cy="46344842"/>
          </a:xfrm>
        </p:spPr>
        <p:txBody>
          <a:bodyPr/>
          <a:lstStyle>
            <a:defPPr>
              <a:defRPr kern="1200"/>
            </a:defPPr>
            <a:lvl1pPr>
              <a:defRPr sz="7667"/>
            </a:lvl1pPr>
            <a:lvl2pPr>
              <a:defRPr sz="6600"/>
            </a:lvl2pPr>
            <a:lvl3pPr>
              <a:defRPr sz="5467"/>
            </a:lvl3pPr>
            <a:lvl4pPr>
              <a:defRPr sz="4934"/>
            </a:lvl4pPr>
            <a:lvl5pPr>
              <a:defRPr sz="4934"/>
            </a:lvl5pPr>
            <a:lvl6pPr>
              <a:defRPr sz="4934"/>
            </a:lvl6pPr>
            <a:lvl7pPr>
              <a:defRPr sz="4934"/>
            </a:lvl7pPr>
            <a:lvl8pPr>
              <a:defRPr sz="4934"/>
            </a:lvl8pPr>
            <a:lvl9pPr>
              <a:defRPr sz="4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5" y="16388080"/>
            <a:ext cx="70831708" cy="46344842"/>
          </a:xfrm>
        </p:spPr>
        <p:txBody>
          <a:bodyPr/>
          <a:lstStyle>
            <a:defPPr>
              <a:defRPr kern="1200"/>
            </a:defPPr>
            <a:lvl1pPr>
              <a:defRPr sz="7667"/>
            </a:lvl1pPr>
            <a:lvl2pPr>
              <a:defRPr sz="6600"/>
            </a:lvl2pPr>
            <a:lvl3pPr>
              <a:defRPr sz="5467"/>
            </a:lvl3pPr>
            <a:lvl4pPr>
              <a:defRPr sz="4934"/>
            </a:lvl4pPr>
            <a:lvl5pPr>
              <a:defRPr sz="4934"/>
            </a:lvl5pPr>
            <a:lvl6pPr>
              <a:defRPr sz="4934"/>
            </a:lvl6pPr>
            <a:lvl7pPr>
              <a:defRPr sz="4934"/>
            </a:lvl7pPr>
            <a:lvl8pPr>
              <a:defRPr sz="4934"/>
            </a:lvl8pPr>
            <a:lvl9pPr>
              <a:defRPr sz="4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70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878842"/>
            <a:ext cx="29626558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6600" b="1"/>
            </a:lvl1pPr>
            <a:lvl2pPr marL="1252507" indent="0">
              <a:buNone/>
              <a:defRPr sz="5467" b="1"/>
            </a:lvl2pPr>
            <a:lvl3pPr marL="2505015" indent="0">
              <a:buNone/>
              <a:defRPr sz="4934" b="1"/>
            </a:lvl3pPr>
            <a:lvl4pPr marL="3757522" indent="0">
              <a:buNone/>
              <a:defRPr sz="4400" b="1"/>
            </a:lvl4pPr>
            <a:lvl5pPr marL="5010030" indent="0">
              <a:buNone/>
              <a:defRPr sz="4400" b="1"/>
            </a:lvl5pPr>
            <a:lvl6pPr marL="6262537" indent="0">
              <a:buNone/>
              <a:defRPr sz="4400" b="1"/>
            </a:lvl6pPr>
            <a:lvl7pPr marL="7515047" indent="0">
              <a:buNone/>
              <a:defRPr sz="4400" b="1"/>
            </a:lvl7pPr>
            <a:lvl8pPr marL="8767554" indent="0">
              <a:buNone/>
              <a:defRPr sz="4400" b="1"/>
            </a:lvl8pPr>
            <a:lvl9pPr marL="10020062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defPPr>
              <a:defRPr kern="1200"/>
            </a:defPPr>
            <a:lvl1pPr>
              <a:defRPr sz="6600"/>
            </a:lvl1pPr>
            <a:lvl2pPr>
              <a:defRPr sz="5467"/>
            </a:lvl2pPr>
            <a:lvl3pPr>
              <a:defRPr sz="4934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1" y="4912362"/>
            <a:ext cx="14550389" cy="2047238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6600" b="1"/>
            </a:lvl1pPr>
            <a:lvl2pPr marL="1252507" indent="0">
              <a:buNone/>
              <a:defRPr sz="5467" b="1"/>
            </a:lvl2pPr>
            <a:lvl3pPr marL="2505015" indent="0">
              <a:buNone/>
              <a:defRPr sz="4934" b="1"/>
            </a:lvl3pPr>
            <a:lvl4pPr marL="3757522" indent="0">
              <a:buNone/>
              <a:defRPr sz="4400" b="1"/>
            </a:lvl4pPr>
            <a:lvl5pPr marL="5010030" indent="0">
              <a:buNone/>
              <a:defRPr sz="4400" b="1"/>
            </a:lvl5pPr>
            <a:lvl6pPr marL="6262537" indent="0">
              <a:buNone/>
              <a:defRPr sz="4400" b="1"/>
            </a:lvl6pPr>
            <a:lvl7pPr marL="7515047" indent="0">
              <a:buNone/>
              <a:defRPr sz="4400" b="1"/>
            </a:lvl7pPr>
            <a:lvl8pPr marL="8767554" indent="0">
              <a:buNone/>
              <a:defRPr sz="4400" b="1"/>
            </a:lvl8pPr>
            <a:lvl9pPr marL="10020062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6959600"/>
            <a:ext cx="14550389" cy="12644122"/>
          </a:xfrm>
        </p:spPr>
        <p:txBody>
          <a:bodyPr/>
          <a:lstStyle>
            <a:defPPr>
              <a:defRPr kern="1200"/>
            </a:defPPr>
            <a:lvl1pPr>
              <a:defRPr sz="6600"/>
            </a:lvl1pPr>
            <a:lvl2pPr>
              <a:defRPr sz="5467"/>
            </a:lvl2pPr>
            <a:lvl3pPr>
              <a:defRPr sz="4934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7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41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18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defPPr>
              <a:defRPr kern="1200"/>
            </a:defPPr>
            <a:lvl1pPr algn="l">
              <a:defRPr sz="54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79" y="873761"/>
            <a:ext cx="18402300" cy="18729961"/>
          </a:xfrm>
        </p:spPr>
        <p:txBody>
          <a:bodyPr/>
          <a:lstStyle>
            <a:defPPr>
              <a:defRPr kern="1200"/>
            </a:defPPr>
            <a:lvl1pPr>
              <a:defRPr sz="8800"/>
            </a:lvl1pPr>
            <a:lvl2pPr>
              <a:defRPr sz="7667"/>
            </a:lvl2pPr>
            <a:lvl3pPr>
              <a:defRPr sz="660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1"/>
            <a:ext cx="10829927" cy="15011402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867"/>
            </a:lvl1pPr>
            <a:lvl2pPr marL="1252507" indent="0">
              <a:buNone/>
              <a:defRPr sz="3267"/>
            </a:lvl2pPr>
            <a:lvl3pPr marL="2505015" indent="0">
              <a:buNone/>
              <a:defRPr sz="2733"/>
            </a:lvl3pPr>
            <a:lvl4pPr marL="3757522" indent="0">
              <a:buNone/>
              <a:defRPr sz="2467"/>
            </a:lvl4pPr>
            <a:lvl5pPr marL="5010030" indent="0">
              <a:buNone/>
              <a:defRPr sz="2467"/>
            </a:lvl5pPr>
            <a:lvl6pPr marL="6262537" indent="0">
              <a:buNone/>
              <a:defRPr sz="2467"/>
            </a:lvl6pPr>
            <a:lvl7pPr marL="7515047" indent="0">
              <a:buNone/>
              <a:defRPr sz="2467"/>
            </a:lvl7pPr>
            <a:lvl8pPr marL="8767554" indent="0">
              <a:buNone/>
              <a:defRPr sz="2467"/>
            </a:lvl8pPr>
            <a:lvl9pPr marL="10020062" indent="0">
              <a:buNone/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98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1" cy="1813562"/>
          </a:xfrm>
        </p:spPr>
        <p:txBody>
          <a:bodyPr anchor="b"/>
          <a:lstStyle>
            <a:defPPr>
              <a:defRPr kern="1200"/>
            </a:defPPr>
            <a:lvl1pPr algn="l">
              <a:defRPr sz="54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1"/>
            <a:ext cx="19751041" cy="1316735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8800"/>
            </a:lvl1pPr>
            <a:lvl2pPr marL="1252507" indent="0">
              <a:buNone/>
              <a:defRPr sz="7667"/>
            </a:lvl2pPr>
            <a:lvl3pPr marL="2505015" indent="0">
              <a:buNone/>
              <a:defRPr sz="6600"/>
            </a:lvl3pPr>
            <a:lvl4pPr marL="3757522" indent="0">
              <a:buNone/>
              <a:defRPr sz="5467"/>
            </a:lvl4pPr>
            <a:lvl5pPr marL="5010030" indent="0">
              <a:buNone/>
              <a:defRPr sz="5467"/>
            </a:lvl5pPr>
            <a:lvl6pPr marL="6262537" indent="0">
              <a:buNone/>
              <a:defRPr sz="5467"/>
            </a:lvl6pPr>
            <a:lvl7pPr marL="7515047" indent="0">
              <a:buNone/>
              <a:defRPr sz="5467"/>
            </a:lvl7pPr>
            <a:lvl8pPr marL="8767554" indent="0">
              <a:buNone/>
              <a:defRPr sz="5467"/>
            </a:lvl8pPr>
            <a:lvl9pPr marL="10020062" indent="0">
              <a:buNone/>
              <a:defRPr sz="54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1" cy="257555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867"/>
            </a:lvl1pPr>
            <a:lvl2pPr marL="1252507" indent="0">
              <a:buNone/>
              <a:defRPr sz="3267"/>
            </a:lvl2pPr>
            <a:lvl3pPr marL="2505015" indent="0">
              <a:buNone/>
              <a:defRPr sz="2733"/>
            </a:lvl3pPr>
            <a:lvl4pPr marL="3757522" indent="0">
              <a:buNone/>
              <a:defRPr sz="2467"/>
            </a:lvl4pPr>
            <a:lvl5pPr marL="5010030" indent="0">
              <a:buNone/>
              <a:defRPr sz="2467"/>
            </a:lvl5pPr>
            <a:lvl6pPr marL="6262537" indent="0">
              <a:buNone/>
              <a:defRPr sz="2467"/>
            </a:lvl6pPr>
            <a:lvl7pPr marL="7515047" indent="0">
              <a:buNone/>
              <a:defRPr sz="2467"/>
            </a:lvl7pPr>
            <a:lvl8pPr marL="8767554" indent="0">
              <a:buNone/>
              <a:defRPr sz="2467"/>
            </a:lvl8pPr>
            <a:lvl9pPr marL="10020062" indent="0">
              <a:buNone/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13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1" y="878842"/>
            <a:ext cx="29626558" cy="3657600"/>
          </a:xfrm>
          <a:prstGeom prst="rect">
            <a:avLst/>
          </a:prstGeom>
        </p:spPr>
        <p:txBody>
          <a:bodyPr vert="horz" lIns="375729" tIns="187871" rIns="375729" bIns="187871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120642"/>
            <a:ext cx="29626558" cy="14483082"/>
          </a:xfrm>
          <a:prstGeom prst="rect">
            <a:avLst/>
          </a:prstGeom>
        </p:spPr>
        <p:txBody>
          <a:bodyPr vert="horz" lIns="375729" tIns="187871" rIns="375729" bIns="187871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31"/>
            <a:ext cx="7680960" cy="11684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/>
            </a:defPPr>
            <a:lvl1pPr algn="l">
              <a:defRPr sz="3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1" y="20340331"/>
            <a:ext cx="10424160" cy="11684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/>
            </a:defPPr>
            <a:lvl1pPr algn="ctr">
              <a:defRPr sz="3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1" y="20340331"/>
            <a:ext cx="7680960" cy="11684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/>
            </a:defPPr>
            <a:lvl1pPr algn="r">
              <a:defRPr sz="3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6685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concludingcider  Size: 36x24</a:t>
            </a:r>
          </a:p>
        </p:txBody>
      </p:sp>
    </p:spTree>
    <p:extLst>
      <p:ext uri="{BB962C8B-B14F-4D97-AF65-F5344CB8AC3E}">
        <p14:creationId xmlns:p14="http://schemas.microsoft.com/office/powerpoint/2010/main" val="422247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defPPr>
        <a:defRPr kern="1200"/>
      </a:defPPr>
      <a:lvl1pPr algn="ctr" defTabSz="2505015" rtl="0" eaLnBrk="1" latinLnBrk="0" hangingPunct="1">
        <a:spcBef>
          <a:spcPct val="0"/>
        </a:spcBef>
        <a:buNone/>
        <a:defRPr sz="12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939382" indent="-939382" algn="l" defTabSz="2505015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5328" indent="-782820" algn="l" defTabSz="2505015" rtl="0" eaLnBrk="1" latinLnBrk="0" hangingPunct="1">
        <a:spcBef>
          <a:spcPct val="20000"/>
        </a:spcBef>
        <a:buFont typeface="Arial" pitchFamily="34" charset="0"/>
        <a:buChar char="–"/>
        <a:defRPr sz="7667" kern="1200">
          <a:solidFill>
            <a:schemeClr val="tx1"/>
          </a:solidFill>
          <a:latin typeface="+mn-lt"/>
          <a:ea typeface="+mn-ea"/>
          <a:cs typeface="+mn-cs"/>
        </a:defRPr>
      </a:lvl2pPr>
      <a:lvl3pPr marL="3131269" indent="-626254" algn="l" defTabSz="2505015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3776" indent="-626254" algn="l" defTabSz="2505015" rtl="0" eaLnBrk="1" latinLnBrk="0" hangingPunct="1">
        <a:spcBef>
          <a:spcPct val="20000"/>
        </a:spcBef>
        <a:buFont typeface="Arial" pitchFamily="34" charset="0"/>
        <a:buChar char="–"/>
        <a:defRPr sz="5467" kern="1200">
          <a:solidFill>
            <a:schemeClr val="tx1"/>
          </a:solidFill>
          <a:latin typeface="+mn-lt"/>
          <a:ea typeface="+mn-ea"/>
          <a:cs typeface="+mn-cs"/>
        </a:defRPr>
      </a:lvl4pPr>
      <a:lvl5pPr marL="5636283" indent="-626254" algn="l" defTabSz="2505015" rtl="0" eaLnBrk="1" latinLnBrk="0" hangingPunct="1">
        <a:spcBef>
          <a:spcPct val="20000"/>
        </a:spcBef>
        <a:buFont typeface="Arial" pitchFamily="34" charset="0"/>
        <a:buChar char="»"/>
        <a:defRPr sz="5467" kern="1200">
          <a:solidFill>
            <a:schemeClr val="tx1"/>
          </a:solidFill>
          <a:latin typeface="+mn-lt"/>
          <a:ea typeface="+mn-ea"/>
          <a:cs typeface="+mn-cs"/>
        </a:defRPr>
      </a:lvl5pPr>
      <a:lvl6pPr marL="6888793" indent="-626254" algn="l" defTabSz="2505015" rtl="0" eaLnBrk="1" latinLnBrk="0" hangingPunct="1">
        <a:spcBef>
          <a:spcPct val="20000"/>
        </a:spcBef>
        <a:buFont typeface="Arial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6pPr>
      <a:lvl7pPr marL="8141301" indent="-626254" algn="l" defTabSz="2505015" rtl="0" eaLnBrk="1" latinLnBrk="0" hangingPunct="1">
        <a:spcBef>
          <a:spcPct val="20000"/>
        </a:spcBef>
        <a:buFont typeface="Arial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7pPr>
      <a:lvl8pPr marL="9393808" indent="-626254" algn="l" defTabSz="2505015" rtl="0" eaLnBrk="1" latinLnBrk="0" hangingPunct="1">
        <a:spcBef>
          <a:spcPct val="20000"/>
        </a:spcBef>
        <a:buFont typeface="Arial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8pPr>
      <a:lvl9pPr marL="10646316" indent="-626254" algn="l" defTabSz="2505015" rtl="0" eaLnBrk="1" latinLnBrk="0" hangingPunct="1">
        <a:spcBef>
          <a:spcPct val="20000"/>
        </a:spcBef>
        <a:buFont typeface="Arial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1pPr>
      <a:lvl2pPr marL="1252507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2pPr>
      <a:lvl3pPr marL="2505015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3pPr>
      <a:lvl4pPr marL="3757522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4pPr>
      <a:lvl5pPr marL="5010030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5pPr>
      <a:lvl6pPr marL="6262537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6pPr>
      <a:lvl7pPr marL="7515047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7pPr>
      <a:lvl8pPr marL="8767554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8pPr>
      <a:lvl9pPr marL="10020062" algn="l" defTabSz="2505015" rtl="0" eaLnBrk="1" latinLnBrk="0" hangingPunct="1">
        <a:defRPr sz="4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www.mdpi.com/2313-0105/10/6/181" TargetMode="Externa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78AA2-0DE8-4DD1-9E71-46900FAFFB36}"/>
              </a:ext>
            </a:extLst>
          </p:cNvPr>
          <p:cNvGrpSpPr/>
          <p:nvPr/>
        </p:nvGrpSpPr>
        <p:grpSpPr>
          <a:xfrm>
            <a:off x="-10399" y="240918"/>
            <a:ext cx="32918404" cy="21977509"/>
            <a:chOff x="1911441" y="-31909"/>
            <a:chExt cx="29260803" cy="21977509"/>
          </a:xfrm>
        </p:grpSpPr>
        <p:sp>
          <p:nvSpPr>
            <p:cNvPr id="50" name="Rectangle 49"/>
            <p:cNvSpPr/>
            <p:nvPr/>
          </p:nvSpPr>
          <p:spPr>
            <a:xfrm rot="5400000" flipH="1">
              <a:off x="15881442" y="6654800"/>
              <a:ext cx="1320800" cy="2926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 sz="3524" dirty="0"/>
            </a:p>
          </p:txBody>
        </p: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911443" y="20370801"/>
              <a:ext cx="29260800" cy="0"/>
            </a:xfrm>
            <a:prstGeom prst="line">
              <a:avLst/>
            </a:prstGeom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299F74-A7A2-4C5B-AAF3-D8CD94AEEADF}"/>
                </a:ext>
              </a:extLst>
            </p:cNvPr>
            <p:cNvSpPr/>
            <p:nvPr/>
          </p:nvSpPr>
          <p:spPr>
            <a:xfrm rot="5400000" flipH="1">
              <a:off x="16313243" y="-14433711"/>
              <a:ext cx="457199" cy="29260803"/>
            </a:xfrm>
            <a:prstGeom prst="rect">
              <a:avLst/>
            </a:prstGeom>
            <a:solidFill>
              <a:srgbClr val="08A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 sz="3524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5BB3226-9514-D442-FC93-FAE47F52B191}"/>
              </a:ext>
            </a:extLst>
          </p:cNvPr>
          <p:cNvSpPr/>
          <p:nvPr/>
        </p:nvSpPr>
        <p:spPr>
          <a:xfrm>
            <a:off x="20964377" y="3019536"/>
            <a:ext cx="11220015" cy="7787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latin typeface="Quattrocento"/>
              </a:rPr>
              <a:t>RESULTS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D2C58-7B0F-E66F-2248-4793D79B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9" y="548117"/>
            <a:ext cx="7451812" cy="2283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5E1BB-C7ED-60AA-D822-A9297127D245}"/>
              </a:ext>
            </a:extLst>
          </p:cNvPr>
          <p:cNvSpPr txBox="1"/>
          <p:nvPr/>
        </p:nvSpPr>
        <p:spPr>
          <a:xfrm>
            <a:off x="11452555" y="1747568"/>
            <a:ext cx="17350968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INTER DEPARTMENT EXPERIENTIAL LEARNING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Source icon">
            <a:hlinkClick r:id="rId4"/>
            <a:extLst>
              <a:ext uri="{FF2B5EF4-FFF2-40B4-BE49-F238E27FC236}">
                <a16:creationId xmlns:a16="http://schemas.microsoft.com/office/drawing/2014/main" id="{9D884CF8-3412-6548-43E0-535BFBC4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5318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F34CF-306F-CA6D-C58B-59BD8FC998B4}"/>
              </a:ext>
            </a:extLst>
          </p:cNvPr>
          <p:cNvSpPr txBox="1"/>
          <p:nvPr/>
        </p:nvSpPr>
        <p:spPr>
          <a:xfrm>
            <a:off x="549937" y="7859520"/>
            <a:ext cx="8275414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AI/ML to forecast and manage the distribution of water, electricity, and public transport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Resource Wastage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systems to minimize inefficiencies in resource usage and waste.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Economic 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Lower operational costs for both urban administrations and citizens through optimized resource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Environmental Sustainability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 eco-friendly practices by integrating green initiatives like renewable energy and efficient transportation.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Policymakers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actionable insights and simulations for data-driven urban planning and decision-making.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B103C-1915-2776-3860-1827CB96A0DA}"/>
              </a:ext>
            </a:extLst>
          </p:cNvPr>
          <p:cNvSpPr txBox="1"/>
          <p:nvPr/>
        </p:nvSpPr>
        <p:spPr>
          <a:xfrm>
            <a:off x="6477000" y="666362"/>
            <a:ext cx="24570445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u="none" strike="noStrike" cap="none" dirty="0">
                <a:solidFill>
                  <a:srgbClr val="4CAA7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Resource Allocation and Economic Planning System for Sustainable Citi</a:t>
            </a:r>
            <a:r>
              <a:rPr lang="en-US" sz="5400" b="1" i="1" u="none" strike="noStrike" cap="none" dirty="0">
                <a:solidFill>
                  <a:srgbClr val="4CAA7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</a:t>
            </a:r>
            <a:endParaRPr lang="en-US" sz="5400" b="1" i="0" u="none" strike="noStrike" cap="none" dirty="0">
              <a:solidFill>
                <a:srgbClr val="4CAA7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20FA859-4B72-2073-051C-54A861F6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71" y="3149969"/>
            <a:ext cx="7992973" cy="6173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9C114DB3-7955-82F1-8EEF-A0B6D33DB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48803" y="14022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39ACAB0-5DE2-B478-541D-B5F39D2C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076" y="14983148"/>
            <a:ext cx="11293430" cy="77877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latin typeface="Quattrocento"/>
              </a:rPr>
              <a:t>REFERENCES</a:t>
            </a:r>
            <a:endParaRPr lang="en-US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3C63D42-8BC2-7567-22A9-EC36CA0E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58" y="7257428"/>
            <a:ext cx="7992973" cy="6173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cs typeface="Arial"/>
              </a:rPr>
              <a:t>OBJECTIVES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11A75-5ED1-DCB4-1EFA-FEC588119B14}"/>
              </a:ext>
            </a:extLst>
          </p:cNvPr>
          <p:cNvSpPr txBox="1"/>
          <p:nvPr/>
        </p:nvSpPr>
        <p:spPr>
          <a:xfrm>
            <a:off x="20819506" y="15854410"/>
            <a:ext cx="1129343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Dou, X., &amp; Meenakshi, S. (2023). Machine Learning for Smart Cities: A Comprehensive Review of Applications and Opportunities.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Computer Science and Applications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14(9). Retrieved from The Sai.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Quercia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D.,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Schifanella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R., &amp; Aiello, L. M. (2023). Artificial Intelligence in Smart Cities—Applications, Barriers, and Opportunities.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Smart Cities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7(3), 57. Retrieved from MDPI.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Wang, D., Fu, Y., Wang, P., Huang, B., &amp; Lu, C.-T. (2023). Smart City Urban Planning Using an Evolutionary Deep Learning Model. 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Soft Computing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28, 447–459. Retrieved from SpringerLink.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Zhang, D., Wang, M., Mango, J., Li, X., &amp; Xu, X. (2024). A Survey on Applications of Reinforcement Learning in Spatial Resource Allocation. </a:t>
            </a:r>
            <a:r>
              <a:rPr lang="en-US" sz="1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 preprint arXiv:2403.03643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 Retrieved from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56FBC02-3059-C8B1-81D1-8574639DB305}"/>
              </a:ext>
            </a:extLst>
          </p:cNvPr>
          <p:cNvSpPr txBox="1"/>
          <p:nvPr/>
        </p:nvSpPr>
        <p:spPr>
          <a:xfrm>
            <a:off x="9629620" y="4106828"/>
            <a:ext cx="10037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C9FD4CAE-3BB2-D359-FF14-1F883FBD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731" y="10607581"/>
            <a:ext cx="10037288" cy="81503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F6D0533-1BA5-D035-F409-667A29653EE1}"/>
              </a:ext>
            </a:extLst>
          </p:cNvPr>
          <p:cNvSpPr txBox="1"/>
          <p:nvPr/>
        </p:nvSpPr>
        <p:spPr>
          <a:xfrm>
            <a:off x="9690210" y="11639062"/>
            <a:ext cx="10136287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Data Collection &amp; Integration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Gather real-time and historical data from IoT sensors, government databases, and public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data includes population demographics, resource consumption, transportation patterns, and environmental indicators.</a:t>
            </a:r>
          </a:p>
          <a:p>
            <a:r>
              <a:rPr lang="en-US" sz="2400" b="1" dirty="0"/>
              <a:t>2. Predictive Analytics with AI/ML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time-series forecasting to predict future resource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machine learning models to optimize resource allocation proactively.</a:t>
            </a:r>
          </a:p>
          <a:p>
            <a:r>
              <a:rPr lang="en-US" sz="2400" b="1" dirty="0"/>
              <a:t>3. Optimization Algorithms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AI-driven algorithms to efficiently allocate water, electricity, and transport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 distribution dynamically based on real-time demand fluctuations.</a:t>
            </a:r>
          </a:p>
          <a:p>
            <a:r>
              <a:rPr lang="en-US" sz="2400" dirty="0"/>
              <a:t> 4. </a:t>
            </a:r>
            <a:r>
              <a:rPr lang="en-US" sz="2400" b="1" dirty="0"/>
              <a:t>Policy Simulation &amp; Decision Support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Simulate urban policies like congestion pricing and renewable energy incentives.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cost-benefit analysis and game theory to evaluate sustainability strategies.</a:t>
            </a:r>
          </a:p>
          <a:p>
            <a:r>
              <a:rPr lang="en-US" sz="2400" dirty="0"/>
              <a:t> 5. </a:t>
            </a:r>
            <a:r>
              <a:rPr lang="en-US" sz="2400" b="1" dirty="0"/>
              <a:t>Visualization &amp; Insights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Present data-driven insights through interactive dashboards (Power BI, Tableau, or </a:t>
            </a:r>
            <a:r>
              <a:rPr lang="en-US" sz="2400" dirty="0" err="1"/>
              <a:t>Plotly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policymakers with real-time analytics for better urban planning decisions.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8" name="Rectangle 10">
            <a:extLst>
              <a:ext uri="{FF2B5EF4-FFF2-40B4-BE49-F238E27FC236}">
                <a16:creationId xmlns:a16="http://schemas.microsoft.com/office/drawing/2014/main" id="{1B66E89E-DF1F-689A-E8E8-25ACBC8A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59" y="12851570"/>
            <a:ext cx="7992973" cy="6173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rgbClr val="FFFFFF"/>
                </a:solidFill>
                <a:cs typeface="Arial"/>
              </a:rPr>
              <a:t>MODEL INTERFACE</a:t>
            </a:r>
            <a:endParaRPr lang="en-US" dirty="0"/>
          </a:p>
        </p:txBody>
      </p:sp>
      <p:sp>
        <p:nvSpPr>
          <p:cNvPr id="1069" name="Rectangle 10">
            <a:extLst>
              <a:ext uri="{FF2B5EF4-FFF2-40B4-BE49-F238E27FC236}">
                <a16:creationId xmlns:a16="http://schemas.microsoft.com/office/drawing/2014/main" id="{2C6EBB7F-0699-961F-8D4F-01B06F86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731" y="3071729"/>
            <a:ext cx="11049775" cy="81503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91417" tIns="0" rIns="91417" bIns="0" anchor="ctr" anchorCtr="0"/>
          <a:lstStyle>
            <a:defPPr>
              <a:defRPr kern="1200"/>
            </a:defPPr>
          </a:lstStyle>
          <a:p>
            <a:pPr algn="ctr" defTabSz="3135215">
              <a:defRPr/>
            </a:pPr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MODEL INTERACTIONS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77C3C-E537-EF1D-235E-48C5CEC7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58" y="4036723"/>
            <a:ext cx="9203161" cy="65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16379-73E7-44E5-2C8D-3B0AC23D2CFB}"/>
              </a:ext>
            </a:extLst>
          </p:cNvPr>
          <p:cNvSpPr txBox="1"/>
          <p:nvPr/>
        </p:nvSpPr>
        <p:spPr>
          <a:xfrm>
            <a:off x="691159" y="3779951"/>
            <a:ext cx="8275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cities rapidly urbanize, efficient management of resources like water, energy, and public transport becomes crucial. Traditional systems often lead to wastage and high costs. 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AI/ML-powered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optimize resource allocation, reduce waste, and promote sustainability. By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forecast demand, improve efficiency, and help urban planners make data-driven decisions. This approach ensures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growth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fostering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greener, more sustainable future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cities.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7BDA42-3FB4-EF7B-D95B-36EF2BBA8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98" y="4173436"/>
            <a:ext cx="10913697" cy="473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3B3A4-2C85-4B4A-4C12-3B25FA408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896" y="9116896"/>
            <a:ext cx="10913697" cy="4646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CA3A1C-153D-E156-F8C0-D2E545BCC9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1" y="13645640"/>
            <a:ext cx="8275414" cy="3910133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F6BBDDF0-AA33-4EEB-6170-4AB93C52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99" y="17503854"/>
            <a:ext cx="96400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🏠 – The main landing page, providing an overview of the Smart City Prediction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📊 – Displays key insights, analytics, and data visualizations related to smart city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🤖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various smart city factors like electricity demand, AQI, transport efficiency, and other urban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🤖💬 –AI-powered chatbot for answering queries and providing insights about smart city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Estate Predictor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🏡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real estate prices based on various factors such as location, infrastructure, and market trends. 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3BF7B68-B801-34BF-ADD1-842E2FCE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9797" y="18933858"/>
            <a:ext cx="112200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Vidwath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 Hosur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(1RV22CS231)      			</a:t>
            </a:r>
            <a:r>
              <a:rPr lang="en-US" sz="2400" b="1" dirty="0"/>
              <a:t>Tejas Soham</a:t>
            </a:r>
            <a:r>
              <a:rPr lang="en-US" sz="2400" dirty="0"/>
              <a:t> (1RV22IS074)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Shriniwas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Maheshwari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(1RV22CS194)			</a:t>
            </a:r>
            <a:r>
              <a:rPr lang="en-US" sz="2400" b="1" dirty="0" err="1"/>
              <a:t>Hrushikesh</a:t>
            </a:r>
            <a:r>
              <a:rPr lang="en-US" sz="2400" b="1" dirty="0"/>
              <a:t> Koli</a:t>
            </a:r>
            <a:r>
              <a:rPr lang="en-US" sz="2400" dirty="0"/>
              <a:t> (1RV22IS022)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/>
              <a:t>Nishanth H R</a:t>
            </a:r>
            <a:r>
              <a:rPr lang="en-US" sz="2400" dirty="0"/>
              <a:t> (1RV22AI032)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ludingcider|08-2022"/>
</p:tagLst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678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Quattrocento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Nishanth H R</cp:lastModifiedBy>
  <cp:revision>482</cp:revision>
  <cp:lastPrinted>2011-01-21T18:13:44Z</cp:lastPrinted>
  <dcterms:modified xsi:type="dcterms:W3CDTF">2025-01-30T07:24:14Z</dcterms:modified>
  <cp:category>science research poster</cp:category>
</cp:coreProperties>
</file>