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9" r:id="rId6"/>
    <p:sldId id="275" r:id="rId7"/>
    <p:sldId id="260" r:id="rId8"/>
    <p:sldId id="270" r:id="rId9"/>
    <p:sldId id="271" r:id="rId10"/>
    <p:sldId id="272" r:id="rId11"/>
    <p:sldId id="273" r:id="rId12"/>
    <p:sldId id="274" r:id="rId13"/>
    <p:sldId id="261" r:id="rId14"/>
    <p:sldId id="276" r:id="rId15"/>
    <p:sldId id="277" r:id="rId16"/>
  </p:sldIdLst>
  <p:sldSz cx="9144000" cy="5143500" type="screen16x9"/>
  <p:notesSz cx="6858000" cy="9144000"/>
  <p:embeddedFontLst>
    <p:embeddedFont>
      <p:font typeface="Raleway" pitchFamily="2" charset="0"/>
      <p:regular r:id="rId18"/>
      <p:bold r:id="rId19"/>
      <p:italic r:id="rId20"/>
      <p:boldItalic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fa09845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fa09845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433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fa09845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fa09845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23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fa09845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fa09845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73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fa098453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fa098453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fa098453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fa098453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981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fa098453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fa098453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58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fa098453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fa098453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23630543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23630543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23630543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23630543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08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fa09845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fa09845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319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fa09845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fa09845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fa09845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fa09845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487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fa09845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fa09845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65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121425" y="99892"/>
            <a:ext cx="8581800" cy="18380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lt2"/>
                </a:solidFill>
              </a:rPr>
              <a:t>DATA1203 – Business Analysis and Assesments 1</a:t>
            </a:r>
            <a:endParaRPr sz="2800" dirty="0">
              <a:solidFill>
                <a:schemeClr val="lt2"/>
              </a:solidFill>
            </a:endParaRPr>
          </a:p>
          <a:p>
            <a:pPr marL="0" lvl="0" indent="0" algn="ctr" rtl="0">
              <a:spcBef>
                <a:spcPts val="0"/>
              </a:spcBef>
              <a:spcAft>
                <a:spcPts val="0"/>
              </a:spcAft>
              <a:buNone/>
            </a:pPr>
            <a:r>
              <a:rPr lang="en" sz="2800" dirty="0">
                <a:solidFill>
                  <a:schemeClr val="lt2"/>
                </a:solidFill>
              </a:rPr>
              <a:t>Assignment - 4</a:t>
            </a:r>
            <a:endParaRPr sz="2800" dirty="0">
              <a:solidFill>
                <a:schemeClr val="lt2"/>
              </a:solidFill>
            </a:endParaRPr>
          </a:p>
          <a:p>
            <a:pPr marL="0" lvl="0" indent="0" algn="ctr" rtl="0">
              <a:spcBef>
                <a:spcPts val="0"/>
              </a:spcBef>
              <a:spcAft>
                <a:spcPts val="0"/>
              </a:spcAft>
              <a:buNone/>
            </a:pPr>
            <a:r>
              <a:rPr lang="en" sz="2800" dirty="0">
                <a:solidFill>
                  <a:schemeClr val="lt2"/>
                </a:solidFill>
              </a:rPr>
              <a:t>Executive Dashboard</a:t>
            </a:r>
            <a:endParaRPr sz="2800" dirty="0">
              <a:solidFill>
                <a:schemeClr val="lt2"/>
              </a:solidFill>
            </a:endParaRPr>
          </a:p>
        </p:txBody>
      </p:sp>
      <p:sp>
        <p:nvSpPr>
          <p:cNvPr id="59" name="Google Shape;59;p13"/>
          <p:cNvSpPr txBox="1">
            <a:spLocks noGrp="1"/>
          </p:cNvSpPr>
          <p:nvPr>
            <p:ph type="subTitle" idx="1"/>
          </p:nvPr>
        </p:nvSpPr>
        <p:spPr>
          <a:xfrm>
            <a:off x="519525" y="3205575"/>
            <a:ext cx="8183700" cy="14862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2800" b="1" i="1">
                <a:solidFill>
                  <a:schemeClr val="accent5"/>
                </a:solidFill>
                <a:latin typeface="Raleway"/>
                <a:ea typeface="Raleway"/>
                <a:cs typeface="Raleway"/>
                <a:sym typeface="Raleway"/>
              </a:rPr>
              <a:t>Presented by,</a:t>
            </a:r>
            <a:br>
              <a:rPr lang="en" sz="2800" b="1" i="1">
                <a:solidFill>
                  <a:schemeClr val="accent5"/>
                </a:solidFill>
                <a:latin typeface="Raleway"/>
                <a:ea typeface="Raleway"/>
                <a:cs typeface="Raleway"/>
                <a:sym typeface="Raleway"/>
              </a:rPr>
            </a:br>
            <a:r>
              <a:rPr lang="en" sz="2800" b="1" i="1">
                <a:solidFill>
                  <a:schemeClr val="accent5"/>
                </a:solidFill>
                <a:latin typeface="Raleway"/>
                <a:ea typeface="Raleway"/>
                <a:cs typeface="Raleway"/>
                <a:sym typeface="Raleway"/>
              </a:rPr>
              <a:t>Nishanth Maria Arul</a:t>
            </a:r>
            <a:endParaRPr sz="2800" b="1" i="1">
              <a:solidFill>
                <a:schemeClr val="accent5"/>
              </a:solidFill>
              <a:latin typeface="Raleway"/>
              <a:ea typeface="Raleway"/>
              <a:cs typeface="Raleway"/>
              <a:sym typeface="Raleway"/>
            </a:endParaRPr>
          </a:p>
          <a:p>
            <a:pPr marL="0" lvl="0" indent="0" algn="r" rtl="0">
              <a:spcBef>
                <a:spcPts val="0"/>
              </a:spcBef>
              <a:spcAft>
                <a:spcPts val="0"/>
              </a:spcAft>
              <a:buNone/>
            </a:pPr>
            <a:r>
              <a:rPr lang="en" sz="2800" b="1" i="1">
                <a:solidFill>
                  <a:schemeClr val="accent5"/>
                </a:solidFill>
                <a:latin typeface="Raleway"/>
                <a:ea typeface="Raleway"/>
                <a:cs typeface="Raleway"/>
                <a:sym typeface="Raleway"/>
              </a:rPr>
              <a:t>100813350</a:t>
            </a:r>
            <a:endParaRPr sz="2800" b="1" i="1">
              <a:solidFill>
                <a:schemeClr val="accent5"/>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7" name="Title 1">
            <a:extLst>
              <a:ext uri="{FF2B5EF4-FFF2-40B4-BE49-F238E27FC236}">
                <a16:creationId xmlns:a16="http://schemas.microsoft.com/office/drawing/2014/main" id="{18A61073-5F31-B8C5-B0C4-2EFC9E1D175D}"/>
              </a:ext>
            </a:extLst>
          </p:cNvPr>
          <p:cNvSpPr>
            <a:spLocks noGrp="1"/>
          </p:cNvSpPr>
          <p:nvPr>
            <p:ph type="title"/>
          </p:nvPr>
        </p:nvSpPr>
        <p:spPr>
          <a:xfrm>
            <a:off x="181072" y="307361"/>
            <a:ext cx="8520600" cy="1098816"/>
          </a:xfrm>
        </p:spPr>
        <p:txBody>
          <a:bodyPr>
            <a:normAutofit fontScale="90000"/>
          </a:bodyPr>
          <a:lstStyle/>
          <a:p>
            <a:r>
              <a:rPr lang="en-US" sz="3300" dirty="0">
                <a:solidFill>
                  <a:schemeClr val="dk1"/>
                </a:solidFill>
                <a:latin typeface="Source Sans Pro"/>
                <a:ea typeface="Source Sans Pro"/>
                <a:sym typeface="Source Sans Pro"/>
              </a:rPr>
              <a:t>Data Analysis</a:t>
            </a:r>
            <a:br>
              <a:rPr lang="en-US" sz="3300" dirty="0">
                <a:solidFill>
                  <a:schemeClr val="dk1"/>
                </a:solidFill>
                <a:latin typeface="Source Sans Pro"/>
                <a:ea typeface="Source Sans Pro"/>
                <a:sym typeface="Source Sans Pro"/>
              </a:rPr>
            </a:br>
            <a:r>
              <a:rPr lang="en-US" sz="3300" dirty="0">
                <a:solidFill>
                  <a:schemeClr val="dk1"/>
                </a:solidFill>
                <a:latin typeface="Source Sans Pro"/>
                <a:ea typeface="Source Sans Pro"/>
                <a:sym typeface="Source Sans Pro"/>
              </a:rPr>
              <a:t>Visualization 4: GMROI – 2018</a:t>
            </a:r>
            <a:br>
              <a:rPr lang="en-US" dirty="0"/>
            </a:br>
            <a:endParaRPr lang="en-US" dirty="0"/>
          </a:p>
        </p:txBody>
      </p:sp>
      <p:sp>
        <p:nvSpPr>
          <p:cNvPr id="82" name="Google Shape;82;p17"/>
          <p:cNvSpPr txBox="1">
            <a:spLocks noGrp="1"/>
          </p:cNvSpPr>
          <p:nvPr>
            <p:ph type="body" idx="1"/>
          </p:nvPr>
        </p:nvSpPr>
        <p:spPr>
          <a:xfrm>
            <a:off x="311700" y="1406177"/>
            <a:ext cx="3999900" cy="3162697"/>
          </a:xfrm>
        </p:spPr>
        <p:txBody>
          <a:bodyPr spcFirstLastPara="1" wrap="square" lIns="91425" tIns="91425" rIns="91425" bIns="91425" anchor="t" anchorCtr="0">
            <a:normAutofit/>
          </a:bodyPr>
          <a:lstStyle/>
          <a:p>
            <a:pPr indent="-342900">
              <a:lnSpc>
                <a:spcPct val="105000"/>
              </a:lnSpc>
              <a:spcBef>
                <a:spcPts val="1600"/>
              </a:spcBef>
              <a:buSzPts val="1800"/>
            </a:pPr>
            <a:r>
              <a:rPr lang="en-US" dirty="0"/>
              <a:t>In this case, we have plotted the product type against GMROI for the year 2018. </a:t>
            </a:r>
          </a:p>
          <a:p>
            <a:pPr indent="-342900">
              <a:lnSpc>
                <a:spcPct val="105000"/>
              </a:lnSpc>
              <a:spcBef>
                <a:spcPts val="1600"/>
              </a:spcBef>
              <a:buSzPts val="1800"/>
            </a:pPr>
            <a:r>
              <a:rPr lang="en-US" dirty="0"/>
              <a:t>This shows that coffee has the highest GMROI with 98.64 and Tea has the lowest inventory turnover ratio with 72. </a:t>
            </a:r>
          </a:p>
          <a:p>
            <a:pPr indent="-342900">
              <a:lnSpc>
                <a:spcPct val="105000"/>
              </a:lnSpc>
              <a:spcBef>
                <a:spcPts val="1600"/>
              </a:spcBef>
              <a:buSzPts val="1800"/>
            </a:pPr>
            <a:r>
              <a:rPr lang="en-US" dirty="0"/>
              <a:t>This shows that coffee produces higher return on investment than any other product whereas Tea produces the least.</a:t>
            </a:r>
            <a:endParaRPr lang="en-CA" b="1" dirty="0"/>
          </a:p>
        </p:txBody>
      </p:sp>
      <p:pic>
        <p:nvPicPr>
          <p:cNvPr id="4" name="Picture 3" descr="Chart, bar chart&#10;&#10;Description automatically generated">
            <a:extLst>
              <a:ext uri="{FF2B5EF4-FFF2-40B4-BE49-F238E27FC236}">
                <a16:creationId xmlns:a16="http://schemas.microsoft.com/office/drawing/2014/main" id="{4C7B86AA-F8E5-223D-F1FD-9673A76567D8}"/>
              </a:ext>
            </a:extLst>
          </p:cNvPr>
          <p:cNvPicPr>
            <a:picLocks noChangeAspect="1"/>
          </p:cNvPicPr>
          <p:nvPr/>
        </p:nvPicPr>
        <p:blipFill>
          <a:blip r:embed="rId3"/>
          <a:stretch>
            <a:fillRect/>
          </a:stretch>
        </p:blipFill>
        <p:spPr>
          <a:xfrm>
            <a:off x="4887045" y="1344706"/>
            <a:ext cx="4075883" cy="3409078"/>
          </a:xfrm>
          <a:prstGeom prst="rect">
            <a:avLst/>
          </a:prstGeom>
        </p:spPr>
      </p:pic>
    </p:spTree>
    <p:extLst>
      <p:ext uri="{BB962C8B-B14F-4D97-AF65-F5344CB8AC3E}">
        <p14:creationId xmlns:p14="http://schemas.microsoft.com/office/powerpoint/2010/main" val="350629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7" name="Title 1">
            <a:extLst>
              <a:ext uri="{FF2B5EF4-FFF2-40B4-BE49-F238E27FC236}">
                <a16:creationId xmlns:a16="http://schemas.microsoft.com/office/drawing/2014/main" id="{18A61073-5F31-B8C5-B0C4-2EFC9E1D175D}"/>
              </a:ext>
            </a:extLst>
          </p:cNvPr>
          <p:cNvSpPr>
            <a:spLocks noGrp="1"/>
          </p:cNvSpPr>
          <p:nvPr>
            <p:ph type="title"/>
          </p:nvPr>
        </p:nvSpPr>
        <p:spPr>
          <a:xfrm>
            <a:off x="181072" y="307361"/>
            <a:ext cx="8520600" cy="1098816"/>
          </a:xfrm>
        </p:spPr>
        <p:txBody>
          <a:bodyPr>
            <a:normAutofit fontScale="90000"/>
          </a:bodyPr>
          <a:lstStyle/>
          <a:p>
            <a:r>
              <a:rPr lang="en-US" sz="3300" dirty="0">
                <a:solidFill>
                  <a:schemeClr val="dk1"/>
                </a:solidFill>
                <a:latin typeface="Source Sans Pro"/>
                <a:ea typeface="Source Sans Pro"/>
                <a:sym typeface="Source Sans Pro"/>
              </a:rPr>
              <a:t>Data Analysis</a:t>
            </a:r>
            <a:br>
              <a:rPr lang="en-US" sz="3300" dirty="0">
                <a:solidFill>
                  <a:schemeClr val="dk1"/>
                </a:solidFill>
                <a:latin typeface="Source Sans Pro"/>
                <a:ea typeface="Source Sans Pro"/>
                <a:sym typeface="Source Sans Pro"/>
              </a:rPr>
            </a:br>
            <a:r>
              <a:rPr lang="en-US" sz="3300" dirty="0">
                <a:solidFill>
                  <a:schemeClr val="dk1"/>
                </a:solidFill>
                <a:latin typeface="Source Sans Pro"/>
                <a:ea typeface="Source Sans Pro"/>
                <a:sym typeface="Source Sans Pro"/>
              </a:rPr>
              <a:t>Visualization 5: GMROI – 2019</a:t>
            </a:r>
            <a:br>
              <a:rPr lang="en-US" dirty="0"/>
            </a:br>
            <a:endParaRPr lang="en-US" dirty="0"/>
          </a:p>
        </p:txBody>
      </p:sp>
      <p:sp>
        <p:nvSpPr>
          <p:cNvPr id="82" name="Google Shape;82;p17"/>
          <p:cNvSpPr txBox="1">
            <a:spLocks noGrp="1"/>
          </p:cNvSpPr>
          <p:nvPr>
            <p:ph type="body" idx="1"/>
          </p:nvPr>
        </p:nvSpPr>
        <p:spPr>
          <a:xfrm>
            <a:off x="311700" y="1406177"/>
            <a:ext cx="3999900" cy="3347607"/>
          </a:xfrm>
        </p:spPr>
        <p:txBody>
          <a:bodyPr spcFirstLastPara="1" wrap="square" lIns="91425" tIns="91425" rIns="91425" bIns="91425" anchor="t" anchorCtr="0">
            <a:normAutofit/>
          </a:bodyPr>
          <a:lstStyle/>
          <a:p>
            <a:pPr indent="-342900">
              <a:lnSpc>
                <a:spcPct val="105000"/>
              </a:lnSpc>
              <a:spcBef>
                <a:spcPts val="1600"/>
              </a:spcBef>
              <a:buSzPts val="1800"/>
            </a:pPr>
            <a:r>
              <a:rPr lang="en-US" dirty="0"/>
              <a:t>In this case, we have plotted the product type against GMROI for the year 2019. </a:t>
            </a:r>
          </a:p>
          <a:p>
            <a:pPr indent="-342900">
              <a:lnSpc>
                <a:spcPct val="105000"/>
              </a:lnSpc>
              <a:spcBef>
                <a:spcPts val="1600"/>
              </a:spcBef>
              <a:buSzPts val="1800"/>
            </a:pPr>
            <a:r>
              <a:rPr lang="en-US" dirty="0"/>
              <a:t>This shows that coffee has the highest GMROI with 81.12 and Tea has the lowest inventory turnover ratio with 60.9. </a:t>
            </a:r>
          </a:p>
          <a:p>
            <a:pPr indent="-342900">
              <a:lnSpc>
                <a:spcPct val="105000"/>
              </a:lnSpc>
              <a:spcBef>
                <a:spcPts val="1600"/>
              </a:spcBef>
              <a:buSzPts val="1800"/>
            </a:pPr>
            <a:r>
              <a:rPr lang="en-US" dirty="0"/>
              <a:t>This shows that coffee produces higher return on investment than any other product whereas Tea produces the least.</a:t>
            </a:r>
            <a:endParaRPr lang="en-CA" b="1" dirty="0"/>
          </a:p>
        </p:txBody>
      </p:sp>
      <p:pic>
        <p:nvPicPr>
          <p:cNvPr id="3" name="Picture 2" descr="Chart, bar chart&#10;&#10;Description automatically generated">
            <a:extLst>
              <a:ext uri="{FF2B5EF4-FFF2-40B4-BE49-F238E27FC236}">
                <a16:creationId xmlns:a16="http://schemas.microsoft.com/office/drawing/2014/main" id="{77A953F3-44C9-9164-486C-761077E1D4B5}"/>
              </a:ext>
            </a:extLst>
          </p:cNvPr>
          <p:cNvPicPr>
            <a:picLocks noChangeAspect="1"/>
          </p:cNvPicPr>
          <p:nvPr/>
        </p:nvPicPr>
        <p:blipFill>
          <a:blip r:embed="rId3"/>
          <a:stretch>
            <a:fillRect/>
          </a:stretch>
        </p:blipFill>
        <p:spPr>
          <a:xfrm>
            <a:off x="5015754" y="1406177"/>
            <a:ext cx="3816546" cy="3181190"/>
          </a:xfrm>
          <a:prstGeom prst="rect">
            <a:avLst/>
          </a:prstGeom>
        </p:spPr>
      </p:pic>
    </p:spTree>
    <p:extLst>
      <p:ext uri="{BB962C8B-B14F-4D97-AF65-F5344CB8AC3E}">
        <p14:creationId xmlns:p14="http://schemas.microsoft.com/office/powerpoint/2010/main" val="2312335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7" name="Title 1">
            <a:extLst>
              <a:ext uri="{FF2B5EF4-FFF2-40B4-BE49-F238E27FC236}">
                <a16:creationId xmlns:a16="http://schemas.microsoft.com/office/drawing/2014/main" id="{18A61073-5F31-B8C5-B0C4-2EFC9E1D175D}"/>
              </a:ext>
            </a:extLst>
          </p:cNvPr>
          <p:cNvSpPr>
            <a:spLocks noGrp="1"/>
          </p:cNvSpPr>
          <p:nvPr>
            <p:ph type="title"/>
          </p:nvPr>
        </p:nvSpPr>
        <p:spPr>
          <a:xfrm>
            <a:off x="181072" y="307361"/>
            <a:ext cx="8520600" cy="1098816"/>
          </a:xfrm>
        </p:spPr>
        <p:txBody>
          <a:bodyPr>
            <a:normAutofit fontScale="90000"/>
          </a:bodyPr>
          <a:lstStyle/>
          <a:p>
            <a:r>
              <a:rPr lang="en-US" sz="3300" dirty="0">
                <a:solidFill>
                  <a:schemeClr val="dk1"/>
                </a:solidFill>
                <a:latin typeface="Source Sans Pro"/>
                <a:ea typeface="Source Sans Pro"/>
                <a:sym typeface="Source Sans Pro"/>
              </a:rPr>
              <a:t>Data Analysis</a:t>
            </a:r>
            <a:br>
              <a:rPr lang="en-US" sz="3300" dirty="0">
                <a:solidFill>
                  <a:schemeClr val="dk1"/>
                </a:solidFill>
                <a:latin typeface="Source Sans Pro"/>
                <a:ea typeface="Source Sans Pro"/>
                <a:sym typeface="Source Sans Pro"/>
              </a:rPr>
            </a:br>
            <a:r>
              <a:rPr lang="en-US" sz="3300" dirty="0">
                <a:solidFill>
                  <a:schemeClr val="dk1"/>
                </a:solidFill>
                <a:latin typeface="Source Sans Pro"/>
                <a:ea typeface="Source Sans Pro"/>
                <a:sym typeface="Source Sans Pro"/>
              </a:rPr>
              <a:t>Visualization 6: Profit vs Marketing</a:t>
            </a:r>
            <a:br>
              <a:rPr lang="en-US" dirty="0"/>
            </a:br>
            <a:endParaRPr lang="en-US" dirty="0"/>
          </a:p>
        </p:txBody>
      </p:sp>
      <p:sp>
        <p:nvSpPr>
          <p:cNvPr id="82" name="Google Shape;82;p17"/>
          <p:cNvSpPr txBox="1">
            <a:spLocks noGrp="1"/>
          </p:cNvSpPr>
          <p:nvPr>
            <p:ph type="body" idx="1"/>
          </p:nvPr>
        </p:nvSpPr>
        <p:spPr>
          <a:xfrm>
            <a:off x="311700" y="1254667"/>
            <a:ext cx="3999900" cy="3647746"/>
          </a:xfrm>
        </p:spPr>
        <p:txBody>
          <a:bodyPr spcFirstLastPara="1" wrap="square" lIns="91425" tIns="91425" rIns="91425" bIns="91425" anchor="t" anchorCtr="0">
            <a:normAutofit lnSpcReduction="10000"/>
          </a:bodyPr>
          <a:lstStyle/>
          <a:p>
            <a:pPr indent="-342900">
              <a:lnSpc>
                <a:spcPct val="105000"/>
              </a:lnSpc>
              <a:spcBef>
                <a:spcPts val="1600"/>
              </a:spcBef>
              <a:buSzPts val="1800"/>
            </a:pPr>
            <a:r>
              <a:rPr lang="en-US" dirty="0"/>
              <a:t>In the first graph, the products are compared with the money spent on marketing. </a:t>
            </a:r>
          </a:p>
          <a:p>
            <a:pPr indent="-342900">
              <a:lnSpc>
                <a:spcPct val="105000"/>
              </a:lnSpc>
              <a:spcBef>
                <a:spcPts val="1600"/>
              </a:spcBef>
              <a:buSzPts val="1800"/>
            </a:pPr>
            <a:r>
              <a:rPr lang="en-US" dirty="0"/>
              <a:t>In the second graph, the profit generated by the products are plotted. </a:t>
            </a:r>
          </a:p>
          <a:p>
            <a:pPr indent="-342900">
              <a:lnSpc>
                <a:spcPct val="105000"/>
              </a:lnSpc>
              <a:spcBef>
                <a:spcPts val="1600"/>
              </a:spcBef>
              <a:buSzPts val="1800"/>
            </a:pPr>
            <a:r>
              <a:rPr lang="en-US" dirty="0"/>
              <a:t>Both charts can be compared with each other to find out if the money is worth spending on marketing. </a:t>
            </a:r>
          </a:p>
          <a:p>
            <a:pPr indent="-342900">
              <a:lnSpc>
                <a:spcPct val="105000"/>
              </a:lnSpc>
              <a:spcBef>
                <a:spcPts val="1600"/>
              </a:spcBef>
              <a:buSzPts val="1800"/>
            </a:pPr>
            <a:r>
              <a:rPr lang="en-US" dirty="0"/>
              <a:t>Here, huge money is spent on espresso and coffee for marketing, and they bring in returns. At the same time, the profit generated by green tea is too low and is so less when compared to the amount spent on marketing. </a:t>
            </a:r>
            <a:endParaRPr lang="en-CA" b="1" dirty="0"/>
          </a:p>
        </p:txBody>
      </p:sp>
      <p:pic>
        <p:nvPicPr>
          <p:cNvPr id="4" name="Picture 3" descr="Chart, bar chart&#10;&#10;Description automatically generated">
            <a:extLst>
              <a:ext uri="{FF2B5EF4-FFF2-40B4-BE49-F238E27FC236}">
                <a16:creationId xmlns:a16="http://schemas.microsoft.com/office/drawing/2014/main" id="{DC031440-726C-D11A-0C46-B04086187F04}"/>
              </a:ext>
            </a:extLst>
          </p:cNvPr>
          <p:cNvPicPr>
            <a:picLocks noChangeAspect="1"/>
          </p:cNvPicPr>
          <p:nvPr/>
        </p:nvPicPr>
        <p:blipFill>
          <a:blip r:embed="rId3"/>
          <a:stretch>
            <a:fillRect/>
          </a:stretch>
        </p:blipFill>
        <p:spPr>
          <a:xfrm>
            <a:off x="4311600" y="1337021"/>
            <a:ext cx="4774934" cy="3499117"/>
          </a:xfrm>
          <a:prstGeom prst="rect">
            <a:avLst/>
          </a:prstGeom>
        </p:spPr>
      </p:pic>
    </p:spTree>
    <p:extLst>
      <p:ext uri="{BB962C8B-B14F-4D97-AF65-F5344CB8AC3E}">
        <p14:creationId xmlns:p14="http://schemas.microsoft.com/office/powerpoint/2010/main" val="196781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908250" y="116574"/>
            <a:ext cx="7958400" cy="4847311"/>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en-CA" sz="3000" b="1" dirty="0">
                <a:solidFill>
                  <a:schemeClr val="dk1"/>
                </a:solidFill>
              </a:rPr>
              <a:t>Questions</a:t>
            </a:r>
          </a:p>
          <a:p>
            <a:pPr indent="-342900">
              <a:spcBef>
                <a:spcPts val="1600"/>
              </a:spcBef>
              <a:buSzPts val="1800"/>
            </a:pPr>
            <a:r>
              <a:rPr lang="en-CA" sz="1800" dirty="0"/>
              <a:t>Do sales depend on size of the market?</a:t>
            </a:r>
          </a:p>
          <a:p>
            <a:pPr indent="-342900">
              <a:spcBef>
                <a:spcPts val="1600"/>
              </a:spcBef>
              <a:buSzPts val="1800"/>
            </a:pPr>
            <a:r>
              <a:rPr lang="en-CA" sz="1800" dirty="0"/>
              <a:t>Is the business growing?</a:t>
            </a:r>
          </a:p>
          <a:p>
            <a:pPr indent="-342900">
              <a:spcBef>
                <a:spcPts val="1600"/>
              </a:spcBef>
              <a:buSzPts val="1800"/>
            </a:pPr>
            <a:r>
              <a:rPr lang="en-CA" sz="1800" dirty="0"/>
              <a:t>Has spending in marketing paid off for each product?</a:t>
            </a:r>
          </a:p>
          <a:p>
            <a:pPr indent="-342900">
              <a:spcBef>
                <a:spcPts val="1600"/>
              </a:spcBef>
              <a:buSzPts val="1800"/>
            </a:pPr>
            <a:r>
              <a:rPr lang="en-CA" sz="1800" dirty="0"/>
              <a:t>Which product can be discontinued?</a:t>
            </a:r>
          </a:p>
          <a:p>
            <a:pPr indent="-342900">
              <a:spcBef>
                <a:spcPts val="1600"/>
              </a:spcBef>
              <a:buSzPts val="1800"/>
            </a:pPr>
            <a:r>
              <a:rPr lang="en-CA" sz="1800" dirty="0"/>
              <a:t>Which province has the highest sale?</a:t>
            </a:r>
          </a:p>
          <a:p>
            <a:pPr indent="-342900">
              <a:spcBef>
                <a:spcPts val="1600"/>
              </a:spcBef>
              <a:buSzPts val="1800"/>
            </a:pPr>
            <a:r>
              <a:rPr lang="en-CA" sz="1800" dirty="0"/>
              <a:t>Which market leads in sale?</a:t>
            </a:r>
          </a:p>
          <a:p>
            <a:pPr indent="-342900">
              <a:spcBef>
                <a:spcPts val="1600"/>
              </a:spcBef>
              <a:buSzPts val="1800"/>
            </a:pPr>
            <a:r>
              <a:rPr lang="en-CA" sz="1800" dirty="0"/>
              <a:t>Which product is the most sought out?</a:t>
            </a:r>
          </a:p>
          <a:p>
            <a:pPr indent="-342900">
              <a:spcBef>
                <a:spcPts val="1600"/>
              </a:spcBef>
              <a:buSzPts val="1800"/>
            </a:pPr>
            <a:r>
              <a:rPr lang="en-CA" sz="1800" dirty="0"/>
              <a:t>Has the company generated higher profit in 2019 than 2018?</a:t>
            </a: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908250" y="116574"/>
            <a:ext cx="7958400" cy="4847311"/>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CA" sz="3000" b="1" dirty="0">
                <a:solidFill>
                  <a:schemeClr val="dk1"/>
                </a:solidFill>
              </a:rPr>
              <a:t>Conclusion</a:t>
            </a:r>
          </a:p>
          <a:p>
            <a:pPr indent="-342900">
              <a:spcBef>
                <a:spcPts val="1600"/>
              </a:spcBef>
              <a:buSzPts val="1800"/>
            </a:pPr>
            <a:r>
              <a:rPr lang="en-US" sz="1800" dirty="0"/>
              <a:t>After comparing 2018 and 2019, it could be seen that the sales is lesser in 2019. The margin is around $10,000. </a:t>
            </a:r>
          </a:p>
          <a:p>
            <a:pPr indent="-342900">
              <a:spcBef>
                <a:spcPts val="1600"/>
              </a:spcBef>
              <a:buSzPts val="1800"/>
            </a:pPr>
            <a:r>
              <a:rPr lang="en-US" sz="1800" dirty="0"/>
              <a:t>But the profit margin between these two years is around $50,000, which shows that there is a rise in expenses. </a:t>
            </a:r>
          </a:p>
          <a:p>
            <a:pPr indent="-342900">
              <a:spcBef>
                <a:spcPts val="1600"/>
              </a:spcBef>
              <a:buSzPts val="1800"/>
            </a:pPr>
            <a:r>
              <a:rPr lang="en-US" sz="1800" dirty="0"/>
              <a:t>The inventory turnover and GMROI are good.</a:t>
            </a:r>
          </a:p>
          <a:p>
            <a:pPr indent="-342900">
              <a:spcBef>
                <a:spcPts val="1600"/>
              </a:spcBef>
              <a:buSzPts val="1800"/>
            </a:pPr>
            <a:r>
              <a:rPr lang="en-US" sz="1800" dirty="0"/>
              <a:t>Even though more money is spent on marketing for certain products, the returns are less which begs the question if the company should sell that product anymore. </a:t>
            </a:r>
          </a:p>
        </p:txBody>
      </p:sp>
    </p:spTree>
    <p:extLst>
      <p:ext uri="{BB962C8B-B14F-4D97-AF65-F5344CB8AC3E}">
        <p14:creationId xmlns:p14="http://schemas.microsoft.com/office/powerpoint/2010/main" val="2206214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908250" y="116574"/>
            <a:ext cx="7958400" cy="4847311"/>
          </a:xfrm>
          <a:prstGeom prst="rect">
            <a:avLst/>
          </a:prstGeom>
        </p:spPr>
        <p:txBody>
          <a:bodyPr spcFirstLastPara="1" wrap="square" lIns="91425" tIns="91425" rIns="91425" bIns="91425" anchor="ctr" anchorCtr="0">
            <a:normAutofit fontScale="62500" lnSpcReduction="20000"/>
          </a:bodyPr>
          <a:lstStyle/>
          <a:p>
            <a:pPr marL="0" lvl="0" indent="0" algn="l" rtl="0">
              <a:spcBef>
                <a:spcPts val="0"/>
              </a:spcBef>
              <a:spcAft>
                <a:spcPts val="0"/>
              </a:spcAft>
              <a:buNone/>
            </a:pPr>
            <a:r>
              <a:rPr lang="en-CA" sz="3000" b="1" dirty="0">
                <a:solidFill>
                  <a:schemeClr val="dk1"/>
                </a:solidFill>
              </a:rPr>
              <a:t>Reference</a:t>
            </a:r>
          </a:p>
          <a:p>
            <a:pPr indent="-342900">
              <a:spcBef>
                <a:spcPts val="1600"/>
              </a:spcBef>
              <a:buSzPts val="1800"/>
            </a:pPr>
            <a:r>
              <a:rPr lang="en-US" sz="1800" dirty="0"/>
              <a:t>Fernando, J. ( 2022, June , 27). Inventory Turnover. Retrieved from </a:t>
            </a:r>
            <a:r>
              <a:rPr lang="en-US" sz="1800" dirty="0" err="1"/>
              <a:t>investopedia</a:t>
            </a:r>
            <a:r>
              <a:rPr lang="en-US" sz="1800" dirty="0"/>
              <a:t>: https://www.google.com/url?sa=t&amp;rct=j&amp;q=&amp;esrc=s&amp;source=web&amp;cd=&amp;cad=rja&amp;uact=8&amp;ved=2ahUKEwi78rzn3br5AhWblIkEHf_dAhAQFnoECBcQAQ&amp;url=https%3A%2F%2Fwww.investopedia.com%2Fterms%2Fi%2Finventoryturnover.asp&amp;usg=AOvVaw1rvoNRGlSLb8bD4KcAHz0W</a:t>
            </a:r>
          </a:p>
          <a:p>
            <a:pPr indent="-342900">
              <a:spcBef>
                <a:spcPts val="1600"/>
              </a:spcBef>
              <a:buSzPts val="1800"/>
            </a:pPr>
            <a:r>
              <a:rPr lang="en-US" sz="1800" dirty="0"/>
              <a:t>Hayes, A. ( 2022, July, 25). Gross Profit. Retrieved from </a:t>
            </a:r>
            <a:r>
              <a:rPr lang="en-US" sz="1800" dirty="0" err="1"/>
              <a:t>investopedia</a:t>
            </a:r>
            <a:r>
              <a:rPr lang="en-US" sz="1800" dirty="0"/>
              <a:t>: https://www.investopedia.com/terms/g/grossprofit.asp</a:t>
            </a:r>
          </a:p>
          <a:p>
            <a:pPr indent="-342900">
              <a:spcBef>
                <a:spcPts val="1600"/>
              </a:spcBef>
              <a:buSzPts val="1800"/>
            </a:pPr>
            <a:r>
              <a:rPr lang="en-US" sz="1800" dirty="0"/>
              <a:t>Jenkins, A. ( 2022, August , 9). Inventory Turnover Ratio Defined: Formula, Tips, &amp; Examples. Retrieved from Oracle </a:t>
            </a:r>
            <a:r>
              <a:rPr lang="en-US" sz="1800" dirty="0" err="1"/>
              <a:t>netsuite</a:t>
            </a:r>
            <a:r>
              <a:rPr lang="en-US" sz="1800" dirty="0"/>
              <a:t>: https://www.netsuite.com/portal/resource/articles/inventory-management/inventory-turnover-ratio.shtml</a:t>
            </a:r>
          </a:p>
          <a:p>
            <a:pPr indent="-342900">
              <a:spcBef>
                <a:spcPts val="1600"/>
              </a:spcBef>
              <a:buSzPts val="1800"/>
            </a:pPr>
            <a:r>
              <a:rPr lang="en-US" sz="1800" dirty="0"/>
              <a:t>Kenton, W. ( 2021, March 30,). What Is the Gross Margin Return on Investment (GMROI)? . Retrieved from </a:t>
            </a:r>
            <a:r>
              <a:rPr lang="en-US" sz="1800" dirty="0" err="1"/>
              <a:t>investopedia</a:t>
            </a:r>
            <a:r>
              <a:rPr lang="en-US" sz="1800" dirty="0"/>
              <a:t>: https://www.investopedia.com/terms/g/gmroi.asp</a:t>
            </a:r>
          </a:p>
          <a:p>
            <a:pPr indent="-342900">
              <a:spcBef>
                <a:spcPts val="1600"/>
              </a:spcBef>
              <a:buSzPts val="1800"/>
            </a:pPr>
            <a:r>
              <a:rPr lang="en-US" sz="1800" dirty="0" err="1"/>
              <a:t>Mascolo</a:t>
            </a:r>
            <a:r>
              <a:rPr lang="en-US" sz="1800" dirty="0"/>
              <a:t>, F. ( 2020, Jun , 28). Exploring a Retail Data Set as an Investor. Retrieved from </a:t>
            </a:r>
            <a:r>
              <a:rPr lang="en-US" sz="1800" dirty="0" err="1"/>
              <a:t>towardsdatascience</a:t>
            </a:r>
            <a:r>
              <a:rPr lang="en-US" sz="1800" dirty="0"/>
              <a:t>: https://towardsdatascience.com/exploring-a-retail-data-set-as-an-investor-1b08e5c7b255</a:t>
            </a:r>
          </a:p>
          <a:p>
            <a:pPr indent="-342900">
              <a:spcBef>
                <a:spcPts val="1600"/>
              </a:spcBef>
              <a:buSzPts val="1800"/>
            </a:pPr>
            <a:r>
              <a:rPr lang="en-US" sz="1800" dirty="0"/>
              <a:t>Rivera, M. P. (n.d.). What is a strategy map (&amp; do you need one)? Retrieved from </a:t>
            </a:r>
            <a:r>
              <a:rPr lang="en-US" sz="1800" dirty="0" err="1"/>
              <a:t>clearpoint</a:t>
            </a:r>
            <a:r>
              <a:rPr lang="en-US" sz="1800" dirty="0"/>
              <a:t> strategy: https://www.clearpointstrategy.com/what-is-a-strategy-map/</a:t>
            </a:r>
          </a:p>
          <a:p>
            <a:pPr indent="-342900">
              <a:spcBef>
                <a:spcPts val="1600"/>
              </a:spcBef>
              <a:buSzPts val="1800"/>
            </a:pPr>
            <a:r>
              <a:rPr lang="en-US" sz="1800" dirty="0"/>
              <a:t>Tableau. (2022). Guide To Data Cleaning: Definition, Benefits, Components, And How To Clean Your Data. Retrieved from tableau.com: https://www.tableau.com/learn/articles/what-is-data-cleaning</a:t>
            </a:r>
          </a:p>
        </p:txBody>
      </p:sp>
    </p:spTree>
    <p:extLst>
      <p:ext uri="{BB962C8B-B14F-4D97-AF65-F5344CB8AC3E}">
        <p14:creationId xmlns:p14="http://schemas.microsoft.com/office/powerpoint/2010/main" val="161051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65" name="Google Shape;65;p14"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66" name="Google Shape;66;p14"/>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chemeClr val="lt2"/>
                </a:solidFill>
                <a:latin typeface="Raleway"/>
                <a:ea typeface="Raleway"/>
                <a:cs typeface="Raleway"/>
                <a:sym typeface="Raleway"/>
              </a:rPr>
              <a:t>Agenda</a:t>
            </a:r>
            <a:endParaRPr sz="3000" b="1" dirty="0">
              <a:solidFill>
                <a:schemeClr val="lt2"/>
              </a:solidFill>
              <a:latin typeface="Raleway"/>
              <a:ea typeface="Raleway"/>
              <a:cs typeface="Raleway"/>
              <a:sym typeface="Raleway"/>
            </a:endParaRPr>
          </a:p>
        </p:txBody>
      </p:sp>
      <p:sp>
        <p:nvSpPr>
          <p:cNvPr id="67" name="Google Shape;67;p14"/>
          <p:cNvSpPr txBox="1">
            <a:spLocks noGrp="1"/>
          </p:cNvSpPr>
          <p:nvPr>
            <p:ph type="body" idx="4294967295"/>
          </p:nvPr>
        </p:nvSpPr>
        <p:spPr>
          <a:xfrm>
            <a:off x="2855550" y="1851852"/>
            <a:ext cx="3432900" cy="2853498"/>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Raleway"/>
              <a:buChar char="➔"/>
            </a:pPr>
            <a:r>
              <a:rPr lang="en" sz="1400" b="1" dirty="0">
                <a:solidFill>
                  <a:schemeClr val="dk1"/>
                </a:solidFill>
                <a:latin typeface="Raleway"/>
                <a:ea typeface="Raleway"/>
                <a:cs typeface="Raleway"/>
                <a:sym typeface="Raleway"/>
              </a:rPr>
              <a:t>The Task</a:t>
            </a:r>
            <a:endParaRPr lang="en-US" sz="1400" b="1" dirty="0">
              <a:solidFill>
                <a:schemeClr val="dk1"/>
              </a:solidFill>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US" sz="1400" b="1" dirty="0">
                <a:solidFill>
                  <a:schemeClr val="dk1"/>
                </a:solidFill>
                <a:latin typeface="Raleway"/>
                <a:ea typeface="Raleway"/>
                <a:cs typeface="Raleway"/>
                <a:sym typeface="Raleway"/>
              </a:rPr>
              <a:t>Data Cleaning</a:t>
            </a:r>
          </a:p>
          <a:p>
            <a:pPr marL="457200" lvl="0" indent="-317500" algn="l" rtl="0">
              <a:spcBef>
                <a:spcPts val="1000"/>
              </a:spcBef>
              <a:spcAft>
                <a:spcPts val="0"/>
              </a:spcAft>
              <a:buClr>
                <a:schemeClr val="dk1"/>
              </a:buClr>
              <a:buSzPts val="1400"/>
              <a:buFont typeface="Raleway"/>
              <a:buChar char="➔"/>
            </a:pPr>
            <a:r>
              <a:rPr lang="en" sz="1400" b="1" dirty="0">
                <a:solidFill>
                  <a:schemeClr val="dk1"/>
                </a:solidFill>
                <a:latin typeface="Raleway"/>
                <a:ea typeface="Raleway"/>
                <a:cs typeface="Raleway"/>
                <a:sym typeface="Raleway"/>
              </a:rPr>
              <a:t>Data Analysis</a:t>
            </a:r>
            <a:endParaRPr sz="1400" b="1" dirty="0">
              <a:solidFill>
                <a:schemeClr val="dk1"/>
              </a:solidFill>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dirty="0">
                <a:solidFill>
                  <a:schemeClr val="dk1"/>
                </a:solidFill>
                <a:latin typeface="Raleway"/>
                <a:ea typeface="Raleway"/>
                <a:cs typeface="Raleway"/>
                <a:sym typeface="Raleway"/>
              </a:rPr>
              <a:t>Dashboard</a:t>
            </a:r>
            <a:endParaRPr sz="1400" b="1" dirty="0">
              <a:solidFill>
                <a:schemeClr val="dk1"/>
              </a:solidFill>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dirty="0">
                <a:solidFill>
                  <a:schemeClr val="dk1"/>
                </a:solidFill>
                <a:latin typeface="Raleway"/>
                <a:ea typeface="Raleway"/>
                <a:cs typeface="Raleway"/>
                <a:sym typeface="Raleway"/>
              </a:rPr>
              <a:t>Questions</a:t>
            </a:r>
          </a:p>
          <a:p>
            <a:pPr marL="457200" lvl="0" indent="-317500" algn="l" rtl="0">
              <a:spcBef>
                <a:spcPts val="1000"/>
              </a:spcBef>
              <a:spcAft>
                <a:spcPts val="1000"/>
              </a:spcAft>
              <a:buClr>
                <a:schemeClr val="dk1"/>
              </a:buClr>
              <a:buSzPts val="1400"/>
              <a:buFont typeface="Raleway"/>
              <a:buChar char="➔"/>
            </a:pPr>
            <a:r>
              <a:rPr lang="en" sz="1400" b="1" dirty="0">
                <a:solidFill>
                  <a:schemeClr val="dk1"/>
                </a:solidFill>
                <a:latin typeface="Raleway"/>
                <a:ea typeface="Raleway"/>
                <a:cs typeface="Raleway"/>
                <a:sym typeface="Raleway"/>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body" idx="1"/>
          </p:nvPr>
        </p:nvSpPr>
        <p:spPr>
          <a:xfrm>
            <a:off x="908250" y="116575"/>
            <a:ext cx="7958400" cy="4327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CA" sz="3000" b="1" dirty="0">
                <a:solidFill>
                  <a:schemeClr val="dk1"/>
                </a:solidFill>
              </a:rPr>
              <a:t>The Task</a:t>
            </a:r>
            <a:endParaRPr sz="2400" b="1" dirty="0">
              <a:solidFill>
                <a:schemeClr val="dk1"/>
              </a:solidFill>
            </a:endParaRPr>
          </a:p>
          <a:p>
            <a:pPr marL="457200" lvl="0" indent="-342900" algn="l" rtl="0">
              <a:spcBef>
                <a:spcPts val="1600"/>
              </a:spcBef>
              <a:spcAft>
                <a:spcPts val="0"/>
              </a:spcAft>
              <a:buSzPts val="1800"/>
              <a:buChar char="●"/>
            </a:pPr>
            <a:r>
              <a:rPr lang="en-US" sz="1800" dirty="0">
                <a:solidFill>
                  <a:srgbClr val="000000"/>
                </a:solidFill>
              </a:rPr>
              <a:t>The Senior management at The Coffee Cup has provided a dataset which contains the information from 2018 and 2019. </a:t>
            </a:r>
          </a:p>
          <a:p>
            <a:pPr marL="457200" lvl="0" indent="-342900" algn="l" rtl="0">
              <a:spcBef>
                <a:spcPts val="1600"/>
              </a:spcBef>
              <a:spcAft>
                <a:spcPts val="0"/>
              </a:spcAft>
              <a:buSzPts val="1800"/>
              <a:buChar char="●"/>
            </a:pPr>
            <a:r>
              <a:rPr lang="en-US" sz="1800" dirty="0">
                <a:solidFill>
                  <a:srgbClr val="000000"/>
                </a:solidFill>
              </a:rPr>
              <a:t>The task in hand is to analyze the data and provide much needed answers. </a:t>
            </a:r>
          </a:p>
          <a:p>
            <a:pPr marL="457200" lvl="0" indent="-342900" algn="l" rtl="0">
              <a:spcBef>
                <a:spcPts val="1600"/>
              </a:spcBef>
              <a:spcAft>
                <a:spcPts val="0"/>
              </a:spcAft>
              <a:buSzPts val="1800"/>
              <a:buChar char="●"/>
            </a:pPr>
            <a:r>
              <a:rPr lang="en-US" sz="1800" dirty="0">
                <a:solidFill>
                  <a:srgbClr val="000000"/>
                </a:solidFill>
              </a:rPr>
              <a:t>The dataset provided is ‘The Coffee Cup’ dataset.</a:t>
            </a:r>
            <a:endParaRPr sz="18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908250" y="116575"/>
            <a:ext cx="7958400" cy="4778154"/>
          </a:xfrm>
          <a:prstGeom prst="rect">
            <a:avLst/>
          </a:prstGeom>
        </p:spPr>
        <p:txBody>
          <a:bodyPr spcFirstLastPara="1" wrap="square" lIns="91425" tIns="91425" rIns="91425" bIns="91425" anchor="ctr" anchorCtr="0">
            <a:normAutofit fontScale="77500" lnSpcReduction="20000"/>
          </a:bodyPr>
          <a:lstStyle/>
          <a:p>
            <a:pPr marL="0" lvl="0" indent="0" algn="l" rtl="0">
              <a:spcBef>
                <a:spcPts val="0"/>
              </a:spcBef>
              <a:spcAft>
                <a:spcPts val="0"/>
              </a:spcAft>
              <a:buNone/>
            </a:pPr>
            <a:r>
              <a:rPr lang="en-CA" sz="3000" b="1" dirty="0">
                <a:solidFill>
                  <a:schemeClr val="dk1"/>
                </a:solidFill>
              </a:rPr>
              <a:t>Data Cleaning</a:t>
            </a:r>
            <a:endParaRPr sz="2400" b="1" dirty="0">
              <a:solidFill>
                <a:schemeClr val="dk1"/>
              </a:solidFill>
            </a:endParaRPr>
          </a:p>
          <a:p>
            <a:pPr marL="457200" marR="0" lvl="0" indent="-342900" algn="l" rtl="0">
              <a:lnSpc>
                <a:spcPct val="115000"/>
              </a:lnSpc>
              <a:spcBef>
                <a:spcPts val="1600"/>
              </a:spcBef>
              <a:spcAft>
                <a:spcPts val="0"/>
              </a:spcAft>
              <a:buSzPts val="1800"/>
              <a:buChar char="●"/>
            </a:pPr>
            <a:r>
              <a:rPr lang="en-US" sz="1800" dirty="0">
                <a:solidFill>
                  <a:srgbClr val="000000"/>
                </a:solidFill>
              </a:rPr>
              <a:t>Data Cleaning is the process in which the incorrect, wrong and repeated values are either deleted or filled with suitable values. </a:t>
            </a:r>
          </a:p>
          <a:p>
            <a:pPr marL="457200" marR="0" lvl="0" indent="-342900" algn="l" rtl="0">
              <a:lnSpc>
                <a:spcPct val="115000"/>
              </a:lnSpc>
              <a:spcBef>
                <a:spcPts val="1600"/>
              </a:spcBef>
              <a:spcAft>
                <a:spcPts val="0"/>
              </a:spcAft>
              <a:buSzPts val="1800"/>
              <a:buChar char="●"/>
            </a:pPr>
            <a:r>
              <a:rPr lang="en-US" sz="1800" dirty="0">
                <a:solidFill>
                  <a:srgbClr val="000000"/>
                </a:solidFill>
              </a:rPr>
              <a:t>For cleaning the dataset, MS Excel is used. </a:t>
            </a:r>
          </a:p>
          <a:p>
            <a:pPr marL="457200" marR="0" lvl="0" indent="-342900" algn="l" rtl="0">
              <a:lnSpc>
                <a:spcPct val="115000"/>
              </a:lnSpc>
              <a:spcBef>
                <a:spcPts val="1600"/>
              </a:spcBef>
              <a:spcAft>
                <a:spcPts val="0"/>
              </a:spcAft>
              <a:buSzPts val="1800"/>
              <a:buChar char="●"/>
            </a:pPr>
            <a:r>
              <a:rPr lang="en-US" sz="1800" dirty="0">
                <a:solidFill>
                  <a:srgbClr val="000000"/>
                </a:solidFill>
              </a:rPr>
              <a:t>The cells with null values were removed throughout the files and are either replaced with appropriate values like mean or they were simply deleted, provided it did not affect the dataset. </a:t>
            </a:r>
          </a:p>
          <a:p>
            <a:pPr marL="457200" marR="0" lvl="0" indent="-342900" algn="l" rtl="0">
              <a:lnSpc>
                <a:spcPct val="115000"/>
              </a:lnSpc>
              <a:spcBef>
                <a:spcPts val="1600"/>
              </a:spcBef>
              <a:spcAft>
                <a:spcPts val="0"/>
              </a:spcAft>
              <a:buSzPts val="1800"/>
              <a:buChar char="●"/>
            </a:pPr>
            <a:r>
              <a:rPr lang="en-US" sz="1800" dirty="0">
                <a:solidFill>
                  <a:srgbClr val="000000"/>
                </a:solidFill>
              </a:rPr>
              <a:t>The format of the geographical data like cities and states were in string and were changed to geographical data. </a:t>
            </a:r>
          </a:p>
          <a:p>
            <a:pPr marL="457200" marR="0" lvl="0" indent="-342900" algn="l" rtl="0">
              <a:lnSpc>
                <a:spcPct val="115000"/>
              </a:lnSpc>
              <a:spcBef>
                <a:spcPts val="1600"/>
              </a:spcBef>
              <a:spcAft>
                <a:spcPts val="0"/>
              </a:spcAft>
              <a:buSzPts val="1800"/>
              <a:buChar char="●"/>
            </a:pPr>
            <a:r>
              <a:rPr lang="en-US" sz="1800" dirty="0">
                <a:solidFill>
                  <a:srgbClr val="000000"/>
                </a:solidFill>
              </a:rPr>
              <a:t>Prince Edward Island, was not recognized as a geographical variable because, it was stored as PEI. So, it was deleted and changed to Prince Edward Island.</a:t>
            </a:r>
          </a:p>
          <a:p>
            <a:pPr marL="457200" marR="0" lvl="0" indent="-342900" algn="l" rtl="0">
              <a:lnSpc>
                <a:spcPct val="115000"/>
              </a:lnSpc>
              <a:spcBef>
                <a:spcPts val="1600"/>
              </a:spcBef>
              <a:spcAft>
                <a:spcPts val="0"/>
              </a:spcAft>
              <a:buSzPts val="1800"/>
              <a:buChar char="●"/>
            </a:pPr>
            <a:r>
              <a:rPr lang="en-US" sz="1800" dirty="0">
                <a:solidFill>
                  <a:srgbClr val="000000"/>
                </a:solidFill>
              </a:rPr>
              <a:t> Moreover, the date was also stored as a string variable, which was changed to date. </a:t>
            </a:r>
          </a:p>
          <a:p>
            <a:pPr marL="457200" marR="0" lvl="0" indent="-342900" algn="l" rtl="0">
              <a:lnSpc>
                <a:spcPct val="115000"/>
              </a:lnSpc>
              <a:spcBef>
                <a:spcPts val="1600"/>
              </a:spcBef>
              <a:spcAft>
                <a:spcPts val="0"/>
              </a:spcAft>
              <a:buSzPts val="1800"/>
              <a:buChar char="●"/>
            </a:pPr>
            <a:r>
              <a:rPr lang="en-US" sz="1800" dirty="0">
                <a:solidFill>
                  <a:srgbClr val="000000"/>
                </a:solidFill>
              </a:rPr>
              <a:t>New columns were added for adding new fields. The new columns added were inventory turnover, gross profit and GMROI.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908250" y="116575"/>
            <a:ext cx="7958400" cy="4778154"/>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CA" sz="3000" b="1" dirty="0">
                <a:solidFill>
                  <a:schemeClr val="dk1"/>
                </a:solidFill>
              </a:rPr>
              <a:t>Data Cleaning</a:t>
            </a:r>
            <a:endParaRPr sz="2400" b="1" dirty="0">
              <a:solidFill>
                <a:schemeClr val="dk1"/>
              </a:solidFill>
            </a:endParaRPr>
          </a:p>
          <a:p>
            <a:pPr marL="457200" marR="0" lvl="0" indent="-342900" algn="l" rtl="0">
              <a:lnSpc>
                <a:spcPct val="115000"/>
              </a:lnSpc>
              <a:spcBef>
                <a:spcPts val="1600"/>
              </a:spcBef>
              <a:spcAft>
                <a:spcPts val="0"/>
              </a:spcAft>
              <a:buSzPts val="1800"/>
              <a:buChar char="●"/>
            </a:pPr>
            <a:r>
              <a:rPr lang="en-US" sz="1800" dirty="0">
                <a:solidFill>
                  <a:srgbClr val="000000"/>
                </a:solidFill>
              </a:rPr>
              <a:t>Inventory turnover can be defined as the ratio of the sales to the average inventory. </a:t>
            </a:r>
          </a:p>
          <a:p>
            <a:pPr marL="457200" marR="0" lvl="0" indent="-342900" algn="l" rtl="0">
              <a:lnSpc>
                <a:spcPct val="115000"/>
              </a:lnSpc>
              <a:spcBef>
                <a:spcPts val="1600"/>
              </a:spcBef>
              <a:spcAft>
                <a:spcPts val="0"/>
              </a:spcAft>
              <a:buSzPts val="1800"/>
              <a:buChar char="●"/>
            </a:pPr>
            <a:r>
              <a:rPr lang="en-US" sz="1800" dirty="0">
                <a:solidFill>
                  <a:srgbClr val="000000"/>
                </a:solidFill>
              </a:rPr>
              <a:t>It shows how many times the inventory is sold and refilled during a given period of time. </a:t>
            </a:r>
          </a:p>
          <a:p>
            <a:pPr marL="457200" marR="0" lvl="0" indent="-342900" algn="l" rtl="0">
              <a:lnSpc>
                <a:spcPct val="115000"/>
              </a:lnSpc>
              <a:spcBef>
                <a:spcPts val="1600"/>
              </a:spcBef>
              <a:spcAft>
                <a:spcPts val="0"/>
              </a:spcAft>
              <a:buSzPts val="1800"/>
              <a:buChar char="●"/>
            </a:pPr>
            <a:r>
              <a:rPr lang="en-US" sz="1800" dirty="0">
                <a:solidFill>
                  <a:srgbClr val="000000"/>
                </a:solidFill>
              </a:rPr>
              <a:t>Gross Profit is the difference between the net profit and the cost of goods sold.</a:t>
            </a:r>
          </a:p>
          <a:p>
            <a:pPr marL="457200" marR="0" lvl="0" indent="-342900" algn="l" rtl="0">
              <a:lnSpc>
                <a:spcPct val="115000"/>
              </a:lnSpc>
              <a:spcBef>
                <a:spcPts val="1600"/>
              </a:spcBef>
              <a:spcAft>
                <a:spcPts val="0"/>
              </a:spcAft>
              <a:buSzPts val="1800"/>
              <a:buChar char="●"/>
            </a:pPr>
            <a:r>
              <a:rPr lang="en-US" sz="1800" dirty="0">
                <a:solidFill>
                  <a:srgbClr val="000000"/>
                </a:solidFill>
              </a:rPr>
              <a:t>GMROI is the ratio of gross profit to the average inventory cost. </a:t>
            </a:r>
          </a:p>
          <a:p>
            <a:pPr marL="457200" marR="0" lvl="0" indent="-342900" algn="l" rtl="0">
              <a:lnSpc>
                <a:spcPct val="115000"/>
              </a:lnSpc>
              <a:spcBef>
                <a:spcPts val="1600"/>
              </a:spcBef>
              <a:spcAft>
                <a:spcPts val="0"/>
              </a:spcAft>
              <a:buSzPts val="1800"/>
              <a:buChar char="●"/>
            </a:pPr>
            <a:r>
              <a:rPr lang="en-US" sz="1800" dirty="0">
                <a:solidFill>
                  <a:srgbClr val="000000"/>
                </a:solidFill>
              </a:rPr>
              <a:t>It is used to determine the amount of money to be invested in inventory for generating the gross margin dollars.</a:t>
            </a:r>
          </a:p>
        </p:txBody>
      </p:sp>
    </p:spTree>
    <p:extLst>
      <p:ext uri="{BB962C8B-B14F-4D97-AF65-F5344CB8AC3E}">
        <p14:creationId xmlns:p14="http://schemas.microsoft.com/office/powerpoint/2010/main" val="334523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7" name="Title 1">
            <a:extLst>
              <a:ext uri="{FF2B5EF4-FFF2-40B4-BE49-F238E27FC236}">
                <a16:creationId xmlns:a16="http://schemas.microsoft.com/office/drawing/2014/main" id="{82E50924-DD69-2824-FD0A-8A7269E3E2C3}"/>
              </a:ext>
            </a:extLst>
          </p:cNvPr>
          <p:cNvSpPr>
            <a:spLocks noGrp="1"/>
          </p:cNvSpPr>
          <p:nvPr>
            <p:ph type="title"/>
          </p:nvPr>
        </p:nvSpPr>
        <p:spPr>
          <a:xfrm>
            <a:off x="311700" y="445025"/>
            <a:ext cx="8520600" cy="623400"/>
          </a:xfrm>
        </p:spPr>
        <p:txBody>
          <a:bodyPr>
            <a:normAutofit fontScale="90000"/>
          </a:bodyPr>
          <a:lstStyle/>
          <a:p>
            <a:pPr>
              <a:lnSpc>
                <a:spcPct val="115000"/>
              </a:lnSpc>
              <a:buClr>
                <a:schemeClr val="lt2"/>
              </a:buClr>
              <a:buSzPts val="1200"/>
            </a:pPr>
            <a:r>
              <a:rPr lang="en-US" dirty="0">
                <a:solidFill>
                  <a:schemeClr val="dk1"/>
                </a:solidFill>
                <a:latin typeface="Source Sans Pro"/>
                <a:ea typeface="Source Sans Pro"/>
                <a:sym typeface="Source Sans Pro"/>
              </a:rPr>
              <a:t>Dashboard</a:t>
            </a:r>
          </a:p>
        </p:txBody>
      </p:sp>
      <p:sp>
        <p:nvSpPr>
          <p:cNvPr id="82" name="Google Shape;82;p17"/>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marL="0" lvl="0" indent="0" rtl="0">
              <a:spcBef>
                <a:spcPts val="0"/>
              </a:spcBef>
              <a:spcAft>
                <a:spcPts val="600"/>
              </a:spcAft>
              <a:buNone/>
            </a:pPr>
            <a:endParaRPr lang="en-CA" b="1" dirty="0"/>
          </a:p>
          <a:p>
            <a:pPr marL="0" lvl="0" indent="0" rtl="0">
              <a:spcBef>
                <a:spcPts val="0"/>
              </a:spcBef>
              <a:spcAft>
                <a:spcPts val="600"/>
              </a:spcAft>
              <a:buNone/>
            </a:pPr>
            <a:endParaRPr lang="en-CA" b="1" dirty="0"/>
          </a:p>
          <a:p>
            <a:pPr marL="0" lvl="0" indent="0" rtl="0">
              <a:spcBef>
                <a:spcPts val="0"/>
              </a:spcBef>
              <a:spcAft>
                <a:spcPts val="600"/>
              </a:spcAft>
              <a:buNone/>
            </a:pPr>
            <a:endParaRPr lang="en-CA" b="1" dirty="0"/>
          </a:p>
          <a:p>
            <a:pPr marL="0" lvl="0" indent="0" rtl="0">
              <a:spcBef>
                <a:spcPts val="0"/>
              </a:spcBef>
              <a:spcAft>
                <a:spcPts val="600"/>
              </a:spcAft>
              <a:buNone/>
            </a:pPr>
            <a:endParaRPr lang="en-CA" b="1" dirty="0"/>
          </a:p>
        </p:txBody>
      </p:sp>
      <p:pic>
        <p:nvPicPr>
          <p:cNvPr id="6" name="Picture 5" descr="Chart, bar chart&#10;&#10;Description automatically generated">
            <a:extLst>
              <a:ext uri="{FF2B5EF4-FFF2-40B4-BE49-F238E27FC236}">
                <a16:creationId xmlns:a16="http://schemas.microsoft.com/office/drawing/2014/main" id="{1D5269AE-DB78-0EAA-C1D6-3BC3B5CDD3FD}"/>
              </a:ext>
            </a:extLst>
          </p:cNvPr>
          <p:cNvPicPr>
            <a:picLocks noChangeAspect="1"/>
          </p:cNvPicPr>
          <p:nvPr/>
        </p:nvPicPr>
        <p:blipFill>
          <a:blip r:embed="rId3"/>
          <a:stretch>
            <a:fillRect/>
          </a:stretch>
        </p:blipFill>
        <p:spPr>
          <a:xfrm>
            <a:off x="706931" y="1152474"/>
            <a:ext cx="7507301" cy="3953055"/>
          </a:xfrm>
          <a:prstGeom prst="rect">
            <a:avLst/>
          </a:prstGeom>
        </p:spPr>
      </p:pic>
    </p:spTree>
    <p:extLst>
      <p:ext uri="{BB962C8B-B14F-4D97-AF65-F5344CB8AC3E}">
        <p14:creationId xmlns:p14="http://schemas.microsoft.com/office/powerpoint/2010/main" val="254557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body" idx="1"/>
          </p:nvPr>
        </p:nvSpPr>
        <p:spPr>
          <a:xfrm>
            <a:off x="769937" y="430306"/>
            <a:ext cx="7958400" cy="4532568"/>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en-CA" sz="3000" b="1" dirty="0">
                <a:solidFill>
                  <a:schemeClr val="dk1"/>
                </a:solidFill>
              </a:rPr>
              <a:t>Data Analysis</a:t>
            </a:r>
          </a:p>
          <a:p>
            <a:pPr marL="0" lvl="0" indent="0" algn="l" rtl="0">
              <a:spcBef>
                <a:spcPts val="0"/>
              </a:spcBef>
              <a:spcAft>
                <a:spcPts val="0"/>
              </a:spcAft>
              <a:buNone/>
            </a:pPr>
            <a:r>
              <a:rPr lang="en-US" sz="2400" b="1" dirty="0">
                <a:solidFill>
                  <a:schemeClr val="dk1"/>
                </a:solidFill>
              </a:rPr>
              <a:t>Visualization 1: Sales and Profit Comparison</a:t>
            </a:r>
            <a:endParaRPr lang="en-CA" sz="2400" b="1" dirty="0">
              <a:solidFill>
                <a:schemeClr val="dk1"/>
              </a:solidFill>
            </a:endParaRPr>
          </a:p>
          <a:p>
            <a:pPr marL="0" lvl="0" indent="0" algn="l" rtl="0">
              <a:spcBef>
                <a:spcPts val="0"/>
              </a:spcBef>
              <a:spcAft>
                <a:spcPts val="0"/>
              </a:spcAft>
              <a:buNone/>
            </a:pPr>
            <a:endParaRPr lang="en-CA" sz="3000" b="1" dirty="0">
              <a:solidFill>
                <a:schemeClr val="dk1"/>
              </a:solidFill>
            </a:endParaRPr>
          </a:p>
          <a:p>
            <a:pPr marL="0" lvl="0" indent="0" algn="l" rtl="0">
              <a:spcBef>
                <a:spcPts val="0"/>
              </a:spcBef>
              <a:spcAft>
                <a:spcPts val="0"/>
              </a:spcAft>
              <a:buNone/>
            </a:pPr>
            <a:endParaRPr lang="en-CA" sz="3000" b="1" dirty="0">
              <a:solidFill>
                <a:schemeClr val="dk1"/>
              </a:solidFill>
            </a:endParaRPr>
          </a:p>
          <a:p>
            <a:pPr marL="0" lvl="0" indent="0" algn="l" rtl="0">
              <a:spcBef>
                <a:spcPts val="0"/>
              </a:spcBef>
              <a:spcAft>
                <a:spcPts val="0"/>
              </a:spcAft>
              <a:buNone/>
            </a:pPr>
            <a:endParaRPr lang="en-CA" sz="3000" b="1" dirty="0">
              <a:solidFill>
                <a:schemeClr val="dk1"/>
              </a:solidFill>
            </a:endParaRPr>
          </a:p>
          <a:p>
            <a:pPr indent="-342900">
              <a:spcBef>
                <a:spcPts val="1600"/>
              </a:spcBef>
              <a:buSzPts val="1800"/>
            </a:pPr>
            <a:r>
              <a:rPr lang="en-US" sz="1900" dirty="0">
                <a:solidFill>
                  <a:srgbClr val="000000"/>
                </a:solidFill>
              </a:rPr>
              <a:t>In this visualization, the sales and profit for the years 2018 and 2019 are compared. </a:t>
            </a:r>
          </a:p>
          <a:p>
            <a:pPr indent="-342900">
              <a:spcBef>
                <a:spcPts val="1600"/>
              </a:spcBef>
              <a:buSzPts val="1800"/>
            </a:pPr>
            <a:r>
              <a:rPr lang="en-US" sz="1900" dirty="0">
                <a:solidFill>
                  <a:srgbClr val="000000"/>
                </a:solidFill>
              </a:rPr>
              <a:t>Of the two years, the year 2018 was profitable. </a:t>
            </a:r>
          </a:p>
          <a:p>
            <a:pPr indent="-342900">
              <a:spcBef>
                <a:spcPts val="1600"/>
              </a:spcBef>
              <a:buSzPts val="1800"/>
            </a:pPr>
            <a:r>
              <a:rPr lang="en-US" sz="1900" dirty="0">
                <a:solidFill>
                  <a:srgbClr val="000000"/>
                </a:solidFill>
              </a:rPr>
              <a:t>This shows that there is a decline in sales and profit in 2019. </a:t>
            </a:r>
            <a:endParaRPr lang="en-CA" sz="1900" dirty="0">
              <a:solidFill>
                <a:srgbClr val="000000"/>
              </a:solidFill>
            </a:endParaRPr>
          </a:p>
          <a:p>
            <a:pPr marL="0" lvl="0" indent="0" algn="l" rtl="0">
              <a:spcBef>
                <a:spcPts val="0"/>
              </a:spcBef>
              <a:spcAft>
                <a:spcPts val="0"/>
              </a:spcAft>
              <a:buNone/>
            </a:pPr>
            <a:endParaRPr lang="en-CA" sz="3000" b="1" dirty="0">
              <a:solidFill>
                <a:schemeClr val="dk1"/>
              </a:solidFill>
            </a:endParaRPr>
          </a:p>
        </p:txBody>
      </p:sp>
      <p:pic>
        <p:nvPicPr>
          <p:cNvPr id="3" name="Picture 2" descr="Chart, bar chart, funnel chart&#10;&#10;Description automatically generated">
            <a:extLst>
              <a:ext uri="{FF2B5EF4-FFF2-40B4-BE49-F238E27FC236}">
                <a16:creationId xmlns:a16="http://schemas.microsoft.com/office/drawing/2014/main" id="{F656FBEF-31C2-EBA2-A253-0A2523C8A9DC}"/>
              </a:ext>
            </a:extLst>
          </p:cNvPr>
          <p:cNvPicPr>
            <a:picLocks noChangeAspect="1"/>
          </p:cNvPicPr>
          <p:nvPr/>
        </p:nvPicPr>
        <p:blipFill>
          <a:blip r:embed="rId3"/>
          <a:stretch>
            <a:fillRect/>
          </a:stretch>
        </p:blipFill>
        <p:spPr>
          <a:xfrm>
            <a:off x="1294760" y="1398648"/>
            <a:ext cx="6554480" cy="13462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7" name="Title 1">
            <a:extLst>
              <a:ext uri="{FF2B5EF4-FFF2-40B4-BE49-F238E27FC236}">
                <a16:creationId xmlns:a16="http://schemas.microsoft.com/office/drawing/2014/main" id="{18A61073-5F31-B8C5-B0C4-2EFC9E1D175D}"/>
              </a:ext>
            </a:extLst>
          </p:cNvPr>
          <p:cNvSpPr>
            <a:spLocks noGrp="1"/>
          </p:cNvSpPr>
          <p:nvPr>
            <p:ph type="title"/>
          </p:nvPr>
        </p:nvSpPr>
        <p:spPr>
          <a:xfrm>
            <a:off x="181072" y="138313"/>
            <a:ext cx="8520600" cy="930112"/>
          </a:xfrm>
        </p:spPr>
        <p:txBody>
          <a:bodyPr>
            <a:normAutofit fontScale="90000"/>
          </a:bodyPr>
          <a:lstStyle/>
          <a:p>
            <a:r>
              <a:rPr lang="en-US" sz="3300" dirty="0">
                <a:solidFill>
                  <a:schemeClr val="dk1"/>
                </a:solidFill>
                <a:latin typeface="Source Sans Pro"/>
                <a:ea typeface="Source Sans Pro"/>
                <a:sym typeface="Source Sans Pro"/>
              </a:rPr>
              <a:t>Data Analysis</a:t>
            </a:r>
            <a:br>
              <a:rPr lang="en-US" sz="3300" dirty="0">
                <a:solidFill>
                  <a:schemeClr val="dk1"/>
                </a:solidFill>
                <a:latin typeface="Source Sans Pro"/>
                <a:ea typeface="Source Sans Pro"/>
                <a:sym typeface="Source Sans Pro"/>
              </a:rPr>
            </a:br>
            <a:r>
              <a:rPr lang="en-US" sz="3300" dirty="0">
                <a:solidFill>
                  <a:schemeClr val="dk1"/>
                </a:solidFill>
                <a:latin typeface="Source Sans Pro"/>
                <a:ea typeface="Source Sans Pro"/>
                <a:sym typeface="Source Sans Pro"/>
              </a:rPr>
              <a:t>Visualization 2: Inventory Turnover – 2018</a:t>
            </a:r>
            <a:br>
              <a:rPr lang="en-US" dirty="0"/>
            </a:br>
            <a:endParaRPr lang="en-US" dirty="0"/>
          </a:p>
        </p:txBody>
      </p:sp>
      <p:sp>
        <p:nvSpPr>
          <p:cNvPr id="82" name="Google Shape;82;p17"/>
          <p:cNvSpPr txBox="1">
            <a:spLocks noGrp="1"/>
          </p:cNvSpPr>
          <p:nvPr>
            <p:ph type="body" idx="1"/>
          </p:nvPr>
        </p:nvSpPr>
        <p:spPr>
          <a:xfrm>
            <a:off x="311700" y="1406177"/>
            <a:ext cx="3999900" cy="3162697"/>
          </a:xfrm>
        </p:spPr>
        <p:txBody>
          <a:bodyPr spcFirstLastPara="1" wrap="square" lIns="91425" tIns="91425" rIns="91425" bIns="91425" anchor="t" anchorCtr="0">
            <a:normAutofit/>
          </a:bodyPr>
          <a:lstStyle/>
          <a:p>
            <a:pPr indent="-342900">
              <a:lnSpc>
                <a:spcPct val="105000"/>
              </a:lnSpc>
              <a:spcBef>
                <a:spcPts val="1600"/>
              </a:spcBef>
              <a:buSzPts val="1800"/>
            </a:pPr>
            <a:r>
              <a:rPr lang="en-US" dirty="0"/>
              <a:t>Here, we have plotted inventory turnover ratio against product type for the year 2018.</a:t>
            </a:r>
          </a:p>
          <a:p>
            <a:pPr indent="-342900">
              <a:lnSpc>
                <a:spcPct val="105000"/>
              </a:lnSpc>
              <a:spcBef>
                <a:spcPts val="1600"/>
              </a:spcBef>
              <a:buSzPts val="1800"/>
            </a:pPr>
            <a:r>
              <a:rPr lang="en-US" dirty="0"/>
              <a:t>This shows that Espresso has the highest inventory turnover ratio with 27.2% and Tea has the lowest inventory turnover ratio with 21.1%. </a:t>
            </a:r>
          </a:p>
          <a:p>
            <a:pPr indent="-342900">
              <a:lnSpc>
                <a:spcPct val="105000"/>
              </a:lnSpc>
              <a:spcBef>
                <a:spcPts val="1600"/>
              </a:spcBef>
              <a:buSzPts val="1800"/>
            </a:pPr>
            <a:r>
              <a:rPr lang="en-US" dirty="0"/>
              <a:t>This shows that Espresso is the fast-moving product whereas Tea is the least moving product.</a:t>
            </a:r>
            <a:endParaRPr lang="en-CA" b="1" dirty="0"/>
          </a:p>
        </p:txBody>
      </p:sp>
      <p:pic>
        <p:nvPicPr>
          <p:cNvPr id="6" name="Picture 5" descr="Chart, bar chart&#10;&#10;Description automatically generated">
            <a:extLst>
              <a:ext uri="{FF2B5EF4-FFF2-40B4-BE49-F238E27FC236}">
                <a16:creationId xmlns:a16="http://schemas.microsoft.com/office/drawing/2014/main" id="{8C93007D-80F5-4C8A-CDF1-37069722A283}"/>
              </a:ext>
            </a:extLst>
          </p:cNvPr>
          <p:cNvPicPr>
            <a:picLocks noChangeAspect="1"/>
          </p:cNvPicPr>
          <p:nvPr/>
        </p:nvPicPr>
        <p:blipFill>
          <a:blip r:embed="rId3"/>
          <a:stretch>
            <a:fillRect/>
          </a:stretch>
        </p:blipFill>
        <p:spPr>
          <a:xfrm>
            <a:off x="4771786" y="1552174"/>
            <a:ext cx="4302596" cy="3242663"/>
          </a:xfrm>
          <a:prstGeom prst="rect">
            <a:avLst/>
          </a:prstGeom>
        </p:spPr>
      </p:pic>
    </p:spTree>
    <p:extLst>
      <p:ext uri="{BB962C8B-B14F-4D97-AF65-F5344CB8AC3E}">
        <p14:creationId xmlns:p14="http://schemas.microsoft.com/office/powerpoint/2010/main" val="2770361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7" name="Title 1">
            <a:extLst>
              <a:ext uri="{FF2B5EF4-FFF2-40B4-BE49-F238E27FC236}">
                <a16:creationId xmlns:a16="http://schemas.microsoft.com/office/drawing/2014/main" id="{18A61073-5F31-B8C5-B0C4-2EFC9E1D175D}"/>
              </a:ext>
            </a:extLst>
          </p:cNvPr>
          <p:cNvSpPr>
            <a:spLocks noGrp="1"/>
          </p:cNvSpPr>
          <p:nvPr>
            <p:ph type="title"/>
          </p:nvPr>
        </p:nvSpPr>
        <p:spPr>
          <a:xfrm>
            <a:off x="181072" y="307361"/>
            <a:ext cx="8520600" cy="761064"/>
          </a:xfrm>
        </p:spPr>
        <p:txBody>
          <a:bodyPr>
            <a:normAutofit fontScale="90000"/>
          </a:bodyPr>
          <a:lstStyle/>
          <a:p>
            <a:r>
              <a:rPr lang="en-US" sz="3300" dirty="0">
                <a:solidFill>
                  <a:schemeClr val="dk1"/>
                </a:solidFill>
                <a:latin typeface="Source Sans Pro"/>
                <a:ea typeface="Source Sans Pro"/>
                <a:sym typeface="Source Sans Pro"/>
              </a:rPr>
              <a:t>Data Analysis</a:t>
            </a:r>
            <a:br>
              <a:rPr lang="en-US" sz="3300" dirty="0">
                <a:solidFill>
                  <a:schemeClr val="dk1"/>
                </a:solidFill>
                <a:latin typeface="Source Sans Pro"/>
                <a:ea typeface="Source Sans Pro"/>
                <a:sym typeface="Source Sans Pro"/>
              </a:rPr>
            </a:br>
            <a:r>
              <a:rPr lang="en-US" sz="3300" dirty="0">
                <a:solidFill>
                  <a:schemeClr val="dk1"/>
                </a:solidFill>
                <a:latin typeface="Source Sans Pro"/>
                <a:ea typeface="Source Sans Pro"/>
                <a:sym typeface="Source Sans Pro"/>
              </a:rPr>
              <a:t>Visualization 3: Inventory Turnover – 2019</a:t>
            </a:r>
            <a:br>
              <a:rPr lang="en-US" dirty="0"/>
            </a:br>
            <a:endParaRPr lang="en-US" dirty="0"/>
          </a:p>
        </p:txBody>
      </p:sp>
      <p:sp>
        <p:nvSpPr>
          <p:cNvPr id="82" name="Google Shape;82;p17"/>
          <p:cNvSpPr txBox="1">
            <a:spLocks noGrp="1"/>
          </p:cNvSpPr>
          <p:nvPr>
            <p:ph type="body" idx="1"/>
          </p:nvPr>
        </p:nvSpPr>
        <p:spPr>
          <a:xfrm>
            <a:off x="311700" y="1406177"/>
            <a:ext cx="3999900" cy="3162697"/>
          </a:xfrm>
        </p:spPr>
        <p:txBody>
          <a:bodyPr spcFirstLastPara="1" wrap="square" lIns="91425" tIns="91425" rIns="91425" bIns="91425" anchor="t" anchorCtr="0">
            <a:normAutofit/>
          </a:bodyPr>
          <a:lstStyle/>
          <a:p>
            <a:pPr indent="-342900">
              <a:lnSpc>
                <a:spcPct val="105000"/>
              </a:lnSpc>
              <a:spcBef>
                <a:spcPts val="1600"/>
              </a:spcBef>
              <a:buSzPts val="1800"/>
            </a:pPr>
            <a:r>
              <a:rPr lang="en-US" dirty="0"/>
              <a:t>Here, we have plotted inventory turnover ratio against product type for the year 2019. </a:t>
            </a:r>
          </a:p>
          <a:p>
            <a:pPr indent="-342900">
              <a:lnSpc>
                <a:spcPct val="105000"/>
              </a:lnSpc>
              <a:spcBef>
                <a:spcPts val="1600"/>
              </a:spcBef>
              <a:buSzPts val="1800"/>
            </a:pPr>
            <a:r>
              <a:rPr lang="en-US" dirty="0"/>
              <a:t>Espresso has the highest inventory turnover ratio with 27.1% and Tea has the lowest inventory turnover ratio with 21.1%. </a:t>
            </a:r>
          </a:p>
          <a:p>
            <a:pPr indent="-342900">
              <a:lnSpc>
                <a:spcPct val="105000"/>
              </a:lnSpc>
              <a:spcBef>
                <a:spcPts val="1600"/>
              </a:spcBef>
              <a:buSzPts val="1800"/>
            </a:pPr>
            <a:r>
              <a:rPr lang="en-US" dirty="0"/>
              <a:t>This shows that Espresso is the fast-moving product whereas Tea is the least moving product.</a:t>
            </a:r>
            <a:endParaRPr lang="en-CA" b="1" dirty="0"/>
          </a:p>
        </p:txBody>
      </p:sp>
      <p:pic>
        <p:nvPicPr>
          <p:cNvPr id="3" name="Picture 2" descr="Chart, bar chart&#10;&#10;Description automatically generated">
            <a:extLst>
              <a:ext uri="{FF2B5EF4-FFF2-40B4-BE49-F238E27FC236}">
                <a16:creationId xmlns:a16="http://schemas.microsoft.com/office/drawing/2014/main" id="{79820B61-727E-5216-0B46-182C3BEF6F1D}"/>
              </a:ext>
            </a:extLst>
          </p:cNvPr>
          <p:cNvPicPr>
            <a:picLocks noChangeAspect="1"/>
          </p:cNvPicPr>
          <p:nvPr/>
        </p:nvPicPr>
        <p:blipFill>
          <a:blip r:embed="rId3"/>
          <a:stretch>
            <a:fillRect/>
          </a:stretch>
        </p:blipFill>
        <p:spPr>
          <a:xfrm>
            <a:off x="4905069" y="1535778"/>
            <a:ext cx="4057859" cy="3162697"/>
          </a:xfrm>
          <a:prstGeom prst="rect">
            <a:avLst/>
          </a:prstGeom>
        </p:spPr>
      </p:pic>
    </p:spTree>
    <p:extLst>
      <p:ext uri="{BB962C8B-B14F-4D97-AF65-F5344CB8AC3E}">
        <p14:creationId xmlns:p14="http://schemas.microsoft.com/office/powerpoint/2010/main" val="3374193029"/>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TotalTime>
  <Words>1215</Words>
  <Application>Microsoft Office PowerPoint</Application>
  <PresentationFormat>On-screen Show (16:9)</PresentationFormat>
  <Paragraphs>84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Source Sans Pro</vt:lpstr>
      <vt:lpstr>Raleway</vt:lpstr>
      <vt:lpstr>Arial</vt:lpstr>
      <vt:lpstr>Plum</vt:lpstr>
      <vt:lpstr>DATA1203 – Business Analysis and Assesments 1 Assignment - 4 Executive Dashboard</vt:lpstr>
      <vt:lpstr>PowerPoint Presentation</vt:lpstr>
      <vt:lpstr>PowerPoint Presentation</vt:lpstr>
      <vt:lpstr>PowerPoint Presentation</vt:lpstr>
      <vt:lpstr>PowerPoint Presentation</vt:lpstr>
      <vt:lpstr>Dashboard</vt:lpstr>
      <vt:lpstr>PowerPoint Presentation</vt:lpstr>
      <vt:lpstr>Data Analysis Visualization 2: Inventory Turnover – 2018 </vt:lpstr>
      <vt:lpstr>Data Analysis Visualization 3: Inventory Turnover – 2019 </vt:lpstr>
      <vt:lpstr>Data Analysis Visualization 4: GMROI – 2018 </vt:lpstr>
      <vt:lpstr>Data Analysis Visualization 5: GMROI – 2019 </vt:lpstr>
      <vt:lpstr>Data Analysis Visualization 6: Profit vs Marketing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DATA1201 - Data Collection Assignment - 4 Big Data</dc:title>
  <cp:lastModifiedBy>Nishanth Premhar</cp:lastModifiedBy>
  <cp:revision>7</cp:revision>
  <dcterms:modified xsi:type="dcterms:W3CDTF">2022-08-10T19:10:58Z</dcterms:modified>
</cp:coreProperties>
</file>