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4" r:id="rId8"/>
    <p:sldId id="265" r:id="rId9"/>
    <p:sldId id="262" r:id="rId10"/>
    <p:sldId id="266"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1729C9-8E91-4A71-B26A-E1E1DB43A0E2}">
          <p14:sldIdLst>
            <p14:sldId id="256"/>
            <p14:sldId id="257"/>
            <p14:sldId id="258"/>
            <p14:sldId id="259"/>
            <p14:sldId id="260"/>
            <p14:sldId id="261"/>
            <p14:sldId id="264"/>
            <p14:sldId id="265"/>
            <p14:sldId id="262"/>
            <p14:sldId id="266"/>
            <p14:sldId id="268"/>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0" d="100"/>
          <a:sy n="80" d="100"/>
        </p:scale>
        <p:origin x="26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F3D37C-DAB9-49BC-A4EF-1C612F93E2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CCEA411-2A8C-4D3D-A96E-E6C691D76F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9E9E84-ED3B-4171-8E63-8D9E2C7651CE}" type="datetimeFigureOut">
              <a:rPr lang="en-IN" smtClean="0"/>
              <a:t>31-01-2020</a:t>
            </a:fld>
            <a:endParaRPr lang="en-IN"/>
          </a:p>
        </p:txBody>
      </p:sp>
      <p:sp>
        <p:nvSpPr>
          <p:cNvPr id="4" name="Footer Placeholder 3">
            <a:extLst>
              <a:ext uri="{FF2B5EF4-FFF2-40B4-BE49-F238E27FC236}">
                <a16:creationId xmlns:a16="http://schemas.microsoft.com/office/drawing/2014/main" id="{B8C2A4C1-351A-4838-86A3-5C6D98847F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56F16A0-27D1-46FB-8F03-3DB01E0883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BFE557-1BF9-4474-9EFA-97B06D8FB9BF}" type="slidenum">
              <a:rPr lang="en-IN" smtClean="0"/>
              <a:t>‹#›</a:t>
            </a:fld>
            <a:endParaRPr lang="en-IN"/>
          </a:p>
        </p:txBody>
      </p:sp>
    </p:spTree>
    <p:extLst>
      <p:ext uri="{BB962C8B-B14F-4D97-AF65-F5344CB8AC3E}">
        <p14:creationId xmlns:p14="http://schemas.microsoft.com/office/powerpoint/2010/main" val="3866834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141EF-3D75-4FDE-98D0-D59DB25717A5}" type="datetimeFigureOut">
              <a:rPr lang="en-IN" smtClean="0"/>
              <a:t>31-01-2020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FEA5D-3DAD-4473-89D0-D5C65B262C6E}" type="slidenum">
              <a:rPr lang="en-IN" smtClean="0"/>
              <a:t>‹#›</a:t>
            </a:fld>
            <a:endParaRPr lang="en-IN"/>
          </a:p>
        </p:txBody>
      </p:sp>
    </p:spTree>
    <p:extLst>
      <p:ext uri="{BB962C8B-B14F-4D97-AF65-F5344CB8AC3E}">
        <p14:creationId xmlns:p14="http://schemas.microsoft.com/office/powerpoint/2010/main" val="19001902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6FE2A63-A6CB-49C2-B916-EC84CCB0A998}" type="datetime1">
              <a:rPr lang="en-IN" smtClean="0"/>
              <a:t>31-01-2020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IN"/>
              <a:t>TEAM2</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3879457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82C32D-385C-4DBC-98A0-FF4E8709E57D}" type="datetime1">
              <a:rPr lang="en-IN" smtClean="0"/>
              <a:t>31-01-2020</a:t>
            </a:fld>
            <a:endParaRPr lang="en-IN"/>
          </a:p>
        </p:txBody>
      </p:sp>
      <p:sp>
        <p:nvSpPr>
          <p:cNvPr id="6" name="Footer Placeholder 5"/>
          <p:cNvSpPr>
            <a:spLocks noGrp="1"/>
          </p:cNvSpPr>
          <p:nvPr>
            <p:ph type="ftr" sz="quarter" idx="11"/>
          </p:nvPr>
        </p:nvSpPr>
        <p:spPr/>
        <p:txBody>
          <a:bodyPr/>
          <a:lstStyle/>
          <a:p>
            <a:r>
              <a:rPr lang="en-IN"/>
              <a:t>TEAM2</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157837207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82C32D-385C-4DBC-98A0-FF4E8709E57D}" type="datetime1">
              <a:rPr lang="en-IN" smtClean="0"/>
              <a:t>31-01-2020</a:t>
            </a:fld>
            <a:endParaRPr lang="en-IN"/>
          </a:p>
        </p:txBody>
      </p:sp>
      <p:sp>
        <p:nvSpPr>
          <p:cNvPr id="5" name="Footer Placeholder 4"/>
          <p:cNvSpPr>
            <a:spLocks noGrp="1"/>
          </p:cNvSpPr>
          <p:nvPr>
            <p:ph type="ftr" sz="quarter" idx="11"/>
          </p:nvPr>
        </p:nvSpPr>
        <p:spPr/>
        <p:txBody>
          <a:bodyPr/>
          <a:lstStyle/>
          <a:p>
            <a:r>
              <a:rPr lang="en-IN"/>
              <a:t>TEAM2</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298306249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82C32D-385C-4DBC-98A0-FF4E8709E57D}" type="datetime1">
              <a:rPr lang="en-IN" smtClean="0"/>
              <a:t>31-01-2020</a:t>
            </a:fld>
            <a:endParaRPr lang="en-IN"/>
          </a:p>
        </p:txBody>
      </p:sp>
      <p:sp>
        <p:nvSpPr>
          <p:cNvPr id="5" name="Footer Placeholder 4"/>
          <p:cNvSpPr>
            <a:spLocks noGrp="1"/>
          </p:cNvSpPr>
          <p:nvPr>
            <p:ph type="ftr" sz="quarter" idx="11"/>
          </p:nvPr>
        </p:nvSpPr>
        <p:spPr/>
        <p:txBody>
          <a:bodyPr/>
          <a:lstStyle/>
          <a:p>
            <a:r>
              <a:rPr lang="en-IN"/>
              <a:t>TEAM2</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294916374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82C32D-385C-4DBC-98A0-FF4E8709E57D}" type="datetime1">
              <a:rPr lang="en-IN" smtClean="0"/>
              <a:t>31-01-2020</a:t>
            </a:fld>
            <a:endParaRPr lang="en-IN"/>
          </a:p>
        </p:txBody>
      </p:sp>
      <p:sp>
        <p:nvSpPr>
          <p:cNvPr id="5" name="Footer Placeholder 4"/>
          <p:cNvSpPr>
            <a:spLocks noGrp="1"/>
          </p:cNvSpPr>
          <p:nvPr>
            <p:ph type="ftr" sz="quarter" idx="11"/>
          </p:nvPr>
        </p:nvSpPr>
        <p:spPr/>
        <p:txBody>
          <a:bodyPr/>
          <a:lstStyle/>
          <a:p>
            <a:r>
              <a:rPr lang="en-IN"/>
              <a:t>TEAM2</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3054502923"/>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182C32D-385C-4DBC-98A0-FF4E8709E57D}" type="datetime1">
              <a:rPr lang="en-IN" smtClean="0"/>
              <a:t>31-01-2020</a:t>
            </a:fld>
            <a:endParaRPr lang="en-IN"/>
          </a:p>
        </p:txBody>
      </p:sp>
      <p:sp>
        <p:nvSpPr>
          <p:cNvPr id="8" name="Footer Placeholder 7"/>
          <p:cNvSpPr>
            <a:spLocks noGrp="1"/>
          </p:cNvSpPr>
          <p:nvPr>
            <p:ph type="ftr" sz="quarter" idx="11"/>
          </p:nvPr>
        </p:nvSpPr>
        <p:spPr/>
        <p:txBody>
          <a:bodyPr/>
          <a:lstStyle/>
          <a:p>
            <a:r>
              <a:rPr lang="en-IN"/>
              <a:t>TEAM2</a:t>
            </a:r>
          </a:p>
        </p:txBody>
      </p:sp>
      <p:sp>
        <p:nvSpPr>
          <p:cNvPr id="9" name="Slide Number Placeholder 8"/>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345720239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182C32D-385C-4DBC-98A0-FF4E8709E57D}" type="datetime1">
              <a:rPr lang="en-IN" smtClean="0"/>
              <a:t>31-01-2020</a:t>
            </a:fld>
            <a:endParaRPr lang="en-IN"/>
          </a:p>
        </p:txBody>
      </p:sp>
      <p:sp>
        <p:nvSpPr>
          <p:cNvPr id="8" name="Footer Placeholder 7"/>
          <p:cNvSpPr>
            <a:spLocks noGrp="1"/>
          </p:cNvSpPr>
          <p:nvPr>
            <p:ph type="ftr" sz="quarter" idx="11"/>
          </p:nvPr>
        </p:nvSpPr>
        <p:spPr>
          <a:xfrm>
            <a:off x="561111" y="6391838"/>
            <a:ext cx="3644282" cy="304801"/>
          </a:xfrm>
        </p:spPr>
        <p:txBody>
          <a:bodyPr/>
          <a:lstStyle/>
          <a:p>
            <a:r>
              <a:rPr lang="en-IN"/>
              <a:t>TEAM2</a:t>
            </a:r>
          </a:p>
        </p:txBody>
      </p:sp>
      <p:sp>
        <p:nvSpPr>
          <p:cNvPr id="9" name="Slide Number Placeholder 8"/>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4259580533"/>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65ADCC9-62D8-4A6E-A7F5-3FF20BB319C9}" type="datetime1">
              <a:rPr lang="en-IN" smtClean="0"/>
              <a:t>31-01-2020</a:t>
            </a:fld>
            <a:endParaRPr lang="en-IN"/>
          </a:p>
        </p:txBody>
      </p:sp>
      <p:sp>
        <p:nvSpPr>
          <p:cNvPr id="5" name="Footer Placeholder 4"/>
          <p:cNvSpPr>
            <a:spLocks noGrp="1"/>
          </p:cNvSpPr>
          <p:nvPr>
            <p:ph type="ftr" sz="quarter" idx="11"/>
          </p:nvPr>
        </p:nvSpPr>
        <p:spPr/>
        <p:txBody>
          <a:bodyPr/>
          <a:lstStyle/>
          <a:p>
            <a:r>
              <a:rPr lang="en-IN"/>
              <a:t>TEAM2</a:t>
            </a:r>
          </a:p>
        </p:txBody>
      </p:sp>
      <p:sp>
        <p:nvSpPr>
          <p:cNvPr id="6" name="Slide Number Placeholder 5"/>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262713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CE20F79-8A02-496F-B5C0-62DE0C59382C}" type="datetime1">
              <a:rPr lang="en-IN" smtClean="0"/>
              <a:t>31-01-2020</a:t>
            </a:fld>
            <a:endParaRPr lang="en-IN"/>
          </a:p>
        </p:txBody>
      </p:sp>
      <p:sp>
        <p:nvSpPr>
          <p:cNvPr id="5" name="Footer Placeholder 4"/>
          <p:cNvSpPr>
            <a:spLocks noGrp="1"/>
          </p:cNvSpPr>
          <p:nvPr>
            <p:ph type="ftr" sz="quarter" idx="11"/>
          </p:nvPr>
        </p:nvSpPr>
        <p:spPr/>
        <p:txBody>
          <a:bodyPr/>
          <a:lstStyle/>
          <a:p>
            <a:r>
              <a:rPr lang="en-IN"/>
              <a:t>TEAM2</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2674247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4F91D6-4059-4B73-8C1F-E3A626B8D141}" type="datetime1">
              <a:rPr lang="en-IN" smtClean="0"/>
              <a:t>31-01-2020</a:t>
            </a:fld>
            <a:endParaRPr lang="en-IN"/>
          </a:p>
        </p:txBody>
      </p:sp>
      <p:sp>
        <p:nvSpPr>
          <p:cNvPr id="5" name="Footer Placeholder 4"/>
          <p:cNvSpPr>
            <a:spLocks noGrp="1"/>
          </p:cNvSpPr>
          <p:nvPr>
            <p:ph type="ftr" sz="quarter" idx="11"/>
          </p:nvPr>
        </p:nvSpPr>
        <p:spPr/>
        <p:txBody>
          <a:bodyPr/>
          <a:lstStyle/>
          <a:p>
            <a:r>
              <a:rPr lang="en-IN"/>
              <a:t>TEAM2</a:t>
            </a:r>
          </a:p>
        </p:txBody>
      </p:sp>
      <p:sp>
        <p:nvSpPr>
          <p:cNvPr id="6" name="Slide Number Placeholder 5"/>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290185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937EB-47A0-4AF3-B0F8-0B3E0282D323}" type="datetime1">
              <a:rPr lang="en-IN" smtClean="0"/>
              <a:t>31-01-2020</a:t>
            </a:fld>
            <a:endParaRPr lang="en-IN"/>
          </a:p>
        </p:txBody>
      </p:sp>
      <p:sp>
        <p:nvSpPr>
          <p:cNvPr id="5" name="Footer Placeholder 4"/>
          <p:cNvSpPr>
            <a:spLocks noGrp="1"/>
          </p:cNvSpPr>
          <p:nvPr>
            <p:ph type="ftr" sz="quarter" idx="11"/>
          </p:nvPr>
        </p:nvSpPr>
        <p:spPr/>
        <p:txBody>
          <a:bodyPr/>
          <a:lstStyle/>
          <a:p>
            <a:r>
              <a:rPr lang="en-IN"/>
              <a:t>TEAM2</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2664432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D1EEC7-B90C-460C-9F21-3D29149BF7E3}" type="datetime1">
              <a:rPr lang="en-IN" smtClean="0"/>
              <a:t>31-01-2020</a:t>
            </a:fld>
            <a:endParaRPr lang="en-IN"/>
          </a:p>
        </p:txBody>
      </p:sp>
      <p:sp>
        <p:nvSpPr>
          <p:cNvPr id="6" name="Footer Placeholder 5"/>
          <p:cNvSpPr>
            <a:spLocks noGrp="1"/>
          </p:cNvSpPr>
          <p:nvPr>
            <p:ph type="ftr" sz="quarter" idx="11"/>
          </p:nvPr>
        </p:nvSpPr>
        <p:spPr/>
        <p:txBody>
          <a:bodyPr/>
          <a:lstStyle/>
          <a:p>
            <a:r>
              <a:rPr lang="en-IN"/>
              <a:t>TEAM2</a:t>
            </a:r>
          </a:p>
        </p:txBody>
      </p:sp>
      <p:sp>
        <p:nvSpPr>
          <p:cNvPr id="7" name="Slide Number Placeholder 6"/>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176984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9EC686-C4D1-40C2-9C9A-115E069062CA}" type="datetime1">
              <a:rPr lang="en-IN" smtClean="0"/>
              <a:t>31-01-2020</a:t>
            </a:fld>
            <a:endParaRPr lang="en-IN"/>
          </a:p>
        </p:txBody>
      </p:sp>
      <p:sp>
        <p:nvSpPr>
          <p:cNvPr id="8" name="Footer Placeholder 7"/>
          <p:cNvSpPr>
            <a:spLocks noGrp="1"/>
          </p:cNvSpPr>
          <p:nvPr>
            <p:ph type="ftr" sz="quarter" idx="11"/>
          </p:nvPr>
        </p:nvSpPr>
        <p:spPr/>
        <p:txBody>
          <a:bodyPr/>
          <a:lstStyle/>
          <a:p>
            <a:r>
              <a:rPr lang="en-IN"/>
              <a:t>TEAM2</a:t>
            </a:r>
          </a:p>
        </p:txBody>
      </p:sp>
      <p:sp>
        <p:nvSpPr>
          <p:cNvPr id="9" name="Slide Number Placeholder 8"/>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82910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72E454-70C4-4ED7-9E75-07FDDA365C4C}" type="datetime1">
              <a:rPr lang="en-IN" smtClean="0"/>
              <a:t>31-01-2020</a:t>
            </a:fld>
            <a:endParaRPr lang="en-IN"/>
          </a:p>
        </p:txBody>
      </p:sp>
      <p:sp>
        <p:nvSpPr>
          <p:cNvPr id="4" name="Footer Placeholder 3"/>
          <p:cNvSpPr>
            <a:spLocks noGrp="1"/>
          </p:cNvSpPr>
          <p:nvPr>
            <p:ph type="ftr" sz="quarter" idx="11"/>
          </p:nvPr>
        </p:nvSpPr>
        <p:spPr/>
        <p:txBody>
          <a:bodyPr/>
          <a:lstStyle/>
          <a:p>
            <a:r>
              <a:rPr lang="en-IN"/>
              <a:t>TEAM2</a:t>
            </a:r>
          </a:p>
        </p:txBody>
      </p:sp>
      <p:sp>
        <p:nvSpPr>
          <p:cNvPr id="5" name="Slide Number Placeholder 4"/>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328583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20A46-D928-4FDE-ADE9-10D4B68EA7F7}" type="datetime1">
              <a:rPr lang="en-IN" smtClean="0"/>
              <a:t>31-01-2020</a:t>
            </a:fld>
            <a:endParaRPr lang="en-IN"/>
          </a:p>
        </p:txBody>
      </p:sp>
      <p:sp>
        <p:nvSpPr>
          <p:cNvPr id="3" name="Footer Placeholder 2"/>
          <p:cNvSpPr>
            <a:spLocks noGrp="1"/>
          </p:cNvSpPr>
          <p:nvPr>
            <p:ph type="ftr" sz="quarter" idx="11"/>
          </p:nvPr>
        </p:nvSpPr>
        <p:spPr/>
        <p:txBody>
          <a:bodyPr/>
          <a:lstStyle/>
          <a:p>
            <a:r>
              <a:rPr lang="en-IN"/>
              <a:t>TEAM2</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55712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E84D33-3312-4494-AB51-BE611CECD279}" type="datetime1">
              <a:rPr lang="en-IN" smtClean="0"/>
              <a:t>31-01-2020</a:t>
            </a:fld>
            <a:endParaRPr lang="en-IN"/>
          </a:p>
        </p:txBody>
      </p:sp>
      <p:sp>
        <p:nvSpPr>
          <p:cNvPr id="6" name="Footer Placeholder 5"/>
          <p:cNvSpPr>
            <a:spLocks noGrp="1"/>
          </p:cNvSpPr>
          <p:nvPr>
            <p:ph type="ftr" sz="quarter" idx="11"/>
          </p:nvPr>
        </p:nvSpPr>
        <p:spPr/>
        <p:txBody>
          <a:bodyPr/>
          <a:lstStyle/>
          <a:p>
            <a:r>
              <a:rPr lang="en-IN"/>
              <a:t>TEAM2</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90326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DCDC2-AC62-4BC9-B6CF-D9BAE5AB9BF6}" type="datetime1">
              <a:rPr lang="en-IN" smtClean="0"/>
              <a:t>31-01-2020</a:t>
            </a:fld>
            <a:endParaRPr lang="en-IN"/>
          </a:p>
        </p:txBody>
      </p:sp>
      <p:sp>
        <p:nvSpPr>
          <p:cNvPr id="6" name="Footer Placeholder 5"/>
          <p:cNvSpPr>
            <a:spLocks noGrp="1"/>
          </p:cNvSpPr>
          <p:nvPr>
            <p:ph type="ftr" sz="quarter" idx="11"/>
          </p:nvPr>
        </p:nvSpPr>
        <p:spPr/>
        <p:txBody>
          <a:bodyPr/>
          <a:lstStyle/>
          <a:p>
            <a:r>
              <a:rPr lang="en-IN"/>
              <a:t>TEAM2</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A6F339-5B80-4D3A-AA2A-82A3B9C3523C}" type="slidenum">
              <a:rPr lang="en-IN" smtClean="0"/>
              <a:t>‹#›</a:t>
            </a:fld>
            <a:endParaRPr lang="en-IN"/>
          </a:p>
        </p:txBody>
      </p:sp>
    </p:spTree>
    <p:extLst>
      <p:ext uri="{BB962C8B-B14F-4D97-AF65-F5344CB8AC3E}">
        <p14:creationId xmlns:p14="http://schemas.microsoft.com/office/powerpoint/2010/main" val="90937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182C32D-385C-4DBC-98A0-FF4E8709E57D}" type="datetime1">
              <a:rPr lang="en-IN" smtClean="0"/>
              <a:t>31-01-2020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IN"/>
              <a:t>TEAM2</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BA6F339-5B80-4D3A-AA2A-82A3B9C3523C}" type="slidenum">
              <a:rPr lang="en-IN" smtClean="0"/>
              <a:t>‹#›</a:t>
            </a:fld>
            <a:endParaRPr lang="en-IN"/>
          </a:p>
        </p:txBody>
      </p:sp>
    </p:spTree>
    <p:extLst>
      <p:ext uri="{BB962C8B-B14F-4D97-AF65-F5344CB8AC3E}">
        <p14:creationId xmlns:p14="http://schemas.microsoft.com/office/powerpoint/2010/main" val="126165144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FC9359-10E3-4DB0-BABF-9E76600B6C02}"/>
              </a:ext>
            </a:extLst>
          </p:cNvPr>
          <p:cNvPicPr>
            <a:picLocks noChangeAspect="1"/>
          </p:cNvPicPr>
          <p:nvPr/>
        </p:nvPicPr>
        <p:blipFill rotWithShape="1">
          <a:blip r:embed="rId2">
            <a:extLst>
              <a:ext uri="{28A0092B-C50C-407E-A947-70E740481C1C}">
                <a14:useLocalDpi xmlns:a14="http://schemas.microsoft.com/office/drawing/2010/main" val="0"/>
              </a:ext>
            </a:extLst>
          </a:blip>
          <a:srcRect t="11734" b="11736"/>
          <a:stretch/>
        </p:blipFill>
        <p:spPr>
          <a:xfrm>
            <a:off x="0" y="265834"/>
            <a:ext cx="12191980" cy="6857990"/>
          </a:xfrm>
          <a:prstGeom prst="rect">
            <a:avLst/>
          </a:prstGeom>
        </p:spPr>
      </p:pic>
      <p:sp>
        <p:nvSpPr>
          <p:cNvPr id="2" name="Title 1">
            <a:extLst>
              <a:ext uri="{FF2B5EF4-FFF2-40B4-BE49-F238E27FC236}">
                <a16:creationId xmlns:a16="http://schemas.microsoft.com/office/drawing/2014/main" id="{9C501C8D-B331-4730-94EA-7F909E3803E0}"/>
              </a:ext>
            </a:extLst>
          </p:cNvPr>
          <p:cNvSpPr>
            <a:spLocks noGrp="1"/>
          </p:cNvSpPr>
          <p:nvPr>
            <p:ph type="ctrTitle"/>
          </p:nvPr>
        </p:nvSpPr>
        <p:spPr>
          <a:xfrm>
            <a:off x="331914" y="92363"/>
            <a:ext cx="7311894" cy="2719951"/>
          </a:xfrm>
        </p:spPr>
        <p:txBody>
          <a:bodyPr>
            <a:normAutofit/>
          </a:bodyPr>
          <a:lstStyle/>
          <a:p>
            <a:r>
              <a:rPr lang="en-IN" sz="4000" b="1" i="1" dirty="0">
                <a:solidFill>
                  <a:schemeClr val="tx1"/>
                </a:solidFill>
                <a:highlight>
                  <a:srgbClr val="FFFF00"/>
                </a:highlight>
                <a:latin typeface="Bahnschrift SemiBold SemiConden" panose="020B0502040204020203" pitchFamily="34" charset="0"/>
              </a:rPr>
              <a:t>SMART WEATHER MONITORING SYSTEM AND REAL TIME ALERT SYSTEM USING IoT </a:t>
            </a:r>
          </a:p>
        </p:txBody>
      </p:sp>
      <p:sp>
        <p:nvSpPr>
          <p:cNvPr id="7" name="Footer Placeholder 6">
            <a:extLst>
              <a:ext uri="{FF2B5EF4-FFF2-40B4-BE49-F238E27FC236}">
                <a16:creationId xmlns:a16="http://schemas.microsoft.com/office/drawing/2014/main" id="{858313BC-EAFA-49AD-A831-AF0615E9BDE8}"/>
              </a:ext>
            </a:extLst>
          </p:cNvPr>
          <p:cNvSpPr>
            <a:spLocks noGrp="1"/>
          </p:cNvSpPr>
          <p:nvPr>
            <p:ph type="ftr" sz="quarter" idx="11"/>
          </p:nvPr>
        </p:nvSpPr>
        <p:spPr>
          <a:xfrm>
            <a:off x="8767618" y="6625787"/>
            <a:ext cx="4114800" cy="365125"/>
          </a:xfrm>
        </p:spPr>
        <p:txBody>
          <a:bodyPr/>
          <a:lstStyle/>
          <a:p>
            <a:r>
              <a:rPr lang="en-IN" sz="4400" b="1" i="1" dirty="0">
                <a:solidFill>
                  <a:schemeClr val="tx1"/>
                </a:solidFill>
              </a:rPr>
              <a:t>TEAM2</a:t>
            </a:r>
          </a:p>
        </p:txBody>
      </p:sp>
    </p:spTree>
    <p:extLst>
      <p:ext uri="{BB962C8B-B14F-4D97-AF65-F5344CB8AC3E}">
        <p14:creationId xmlns:p14="http://schemas.microsoft.com/office/powerpoint/2010/main" val="263580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8E93D6-9D31-4C4E-8227-70FD35FA9D69}"/>
              </a:ext>
            </a:extLst>
          </p:cNvPr>
          <p:cNvSpPr>
            <a:spLocks noGrp="1"/>
          </p:cNvSpPr>
          <p:nvPr>
            <p:ph type="ftr" sz="quarter" idx="11"/>
          </p:nvPr>
        </p:nvSpPr>
        <p:spPr>
          <a:xfrm>
            <a:off x="10647795" y="6456781"/>
            <a:ext cx="3859795" cy="304801"/>
          </a:xfrm>
        </p:spPr>
        <p:txBody>
          <a:bodyPr/>
          <a:lstStyle/>
          <a:p>
            <a:r>
              <a:rPr lang="en-IN" sz="3200" i="1" dirty="0"/>
              <a:t>TEAM2</a:t>
            </a:r>
          </a:p>
        </p:txBody>
      </p:sp>
      <p:sp>
        <p:nvSpPr>
          <p:cNvPr id="3" name="TextBox 2">
            <a:extLst>
              <a:ext uri="{FF2B5EF4-FFF2-40B4-BE49-F238E27FC236}">
                <a16:creationId xmlns:a16="http://schemas.microsoft.com/office/drawing/2014/main" id="{9B99FA49-25BF-4DBB-BAD7-7CA920290112}"/>
              </a:ext>
            </a:extLst>
          </p:cNvPr>
          <p:cNvSpPr txBox="1"/>
          <p:nvPr/>
        </p:nvSpPr>
        <p:spPr>
          <a:xfrm>
            <a:off x="723900" y="361950"/>
            <a:ext cx="6800850" cy="523220"/>
          </a:xfrm>
          <a:prstGeom prst="rect">
            <a:avLst/>
          </a:prstGeom>
          <a:noFill/>
        </p:spPr>
        <p:txBody>
          <a:bodyPr wrap="square" rtlCol="0">
            <a:spAutoFit/>
          </a:bodyPr>
          <a:lstStyle/>
          <a:p>
            <a:r>
              <a:rPr lang="en-IN" sz="2800" b="1" i="1" dirty="0">
                <a:highlight>
                  <a:srgbClr val="FFFF00"/>
                </a:highlight>
              </a:rPr>
              <a:t>STAGES INVOLVED IN SYSTEM</a:t>
            </a:r>
          </a:p>
        </p:txBody>
      </p:sp>
      <p:sp>
        <p:nvSpPr>
          <p:cNvPr id="4" name="TextBox 3">
            <a:extLst>
              <a:ext uri="{FF2B5EF4-FFF2-40B4-BE49-F238E27FC236}">
                <a16:creationId xmlns:a16="http://schemas.microsoft.com/office/drawing/2014/main" id="{2DBCFD41-13C5-4A97-BA5A-44E2199C77C3}"/>
              </a:ext>
            </a:extLst>
          </p:cNvPr>
          <p:cNvSpPr txBox="1"/>
          <p:nvPr/>
        </p:nvSpPr>
        <p:spPr>
          <a:xfrm>
            <a:off x="819150" y="1371600"/>
            <a:ext cx="10258425" cy="4401205"/>
          </a:xfrm>
          <a:prstGeom prst="rect">
            <a:avLst/>
          </a:prstGeom>
          <a:noFill/>
        </p:spPr>
        <p:txBody>
          <a:bodyPr wrap="square" rtlCol="0">
            <a:spAutoFit/>
          </a:bodyPr>
          <a:lstStyle/>
          <a:p>
            <a:pPr marL="342900" indent="-342900">
              <a:buAutoNum type="arabicParenR"/>
            </a:pPr>
            <a:r>
              <a:rPr lang="en-US" sz="2000" b="1" i="1" dirty="0"/>
              <a:t>Sensing: </a:t>
            </a:r>
          </a:p>
          <a:p>
            <a:pPr algn="just"/>
            <a:r>
              <a:rPr lang="en-US" sz="2000" b="1" i="1" dirty="0"/>
              <a:t>       </a:t>
            </a:r>
            <a:r>
              <a:rPr lang="en-US" sz="2000" dirty="0"/>
              <a:t>Various parameters are measured with the help of appropriate sensors; GPS is interfaced with ESP8266 module for gathering location information whose values are transferred to cloud (</a:t>
            </a:r>
            <a:r>
              <a:rPr lang="en-US" sz="2000" dirty="0" err="1"/>
              <a:t>Ubidots</a:t>
            </a:r>
            <a:r>
              <a:rPr lang="en-US" sz="2000" dirty="0"/>
              <a:t>).</a:t>
            </a:r>
          </a:p>
          <a:p>
            <a:r>
              <a:rPr lang="en-US" sz="2000" b="1" i="1" dirty="0"/>
              <a:t>2)Data processing and transferring: </a:t>
            </a:r>
          </a:p>
          <a:p>
            <a:r>
              <a:rPr lang="en-US" sz="2000" dirty="0"/>
              <a:t>           ESP8266 module is connected to internet though Wi-Fi module . - Reading sensor     values, uploading / transferring sensor values to web page for storing in database and for Real time remote monitoring. </a:t>
            </a:r>
          </a:p>
          <a:p>
            <a:r>
              <a:rPr lang="en-US" sz="2000" b="1" i="1" dirty="0"/>
              <a:t>3)Data Display (Options available on Web Server):</a:t>
            </a:r>
          </a:p>
          <a:p>
            <a:r>
              <a:rPr lang="en-US" sz="2000" dirty="0"/>
              <a:t>        Transferred data to database. Continuous display of weather parameters on web page and app includes below. Humidity Temperature Light intensity Air pressure Precipitation - Display of readings using graphs for prediction analysis. </a:t>
            </a:r>
          </a:p>
          <a:p>
            <a:r>
              <a:rPr lang="en-US" sz="2000" b="1" i="1" dirty="0"/>
              <a:t>4) Power Supply:</a:t>
            </a:r>
          </a:p>
          <a:p>
            <a:r>
              <a:rPr lang="en-US" sz="2000" dirty="0"/>
              <a:t>         5V as input to ESP8266. Energy can be conserve by using solar panel. </a:t>
            </a:r>
            <a:endParaRPr lang="en-IN" sz="2000" dirty="0"/>
          </a:p>
        </p:txBody>
      </p:sp>
    </p:spTree>
    <p:extLst>
      <p:ext uri="{BB962C8B-B14F-4D97-AF65-F5344CB8AC3E}">
        <p14:creationId xmlns:p14="http://schemas.microsoft.com/office/powerpoint/2010/main" val="119906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6AE6-7FEB-4CCA-A4F3-50100B45BE55}"/>
              </a:ext>
            </a:extLst>
          </p:cNvPr>
          <p:cNvSpPr>
            <a:spLocks noGrp="1"/>
          </p:cNvSpPr>
          <p:nvPr>
            <p:ph type="title"/>
          </p:nvPr>
        </p:nvSpPr>
        <p:spPr/>
        <p:txBody>
          <a:bodyPr/>
          <a:lstStyle/>
          <a:p>
            <a:r>
              <a:rPr lang="en-IN" b="1" i="1" dirty="0">
                <a:solidFill>
                  <a:schemeClr val="tx1">
                    <a:lumMod val="65000"/>
                    <a:lumOff val="35000"/>
                  </a:schemeClr>
                </a:solidFill>
                <a:highlight>
                  <a:srgbClr val="FFFF00"/>
                </a:highlight>
              </a:rPr>
              <a:t>IMPLEMENTATION</a:t>
            </a:r>
          </a:p>
        </p:txBody>
      </p:sp>
      <p:sp>
        <p:nvSpPr>
          <p:cNvPr id="3" name="Text Placeholder 2">
            <a:extLst>
              <a:ext uri="{FF2B5EF4-FFF2-40B4-BE49-F238E27FC236}">
                <a16:creationId xmlns:a16="http://schemas.microsoft.com/office/drawing/2014/main" id="{D0FA7E8B-22B8-44C2-9ADD-64FE93C081D3}"/>
              </a:ext>
            </a:extLst>
          </p:cNvPr>
          <p:cNvSpPr>
            <a:spLocks noGrp="1"/>
          </p:cNvSpPr>
          <p:nvPr>
            <p:ph type="body" idx="1"/>
          </p:nvPr>
        </p:nvSpPr>
        <p:spPr/>
        <p:txBody>
          <a:bodyPr/>
          <a:lstStyle/>
          <a:p>
            <a:r>
              <a:rPr lang="en-IN" dirty="0"/>
              <a:t>SCREEN1</a:t>
            </a:r>
          </a:p>
        </p:txBody>
      </p:sp>
      <p:sp>
        <p:nvSpPr>
          <p:cNvPr id="4" name="Text Placeholder 3">
            <a:extLst>
              <a:ext uri="{FF2B5EF4-FFF2-40B4-BE49-F238E27FC236}">
                <a16:creationId xmlns:a16="http://schemas.microsoft.com/office/drawing/2014/main" id="{0DE7AB76-33A4-425F-8162-308DCCDD9516}"/>
              </a:ext>
            </a:extLst>
          </p:cNvPr>
          <p:cNvSpPr>
            <a:spLocks noGrp="1"/>
          </p:cNvSpPr>
          <p:nvPr>
            <p:ph type="body" sz="half" idx="15"/>
          </p:nvPr>
        </p:nvSpPr>
        <p:spPr/>
        <p:txBody>
          <a:bodyPr/>
          <a:lstStyle/>
          <a:p>
            <a:endParaRPr lang="en-IN" dirty="0"/>
          </a:p>
        </p:txBody>
      </p:sp>
      <p:sp>
        <p:nvSpPr>
          <p:cNvPr id="5" name="Text Placeholder 4">
            <a:extLst>
              <a:ext uri="{FF2B5EF4-FFF2-40B4-BE49-F238E27FC236}">
                <a16:creationId xmlns:a16="http://schemas.microsoft.com/office/drawing/2014/main" id="{4C1C56F4-D312-42CE-B9FB-AF8FAC6B80FC}"/>
              </a:ext>
            </a:extLst>
          </p:cNvPr>
          <p:cNvSpPr>
            <a:spLocks noGrp="1"/>
          </p:cNvSpPr>
          <p:nvPr>
            <p:ph type="body" sz="quarter" idx="3"/>
          </p:nvPr>
        </p:nvSpPr>
        <p:spPr/>
        <p:txBody>
          <a:bodyPr/>
          <a:lstStyle/>
          <a:p>
            <a:r>
              <a:rPr lang="en-IN" dirty="0"/>
              <a:t>SCREEN2</a:t>
            </a:r>
          </a:p>
        </p:txBody>
      </p:sp>
      <p:sp>
        <p:nvSpPr>
          <p:cNvPr id="6" name="Text Placeholder 5">
            <a:extLst>
              <a:ext uri="{FF2B5EF4-FFF2-40B4-BE49-F238E27FC236}">
                <a16:creationId xmlns:a16="http://schemas.microsoft.com/office/drawing/2014/main" id="{B6F6EEF4-9612-40B9-919F-663EBB8CEECB}"/>
              </a:ext>
            </a:extLst>
          </p:cNvPr>
          <p:cNvSpPr>
            <a:spLocks noGrp="1"/>
          </p:cNvSpPr>
          <p:nvPr>
            <p:ph type="body" sz="half" idx="16"/>
          </p:nvPr>
        </p:nvSpPr>
        <p:spPr/>
        <p:txBody>
          <a:bodyPr/>
          <a:lstStyle/>
          <a:p>
            <a:endParaRPr lang="en-IN"/>
          </a:p>
        </p:txBody>
      </p:sp>
      <p:sp>
        <p:nvSpPr>
          <p:cNvPr id="7" name="Text Placeholder 6">
            <a:extLst>
              <a:ext uri="{FF2B5EF4-FFF2-40B4-BE49-F238E27FC236}">
                <a16:creationId xmlns:a16="http://schemas.microsoft.com/office/drawing/2014/main" id="{2C2C447C-4A83-4C71-B21F-100D977E959E}"/>
              </a:ext>
            </a:extLst>
          </p:cNvPr>
          <p:cNvSpPr>
            <a:spLocks noGrp="1"/>
          </p:cNvSpPr>
          <p:nvPr>
            <p:ph type="body" sz="quarter" idx="13"/>
          </p:nvPr>
        </p:nvSpPr>
        <p:spPr/>
        <p:txBody>
          <a:bodyPr/>
          <a:lstStyle/>
          <a:p>
            <a:r>
              <a:rPr lang="en-IN" dirty="0"/>
              <a:t>BLOCK </a:t>
            </a:r>
          </a:p>
        </p:txBody>
      </p:sp>
      <p:sp>
        <p:nvSpPr>
          <p:cNvPr id="8" name="Text Placeholder 7">
            <a:extLst>
              <a:ext uri="{FF2B5EF4-FFF2-40B4-BE49-F238E27FC236}">
                <a16:creationId xmlns:a16="http://schemas.microsoft.com/office/drawing/2014/main" id="{4B0BE3F0-B904-4C7A-84D1-88B72D18457B}"/>
              </a:ext>
            </a:extLst>
          </p:cNvPr>
          <p:cNvSpPr>
            <a:spLocks noGrp="1"/>
          </p:cNvSpPr>
          <p:nvPr>
            <p:ph type="body" sz="half" idx="17"/>
          </p:nvPr>
        </p:nvSpPr>
        <p:spPr/>
        <p:txBody>
          <a:bodyPr/>
          <a:lstStyle/>
          <a:p>
            <a:endParaRPr lang="en-IN" dirty="0"/>
          </a:p>
        </p:txBody>
      </p:sp>
      <p:sp>
        <p:nvSpPr>
          <p:cNvPr id="9" name="Footer Placeholder 8">
            <a:extLst>
              <a:ext uri="{FF2B5EF4-FFF2-40B4-BE49-F238E27FC236}">
                <a16:creationId xmlns:a16="http://schemas.microsoft.com/office/drawing/2014/main" id="{19D90DE6-31EE-427B-89C7-D8A191EAFEB0}"/>
              </a:ext>
            </a:extLst>
          </p:cNvPr>
          <p:cNvSpPr>
            <a:spLocks noGrp="1"/>
          </p:cNvSpPr>
          <p:nvPr>
            <p:ph type="ftr" sz="quarter" idx="11"/>
          </p:nvPr>
        </p:nvSpPr>
        <p:spPr>
          <a:xfrm>
            <a:off x="10440055" y="6364128"/>
            <a:ext cx="3859795" cy="304801"/>
          </a:xfrm>
        </p:spPr>
        <p:txBody>
          <a:bodyPr/>
          <a:lstStyle/>
          <a:p>
            <a:r>
              <a:rPr lang="en-IN" sz="3200" i="1" dirty="0"/>
              <a:t>TEAM2</a:t>
            </a:r>
          </a:p>
        </p:txBody>
      </p:sp>
      <p:pic>
        <p:nvPicPr>
          <p:cNvPr id="11" name="Picture 10">
            <a:extLst>
              <a:ext uri="{FF2B5EF4-FFF2-40B4-BE49-F238E27FC236}">
                <a16:creationId xmlns:a16="http://schemas.microsoft.com/office/drawing/2014/main" id="{6872BC62-26CE-4D21-A8F2-465B85B3F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2" y="3179762"/>
            <a:ext cx="2875415" cy="3460365"/>
          </a:xfrm>
          <a:prstGeom prst="rect">
            <a:avLst/>
          </a:prstGeom>
        </p:spPr>
      </p:pic>
      <p:pic>
        <p:nvPicPr>
          <p:cNvPr id="13" name="Picture 12">
            <a:extLst>
              <a:ext uri="{FF2B5EF4-FFF2-40B4-BE49-F238E27FC236}">
                <a16:creationId xmlns:a16="http://schemas.microsoft.com/office/drawing/2014/main" id="{10C6AAE7-C997-4FC2-92DD-C8F6BBA0E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490" y="3262479"/>
            <a:ext cx="3065716" cy="3294929"/>
          </a:xfrm>
          <a:prstGeom prst="rect">
            <a:avLst/>
          </a:prstGeom>
        </p:spPr>
      </p:pic>
      <p:pic>
        <p:nvPicPr>
          <p:cNvPr id="15" name="Picture 14">
            <a:extLst>
              <a:ext uri="{FF2B5EF4-FFF2-40B4-BE49-F238E27FC236}">
                <a16:creationId xmlns:a16="http://schemas.microsoft.com/office/drawing/2014/main" id="{DE87D826-01D7-4436-B583-69FFE6D6A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8437" y="3109625"/>
            <a:ext cx="3505504" cy="3185436"/>
          </a:xfrm>
          <a:prstGeom prst="rect">
            <a:avLst/>
          </a:prstGeom>
        </p:spPr>
      </p:pic>
    </p:spTree>
    <p:extLst>
      <p:ext uri="{BB962C8B-B14F-4D97-AF65-F5344CB8AC3E}">
        <p14:creationId xmlns:p14="http://schemas.microsoft.com/office/powerpoint/2010/main" val="223874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AC8DDD-F53D-4E05-A7CE-458C0BDDAEE5}"/>
              </a:ext>
            </a:extLst>
          </p:cNvPr>
          <p:cNvSpPr>
            <a:spLocks noGrp="1"/>
          </p:cNvSpPr>
          <p:nvPr>
            <p:ph type="ftr" sz="quarter" idx="11"/>
          </p:nvPr>
        </p:nvSpPr>
        <p:spPr>
          <a:xfrm>
            <a:off x="10450946" y="6426763"/>
            <a:ext cx="3859795" cy="304801"/>
          </a:xfrm>
        </p:spPr>
        <p:txBody>
          <a:bodyPr/>
          <a:lstStyle/>
          <a:p>
            <a:r>
              <a:rPr lang="en-IN" sz="3200" i="1" dirty="0"/>
              <a:t>TEAM2</a:t>
            </a:r>
          </a:p>
        </p:txBody>
      </p:sp>
      <p:sp>
        <p:nvSpPr>
          <p:cNvPr id="3" name="TextBox 2">
            <a:extLst>
              <a:ext uri="{FF2B5EF4-FFF2-40B4-BE49-F238E27FC236}">
                <a16:creationId xmlns:a16="http://schemas.microsoft.com/office/drawing/2014/main" id="{D1B6E0AB-967A-4104-A66B-DBCB3DD9743E}"/>
              </a:ext>
            </a:extLst>
          </p:cNvPr>
          <p:cNvSpPr txBox="1"/>
          <p:nvPr/>
        </p:nvSpPr>
        <p:spPr>
          <a:xfrm>
            <a:off x="800100" y="257175"/>
            <a:ext cx="4352925" cy="523220"/>
          </a:xfrm>
          <a:prstGeom prst="rect">
            <a:avLst/>
          </a:prstGeom>
          <a:noFill/>
        </p:spPr>
        <p:txBody>
          <a:bodyPr wrap="square" rtlCol="0">
            <a:spAutoFit/>
          </a:bodyPr>
          <a:lstStyle/>
          <a:p>
            <a:r>
              <a:rPr lang="en-IN" sz="2800" b="1" i="1" dirty="0">
                <a:highlight>
                  <a:srgbClr val="FFFF00"/>
                </a:highlight>
              </a:rPr>
              <a:t>CONCLUSIONS</a:t>
            </a:r>
          </a:p>
        </p:txBody>
      </p:sp>
      <p:sp>
        <p:nvSpPr>
          <p:cNvPr id="4" name="TextBox 3">
            <a:extLst>
              <a:ext uri="{FF2B5EF4-FFF2-40B4-BE49-F238E27FC236}">
                <a16:creationId xmlns:a16="http://schemas.microsoft.com/office/drawing/2014/main" id="{EC5BD68C-32D1-4C2D-B78F-74F646D0D214}"/>
              </a:ext>
            </a:extLst>
          </p:cNvPr>
          <p:cNvSpPr txBox="1"/>
          <p:nvPr/>
        </p:nvSpPr>
        <p:spPr>
          <a:xfrm>
            <a:off x="962025" y="1295400"/>
            <a:ext cx="8848725" cy="4401205"/>
          </a:xfrm>
          <a:prstGeom prst="rect">
            <a:avLst/>
          </a:prstGeom>
          <a:noFill/>
        </p:spPr>
        <p:txBody>
          <a:bodyPr wrap="square" rtlCol="0">
            <a:spAutoFit/>
          </a:bodyPr>
          <a:lstStyle/>
          <a:p>
            <a:pPr algn="just"/>
            <a:r>
              <a:rPr lang="en-US" sz="2800" b="1" i="1" dirty="0"/>
              <a:t>To implement this need to deploy the sensor devices in the environment for collecting the data and analysis. By deploying sensor devices in the environment it will record real time data. It can cooperate with other objects through the network. Then the collected data and analysis results will be available to the end user through the Wi-Fi. The smart way to monitor environment and an efficient, low cost entrenched system is presented with different models in this paper. </a:t>
            </a:r>
            <a:endParaRPr lang="en-IN" sz="2800" b="1" i="1" dirty="0"/>
          </a:p>
        </p:txBody>
      </p:sp>
    </p:spTree>
    <p:extLst>
      <p:ext uri="{BB962C8B-B14F-4D97-AF65-F5344CB8AC3E}">
        <p14:creationId xmlns:p14="http://schemas.microsoft.com/office/powerpoint/2010/main" val="165135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38722-9C93-4003-B2C6-77C0C3ED2F24}"/>
              </a:ext>
            </a:extLst>
          </p:cNvPr>
          <p:cNvSpPr>
            <a:spLocks noGrp="1"/>
          </p:cNvSpPr>
          <p:nvPr>
            <p:ph type="title"/>
          </p:nvPr>
        </p:nvSpPr>
        <p:spPr/>
        <p:txBody>
          <a:bodyPr/>
          <a:lstStyle/>
          <a:p>
            <a:r>
              <a:rPr lang="en-IN" sz="4800" b="1" i="1" dirty="0"/>
              <a:t>INTRODUCTION</a:t>
            </a:r>
          </a:p>
        </p:txBody>
      </p:sp>
      <p:sp>
        <p:nvSpPr>
          <p:cNvPr id="3" name="Content Placeholder 2">
            <a:extLst>
              <a:ext uri="{FF2B5EF4-FFF2-40B4-BE49-F238E27FC236}">
                <a16:creationId xmlns:a16="http://schemas.microsoft.com/office/drawing/2014/main" id="{AFD9E443-1578-4FFE-A43E-D320CB13CD86}"/>
              </a:ext>
            </a:extLst>
          </p:cNvPr>
          <p:cNvSpPr>
            <a:spLocks noGrp="1"/>
          </p:cNvSpPr>
          <p:nvPr>
            <p:ph idx="1"/>
          </p:nvPr>
        </p:nvSpPr>
        <p:spPr>
          <a:xfrm>
            <a:off x="1154954" y="2346325"/>
            <a:ext cx="8825659" cy="3416300"/>
          </a:xfrm>
        </p:spPr>
        <p:txBody>
          <a:bodyPr>
            <a:noAutofit/>
          </a:bodyPr>
          <a:lstStyle/>
          <a:p>
            <a:pPr marL="0" indent="0" algn="just">
              <a:buNone/>
            </a:pPr>
            <a:r>
              <a:rPr lang="en-US" sz="2400" b="1" i="1" dirty="0"/>
              <a:t>Present day innovations in technology mainly focus on controlling and monitoring of different devices over wirelessly over the internet such that the internet acts as a medium for communication between all the devices. Most of this technology is focused on efficient monitoring and controlling of different. An efficient environmental monitoring system is required to monitor and assess the weather conditions in case of exceeding the prescribed level of parameters (e.g., noise, CO and radiation levels) and for gathering data for research purposes (amount of rainfall etc.). </a:t>
            </a:r>
            <a:endParaRPr lang="en-IN" sz="2400" b="1" i="1" dirty="0"/>
          </a:p>
        </p:txBody>
      </p:sp>
      <p:sp>
        <p:nvSpPr>
          <p:cNvPr id="4" name="Footer Placeholder 3">
            <a:extLst>
              <a:ext uri="{FF2B5EF4-FFF2-40B4-BE49-F238E27FC236}">
                <a16:creationId xmlns:a16="http://schemas.microsoft.com/office/drawing/2014/main" id="{D619FC89-DBF9-4B40-9A8B-05412032B1DC}"/>
              </a:ext>
            </a:extLst>
          </p:cNvPr>
          <p:cNvSpPr>
            <a:spLocks noGrp="1"/>
          </p:cNvSpPr>
          <p:nvPr>
            <p:ph type="ftr" sz="quarter" idx="11"/>
          </p:nvPr>
        </p:nvSpPr>
        <p:spPr>
          <a:xfrm>
            <a:off x="10637983" y="6456493"/>
            <a:ext cx="3859795" cy="304801"/>
          </a:xfrm>
        </p:spPr>
        <p:txBody>
          <a:bodyPr/>
          <a:lstStyle/>
          <a:p>
            <a:r>
              <a:rPr lang="en-IN" sz="3200" dirty="0"/>
              <a:t>TEAM2</a:t>
            </a:r>
          </a:p>
        </p:txBody>
      </p:sp>
    </p:spTree>
    <p:extLst>
      <p:ext uri="{BB962C8B-B14F-4D97-AF65-F5344CB8AC3E}">
        <p14:creationId xmlns:p14="http://schemas.microsoft.com/office/powerpoint/2010/main" val="311657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C6ECA7-3FF5-4400-BFD5-67B8AA414C14}"/>
              </a:ext>
            </a:extLst>
          </p:cNvPr>
          <p:cNvSpPr>
            <a:spLocks noGrp="1"/>
          </p:cNvSpPr>
          <p:nvPr>
            <p:ph type="ftr" sz="quarter" idx="11"/>
          </p:nvPr>
        </p:nvSpPr>
        <p:spPr>
          <a:xfrm>
            <a:off x="10476635" y="6409761"/>
            <a:ext cx="3859795" cy="295839"/>
          </a:xfrm>
        </p:spPr>
        <p:txBody>
          <a:bodyPr/>
          <a:lstStyle/>
          <a:p>
            <a:r>
              <a:rPr lang="en-IN" sz="3200" i="1" dirty="0"/>
              <a:t>TEAM2</a:t>
            </a:r>
          </a:p>
        </p:txBody>
      </p:sp>
      <p:sp>
        <p:nvSpPr>
          <p:cNvPr id="3" name="TextBox 2">
            <a:extLst>
              <a:ext uri="{FF2B5EF4-FFF2-40B4-BE49-F238E27FC236}">
                <a16:creationId xmlns:a16="http://schemas.microsoft.com/office/drawing/2014/main" id="{E6F723B4-2F71-4715-B796-B7E2D28610AE}"/>
              </a:ext>
            </a:extLst>
          </p:cNvPr>
          <p:cNvSpPr txBox="1"/>
          <p:nvPr/>
        </p:nvSpPr>
        <p:spPr>
          <a:xfrm>
            <a:off x="790575" y="457200"/>
            <a:ext cx="5305425" cy="646331"/>
          </a:xfrm>
          <a:prstGeom prst="rect">
            <a:avLst/>
          </a:prstGeom>
          <a:noFill/>
        </p:spPr>
        <p:txBody>
          <a:bodyPr wrap="square" rtlCol="0">
            <a:spAutoFit/>
          </a:bodyPr>
          <a:lstStyle/>
          <a:p>
            <a:r>
              <a:rPr lang="en-IN" sz="3600" b="1" i="1" dirty="0">
                <a:highlight>
                  <a:srgbClr val="FFFF00"/>
                </a:highlight>
              </a:rPr>
              <a:t>EXISTING SYSTEM </a:t>
            </a:r>
          </a:p>
        </p:txBody>
      </p:sp>
      <p:sp>
        <p:nvSpPr>
          <p:cNvPr id="4" name="TextBox 3">
            <a:extLst>
              <a:ext uri="{FF2B5EF4-FFF2-40B4-BE49-F238E27FC236}">
                <a16:creationId xmlns:a16="http://schemas.microsoft.com/office/drawing/2014/main" id="{62FB9FED-3D19-4FE4-BE6C-DF01EC5BED33}"/>
              </a:ext>
            </a:extLst>
          </p:cNvPr>
          <p:cNvSpPr txBox="1"/>
          <p:nvPr/>
        </p:nvSpPr>
        <p:spPr>
          <a:xfrm>
            <a:off x="914399" y="1485900"/>
            <a:ext cx="9163051" cy="4401205"/>
          </a:xfrm>
          <a:prstGeom prst="rect">
            <a:avLst/>
          </a:prstGeom>
          <a:noFill/>
        </p:spPr>
        <p:txBody>
          <a:bodyPr wrap="square" rtlCol="0">
            <a:spAutoFit/>
          </a:bodyPr>
          <a:lstStyle/>
          <a:p>
            <a:pPr algn="just"/>
            <a:r>
              <a:rPr lang="en-US" sz="2800" b="1" i="1" dirty="0"/>
              <a:t>The existing weather monitoring systems generally use weather stations that use multiple instruments such as thermometers, barometers, wind vanes, rain gauge etc. to measure weather and climate changes. Most of these instruments use simple analog technology which is later physically recorded and stored in a data base. This information is later sent to news reporting stations and radio stations where the weather report is given. </a:t>
            </a:r>
            <a:endParaRPr lang="en-IN" sz="2800" b="1" i="1" dirty="0"/>
          </a:p>
        </p:txBody>
      </p:sp>
    </p:spTree>
    <p:extLst>
      <p:ext uri="{BB962C8B-B14F-4D97-AF65-F5344CB8AC3E}">
        <p14:creationId xmlns:p14="http://schemas.microsoft.com/office/powerpoint/2010/main" val="394966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E2EF4-0BA2-4B54-B3D9-4267C530F906}"/>
              </a:ext>
            </a:extLst>
          </p:cNvPr>
          <p:cNvSpPr>
            <a:spLocks noGrp="1"/>
          </p:cNvSpPr>
          <p:nvPr>
            <p:ph type="ftr" sz="quarter" idx="11"/>
          </p:nvPr>
        </p:nvSpPr>
        <p:spPr>
          <a:xfrm>
            <a:off x="10629035" y="6467475"/>
            <a:ext cx="3859795" cy="304801"/>
          </a:xfrm>
        </p:spPr>
        <p:txBody>
          <a:bodyPr/>
          <a:lstStyle/>
          <a:p>
            <a:r>
              <a:rPr lang="en-IN" sz="3200" i="1" dirty="0"/>
              <a:t>TEAM2</a:t>
            </a:r>
          </a:p>
        </p:txBody>
      </p:sp>
      <p:sp>
        <p:nvSpPr>
          <p:cNvPr id="3" name="TextBox 2">
            <a:extLst>
              <a:ext uri="{FF2B5EF4-FFF2-40B4-BE49-F238E27FC236}">
                <a16:creationId xmlns:a16="http://schemas.microsoft.com/office/drawing/2014/main" id="{5B8257EC-608B-41C5-AA10-F5FC0B3D0B59}"/>
              </a:ext>
            </a:extLst>
          </p:cNvPr>
          <p:cNvSpPr txBox="1"/>
          <p:nvPr/>
        </p:nvSpPr>
        <p:spPr>
          <a:xfrm>
            <a:off x="1133475" y="523875"/>
            <a:ext cx="5695950" cy="461665"/>
          </a:xfrm>
          <a:prstGeom prst="rect">
            <a:avLst/>
          </a:prstGeom>
          <a:noFill/>
        </p:spPr>
        <p:txBody>
          <a:bodyPr wrap="square" rtlCol="0">
            <a:spAutoFit/>
          </a:bodyPr>
          <a:lstStyle/>
          <a:p>
            <a:r>
              <a:rPr lang="en-IN" sz="2400" b="1" i="1" dirty="0">
                <a:highlight>
                  <a:srgbClr val="FFFF00"/>
                </a:highlight>
              </a:rPr>
              <a:t>FEATURES OF PROPOSED SYSTEM</a:t>
            </a:r>
          </a:p>
        </p:txBody>
      </p:sp>
      <p:sp>
        <p:nvSpPr>
          <p:cNvPr id="4" name="TextBox 3">
            <a:extLst>
              <a:ext uri="{FF2B5EF4-FFF2-40B4-BE49-F238E27FC236}">
                <a16:creationId xmlns:a16="http://schemas.microsoft.com/office/drawing/2014/main" id="{751CC391-7186-4EF4-832E-8772A5B955E1}"/>
              </a:ext>
            </a:extLst>
          </p:cNvPr>
          <p:cNvSpPr txBox="1"/>
          <p:nvPr/>
        </p:nvSpPr>
        <p:spPr>
          <a:xfrm>
            <a:off x="1133475" y="1543049"/>
            <a:ext cx="9305925" cy="4801314"/>
          </a:xfrm>
          <a:prstGeom prst="rect">
            <a:avLst/>
          </a:prstGeom>
          <a:noFill/>
        </p:spPr>
        <p:txBody>
          <a:bodyPr wrap="square" rtlCol="0">
            <a:spAutoFit/>
          </a:bodyPr>
          <a:lstStyle/>
          <a:p>
            <a:pPr marL="342900" indent="-342900">
              <a:buAutoNum type="arabicPeriod"/>
            </a:pPr>
            <a:r>
              <a:rPr lang="en-US" b="1" i="1" dirty="0"/>
              <a:t>Our proposed ‘Smart weather monitoring system’ unlike conventional weather monitoring instruments is very small and compact allowing it to be installed easily on rooftops. </a:t>
            </a:r>
          </a:p>
          <a:p>
            <a:pPr marL="342900" indent="-342900">
              <a:buAutoNum type="arabicPeriod"/>
            </a:pPr>
            <a:r>
              <a:rPr lang="en-US" b="1" i="1" dirty="0"/>
              <a:t>It is light and portable; this advantage allows us to easily carry it to remote location for installation. Due to its design it can be easily be carried by a weather balloon to measure atmospheric changes at high altitudes. </a:t>
            </a:r>
          </a:p>
          <a:p>
            <a:pPr marL="342900" indent="-342900">
              <a:buAutoNum type="arabicPeriod"/>
            </a:pPr>
            <a:r>
              <a:rPr lang="en-US" b="1" i="1" dirty="0"/>
              <a:t>The power requirements for our system (sensors and boards) is much less compared to the existing instruments in the market hence enabling us to use solar cells as power supply. This not only cuts down on cost but allows us to leave the monitoring system in remote, areas where power is not easily available, for long periods of time. Addition of solar panels also helps our design be eco-friendly. </a:t>
            </a:r>
          </a:p>
          <a:p>
            <a:pPr marL="342900" indent="-342900">
              <a:buAutoNum type="arabicPeriod"/>
            </a:pPr>
            <a:r>
              <a:rPr lang="en-US" b="1" i="1" dirty="0"/>
              <a:t>The sensors used in our product are much cheaper compared to the ones that are used in the existing weather monitoring systems making our design more cost effective. </a:t>
            </a:r>
          </a:p>
          <a:p>
            <a:pPr marL="342900" indent="-342900">
              <a:buAutoNum type="arabicPeriod"/>
            </a:pPr>
            <a:r>
              <a:rPr lang="en-US" b="1" i="1" dirty="0"/>
              <a:t>Due to the presence of fewer moving parts less amount of maintenance will be needed cutting down on maintenance charges. </a:t>
            </a:r>
            <a:endParaRPr lang="en-IN" b="1" i="1" dirty="0"/>
          </a:p>
        </p:txBody>
      </p:sp>
    </p:spTree>
    <p:extLst>
      <p:ext uri="{BB962C8B-B14F-4D97-AF65-F5344CB8AC3E}">
        <p14:creationId xmlns:p14="http://schemas.microsoft.com/office/powerpoint/2010/main" val="215710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0C9C71-47AA-4107-8D61-126CB086CB4D}"/>
              </a:ext>
            </a:extLst>
          </p:cNvPr>
          <p:cNvSpPr>
            <a:spLocks noGrp="1"/>
          </p:cNvSpPr>
          <p:nvPr>
            <p:ph type="ftr" sz="quarter" idx="11"/>
          </p:nvPr>
        </p:nvSpPr>
        <p:spPr>
          <a:xfrm>
            <a:off x="10492509" y="6391838"/>
            <a:ext cx="3859795" cy="304801"/>
          </a:xfrm>
        </p:spPr>
        <p:txBody>
          <a:bodyPr/>
          <a:lstStyle/>
          <a:p>
            <a:r>
              <a:rPr lang="en-IN" sz="3200" i="1" dirty="0"/>
              <a:t>TEAM2</a:t>
            </a:r>
          </a:p>
        </p:txBody>
      </p:sp>
      <p:sp>
        <p:nvSpPr>
          <p:cNvPr id="3" name="TextBox 2">
            <a:extLst>
              <a:ext uri="{FF2B5EF4-FFF2-40B4-BE49-F238E27FC236}">
                <a16:creationId xmlns:a16="http://schemas.microsoft.com/office/drawing/2014/main" id="{1D6FD59D-6FA3-4EF1-A1A6-1C8FED506EDC}"/>
              </a:ext>
            </a:extLst>
          </p:cNvPr>
          <p:cNvSpPr txBox="1"/>
          <p:nvPr/>
        </p:nvSpPr>
        <p:spPr>
          <a:xfrm>
            <a:off x="1126836" y="452582"/>
            <a:ext cx="5135419" cy="461665"/>
          </a:xfrm>
          <a:prstGeom prst="rect">
            <a:avLst/>
          </a:prstGeom>
          <a:noFill/>
        </p:spPr>
        <p:txBody>
          <a:bodyPr wrap="square" rtlCol="0">
            <a:spAutoFit/>
          </a:bodyPr>
          <a:lstStyle/>
          <a:p>
            <a:r>
              <a:rPr lang="en-IN" sz="2400" b="1" i="1" dirty="0">
                <a:highlight>
                  <a:srgbClr val="FFFF00"/>
                </a:highlight>
              </a:rPr>
              <a:t>BLOCK DIAGRAM</a:t>
            </a:r>
          </a:p>
        </p:txBody>
      </p:sp>
      <p:pic>
        <p:nvPicPr>
          <p:cNvPr id="5" name="Picture 4">
            <a:extLst>
              <a:ext uri="{FF2B5EF4-FFF2-40B4-BE49-F238E27FC236}">
                <a16:creationId xmlns:a16="http://schemas.microsoft.com/office/drawing/2014/main" id="{7101FF00-D814-4286-B5BF-E1E2806CB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709" y="1248858"/>
            <a:ext cx="9042400" cy="5142980"/>
          </a:xfrm>
          <a:prstGeom prst="rect">
            <a:avLst/>
          </a:prstGeom>
        </p:spPr>
      </p:pic>
    </p:spTree>
    <p:extLst>
      <p:ext uri="{BB962C8B-B14F-4D97-AF65-F5344CB8AC3E}">
        <p14:creationId xmlns:p14="http://schemas.microsoft.com/office/powerpoint/2010/main" val="358269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1F64E3-2C81-4B0B-8307-D286CA40FA6C}"/>
              </a:ext>
            </a:extLst>
          </p:cNvPr>
          <p:cNvSpPr>
            <a:spLocks noGrp="1"/>
          </p:cNvSpPr>
          <p:nvPr>
            <p:ph type="ftr" sz="quarter" idx="11"/>
          </p:nvPr>
        </p:nvSpPr>
        <p:spPr>
          <a:xfrm>
            <a:off x="10563226" y="6448424"/>
            <a:ext cx="3859795" cy="304801"/>
          </a:xfrm>
        </p:spPr>
        <p:txBody>
          <a:bodyPr/>
          <a:lstStyle/>
          <a:p>
            <a:r>
              <a:rPr lang="en-IN" sz="3200" i="1" dirty="0"/>
              <a:t>TEAM2</a:t>
            </a:r>
          </a:p>
        </p:txBody>
      </p:sp>
      <p:sp>
        <p:nvSpPr>
          <p:cNvPr id="4" name="TextBox 3">
            <a:extLst>
              <a:ext uri="{FF2B5EF4-FFF2-40B4-BE49-F238E27FC236}">
                <a16:creationId xmlns:a16="http://schemas.microsoft.com/office/drawing/2014/main" id="{50F71C61-C517-4527-97FE-5EBB32E81B3A}"/>
              </a:ext>
            </a:extLst>
          </p:cNvPr>
          <p:cNvSpPr txBox="1"/>
          <p:nvPr/>
        </p:nvSpPr>
        <p:spPr>
          <a:xfrm>
            <a:off x="790575" y="590550"/>
            <a:ext cx="4772025" cy="523220"/>
          </a:xfrm>
          <a:prstGeom prst="rect">
            <a:avLst/>
          </a:prstGeom>
          <a:noFill/>
        </p:spPr>
        <p:txBody>
          <a:bodyPr wrap="square" rtlCol="0">
            <a:spAutoFit/>
          </a:bodyPr>
          <a:lstStyle/>
          <a:p>
            <a:r>
              <a:rPr lang="en-IN" sz="2800" b="1" i="1" dirty="0">
                <a:highlight>
                  <a:srgbClr val="FFFF00"/>
                </a:highlight>
              </a:rPr>
              <a:t>SYSTEM ARCHITECTURE</a:t>
            </a:r>
          </a:p>
        </p:txBody>
      </p:sp>
      <p:sp>
        <p:nvSpPr>
          <p:cNvPr id="6" name="TextBox 5">
            <a:extLst>
              <a:ext uri="{FF2B5EF4-FFF2-40B4-BE49-F238E27FC236}">
                <a16:creationId xmlns:a16="http://schemas.microsoft.com/office/drawing/2014/main" id="{82AC82A4-49FF-4102-B24C-DE44922D1A0E}"/>
              </a:ext>
            </a:extLst>
          </p:cNvPr>
          <p:cNvSpPr txBox="1"/>
          <p:nvPr/>
        </p:nvSpPr>
        <p:spPr>
          <a:xfrm>
            <a:off x="933451" y="1543048"/>
            <a:ext cx="9144000" cy="1938992"/>
          </a:xfrm>
          <a:prstGeom prst="rect">
            <a:avLst/>
          </a:prstGeom>
          <a:noFill/>
        </p:spPr>
        <p:txBody>
          <a:bodyPr wrap="square" rtlCol="0">
            <a:spAutoFit/>
          </a:bodyPr>
          <a:lstStyle/>
          <a:p>
            <a:pPr algn="just"/>
            <a:r>
              <a:rPr lang="en-US" sz="2000" b="1" i="1" dirty="0"/>
              <a:t>The implemented system consists of a microcontroller (ESP8266) as a main processing unit for the entire system and all the sensor and devices can be connected with the microcontroller. The sensors can be operated by the microcontroller to retrieve the data from them and it processes the analysis with the sensor data and updates it to the internet through Wi-Fi module connected with it. </a:t>
            </a:r>
            <a:endParaRPr lang="en-IN" sz="2000" b="1" i="1" dirty="0"/>
          </a:p>
        </p:txBody>
      </p:sp>
      <p:pic>
        <p:nvPicPr>
          <p:cNvPr id="8" name="Picture 7">
            <a:extLst>
              <a:ext uri="{FF2B5EF4-FFF2-40B4-BE49-F238E27FC236}">
                <a16:creationId xmlns:a16="http://schemas.microsoft.com/office/drawing/2014/main" id="{98B2CAD0-2BBB-4699-948C-7E93BC05B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452" y="3763044"/>
            <a:ext cx="4139275" cy="2886757"/>
          </a:xfrm>
          <a:prstGeom prst="rect">
            <a:avLst/>
          </a:prstGeom>
        </p:spPr>
      </p:pic>
      <p:sp>
        <p:nvSpPr>
          <p:cNvPr id="10" name="TextBox 9">
            <a:extLst>
              <a:ext uri="{FF2B5EF4-FFF2-40B4-BE49-F238E27FC236}">
                <a16:creationId xmlns:a16="http://schemas.microsoft.com/office/drawing/2014/main" id="{A03C0860-DE6C-4AA8-8AF2-091C242CCA3A}"/>
              </a:ext>
            </a:extLst>
          </p:cNvPr>
          <p:cNvSpPr txBox="1"/>
          <p:nvPr/>
        </p:nvSpPr>
        <p:spPr>
          <a:xfrm>
            <a:off x="5043055" y="6005840"/>
            <a:ext cx="2540000" cy="523220"/>
          </a:xfrm>
          <a:prstGeom prst="rect">
            <a:avLst/>
          </a:prstGeom>
          <a:noFill/>
        </p:spPr>
        <p:txBody>
          <a:bodyPr wrap="square" rtlCol="0">
            <a:spAutoFit/>
          </a:bodyPr>
          <a:lstStyle/>
          <a:p>
            <a:r>
              <a:rPr lang="en-IN" sz="2800" b="1" i="1" dirty="0">
                <a:highlight>
                  <a:srgbClr val="FFFF00"/>
                </a:highlight>
              </a:rPr>
              <a:t>ESP8266</a:t>
            </a:r>
          </a:p>
        </p:txBody>
      </p:sp>
    </p:spTree>
    <p:extLst>
      <p:ext uri="{BB962C8B-B14F-4D97-AF65-F5344CB8AC3E}">
        <p14:creationId xmlns:p14="http://schemas.microsoft.com/office/powerpoint/2010/main" val="358508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4F6D-CA77-496C-A3DB-AD7E2B3B5BE8}"/>
              </a:ext>
            </a:extLst>
          </p:cNvPr>
          <p:cNvSpPr>
            <a:spLocks noGrp="1"/>
          </p:cNvSpPr>
          <p:nvPr>
            <p:ph type="title"/>
          </p:nvPr>
        </p:nvSpPr>
        <p:spPr/>
        <p:txBody>
          <a:bodyPr/>
          <a:lstStyle/>
          <a:p>
            <a:r>
              <a:rPr lang="en-IN" dirty="0">
                <a:solidFill>
                  <a:schemeClr val="tx1">
                    <a:lumMod val="65000"/>
                    <a:lumOff val="35000"/>
                  </a:schemeClr>
                </a:solidFill>
                <a:highlight>
                  <a:srgbClr val="FFFF00"/>
                </a:highlight>
              </a:rPr>
              <a:t>SENSORS</a:t>
            </a:r>
          </a:p>
        </p:txBody>
      </p:sp>
      <p:sp>
        <p:nvSpPr>
          <p:cNvPr id="3" name="Content Placeholder 2">
            <a:extLst>
              <a:ext uri="{FF2B5EF4-FFF2-40B4-BE49-F238E27FC236}">
                <a16:creationId xmlns:a16="http://schemas.microsoft.com/office/drawing/2014/main" id="{22612A78-95B7-482B-A798-CAA87717D64A}"/>
              </a:ext>
            </a:extLst>
          </p:cNvPr>
          <p:cNvSpPr>
            <a:spLocks noGrp="1"/>
          </p:cNvSpPr>
          <p:nvPr>
            <p:ph sz="half" idx="1"/>
          </p:nvPr>
        </p:nvSpPr>
        <p:spPr/>
        <p:txBody>
          <a:bodyPr/>
          <a:lstStyle/>
          <a:p>
            <a:pPr marL="0" indent="0">
              <a:buNone/>
            </a:pPr>
            <a:r>
              <a:rPr lang="en-US" b="1" dirty="0"/>
              <a:t>TEMPERATURE SENSOR AND HUMIDITY SENSOR</a:t>
            </a:r>
            <a:endParaRPr lang="en-IN" b="1" dirty="0"/>
          </a:p>
        </p:txBody>
      </p:sp>
      <p:pic>
        <p:nvPicPr>
          <p:cNvPr id="7" name="Content Placeholder 6">
            <a:extLst>
              <a:ext uri="{FF2B5EF4-FFF2-40B4-BE49-F238E27FC236}">
                <a16:creationId xmlns:a16="http://schemas.microsoft.com/office/drawing/2014/main" id="{F9E70C49-75D2-4727-8001-EB9DC79F7A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83519" y="3482121"/>
            <a:ext cx="3406435" cy="2537680"/>
          </a:xfrm>
        </p:spPr>
      </p:pic>
      <p:sp>
        <p:nvSpPr>
          <p:cNvPr id="5" name="Footer Placeholder 4">
            <a:extLst>
              <a:ext uri="{FF2B5EF4-FFF2-40B4-BE49-F238E27FC236}">
                <a16:creationId xmlns:a16="http://schemas.microsoft.com/office/drawing/2014/main" id="{09347280-A0CB-4FB4-8448-03D81BCE088E}"/>
              </a:ext>
            </a:extLst>
          </p:cNvPr>
          <p:cNvSpPr>
            <a:spLocks noGrp="1"/>
          </p:cNvSpPr>
          <p:nvPr>
            <p:ph type="ftr" sz="quarter" idx="11"/>
          </p:nvPr>
        </p:nvSpPr>
        <p:spPr>
          <a:xfrm>
            <a:off x="10477500" y="6543675"/>
            <a:ext cx="4207313" cy="185291"/>
          </a:xfrm>
        </p:spPr>
        <p:txBody>
          <a:bodyPr/>
          <a:lstStyle/>
          <a:p>
            <a:r>
              <a:rPr lang="en-IN" sz="3200" i="1" dirty="0"/>
              <a:t>TEAM2</a:t>
            </a:r>
          </a:p>
        </p:txBody>
      </p:sp>
      <p:sp>
        <p:nvSpPr>
          <p:cNvPr id="8" name="TextBox 7">
            <a:extLst>
              <a:ext uri="{FF2B5EF4-FFF2-40B4-BE49-F238E27FC236}">
                <a16:creationId xmlns:a16="http://schemas.microsoft.com/office/drawing/2014/main" id="{4A62CA71-32D2-4017-B6BA-A4475B25013F}"/>
              </a:ext>
            </a:extLst>
          </p:cNvPr>
          <p:cNvSpPr txBox="1"/>
          <p:nvPr/>
        </p:nvSpPr>
        <p:spPr>
          <a:xfrm>
            <a:off x="6410036" y="2603500"/>
            <a:ext cx="4414982" cy="369332"/>
          </a:xfrm>
          <a:prstGeom prst="rect">
            <a:avLst/>
          </a:prstGeom>
          <a:noFill/>
        </p:spPr>
        <p:txBody>
          <a:bodyPr wrap="square" rtlCol="0">
            <a:spAutoFit/>
          </a:bodyPr>
          <a:lstStyle/>
          <a:p>
            <a:r>
              <a:rPr lang="en-IN" b="1" dirty="0"/>
              <a:t>CARBON MONOXIDE(CO) SENSOR</a:t>
            </a:r>
          </a:p>
        </p:txBody>
      </p:sp>
      <p:pic>
        <p:nvPicPr>
          <p:cNvPr id="10" name="Picture 9">
            <a:extLst>
              <a:ext uri="{FF2B5EF4-FFF2-40B4-BE49-F238E27FC236}">
                <a16:creationId xmlns:a16="http://schemas.microsoft.com/office/drawing/2014/main" id="{9B078BF2-7882-41F0-840C-4BD72ED12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4796" y="3615611"/>
            <a:ext cx="3912583" cy="2268721"/>
          </a:xfrm>
          <a:prstGeom prst="rect">
            <a:avLst/>
          </a:prstGeom>
        </p:spPr>
      </p:pic>
    </p:spTree>
    <p:extLst>
      <p:ext uri="{BB962C8B-B14F-4D97-AF65-F5344CB8AC3E}">
        <p14:creationId xmlns:p14="http://schemas.microsoft.com/office/powerpoint/2010/main" val="394453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AEF4-1709-44D0-9ECD-2D8C249CC9BE}"/>
              </a:ext>
            </a:extLst>
          </p:cNvPr>
          <p:cNvSpPr>
            <a:spLocks noGrp="1"/>
          </p:cNvSpPr>
          <p:nvPr>
            <p:ph type="title"/>
          </p:nvPr>
        </p:nvSpPr>
        <p:spPr/>
        <p:txBody>
          <a:bodyPr/>
          <a:lstStyle/>
          <a:p>
            <a:r>
              <a:rPr lang="en-IN" sz="2800" b="1" i="1" dirty="0">
                <a:solidFill>
                  <a:schemeClr val="tx1">
                    <a:lumMod val="65000"/>
                    <a:lumOff val="35000"/>
                  </a:schemeClr>
                </a:solidFill>
                <a:highlight>
                  <a:srgbClr val="FFFF00"/>
                </a:highlight>
              </a:rPr>
              <a:t>SENSORS CONTINUED…….</a:t>
            </a:r>
          </a:p>
        </p:txBody>
      </p:sp>
      <p:sp>
        <p:nvSpPr>
          <p:cNvPr id="3" name="Content Placeholder 2">
            <a:extLst>
              <a:ext uri="{FF2B5EF4-FFF2-40B4-BE49-F238E27FC236}">
                <a16:creationId xmlns:a16="http://schemas.microsoft.com/office/drawing/2014/main" id="{92225C62-A73A-49ED-89E8-2325DDED09A6}"/>
              </a:ext>
            </a:extLst>
          </p:cNvPr>
          <p:cNvSpPr>
            <a:spLocks noGrp="1"/>
          </p:cNvSpPr>
          <p:nvPr>
            <p:ph sz="half" idx="1"/>
          </p:nvPr>
        </p:nvSpPr>
        <p:spPr/>
        <p:txBody>
          <a:bodyPr>
            <a:normAutofit/>
          </a:bodyPr>
          <a:lstStyle/>
          <a:p>
            <a:pPr marL="0" indent="0">
              <a:buNone/>
            </a:pPr>
            <a:r>
              <a:rPr lang="en-IN" sz="2400" b="1" i="1" dirty="0"/>
              <a:t>Light-Dependent Resistor(LDR)</a:t>
            </a:r>
          </a:p>
        </p:txBody>
      </p:sp>
      <p:sp>
        <p:nvSpPr>
          <p:cNvPr id="4" name="Content Placeholder 3">
            <a:extLst>
              <a:ext uri="{FF2B5EF4-FFF2-40B4-BE49-F238E27FC236}">
                <a16:creationId xmlns:a16="http://schemas.microsoft.com/office/drawing/2014/main" id="{AF5B0B2F-83F5-48C4-AE25-C334616A7E5A}"/>
              </a:ext>
            </a:extLst>
          </p:cNvPr>
          <p:cNvSpPr>
            <a:spLocks noGrp="1"/>
          </p:cNvSpPr>
          <p:nvPr>
            <p:ph sz="half" idx="2"/>
          </p:nvPr>
        </p:nvSpPr>
        <p:spPr/>
        <p:txBody>
          <a:bodyPr>
            <a:normAutofit/>
          </a:bodyPr>
          <a:lstStyle/>
          <a:p>
            <a:pPr marL="0" indent="0">
              <a:buNone/>
            </a:pPr>
            <a:r>
              <a:rPr lang="en-IN" sz="2400" b="1" i="1" dirty="0"/>
              <a:t>RAINDROP SENSOR</a:t>
            </a:r>
          </a:p>
        </p:txBody>
      </p:sp>
      <p:sp>
        <p:nvSpPr>
          <p:cNvPr id="5" name="Footer Placeholder 4">
            <a:extLst>
              <a:ext uri="{FF2B5EF4-FFF2-40B4-BE49-F238E27FC236}">
                <a16:creationId xmlns:a16="http://schemas.microsoft.com/office/drawing/2014/main" id="{0BD6D5AD-A19F-40E9-91F0-4988A35347E5}"/>
              </a:ext>
            </a:extLst>
          </p:cNvPr>
          <p:cNvSpPr>
            <a:spLocks noGrp="1"/>
          </p:cNvSpPr>
          <p:nvPr>
            <p:ph type="ftr" sz="quarter" idx="11"/>
          </p:nvPr>
        </p:nvSpPr>
        <p:spPr>
          <a:xfrm>
            <a:off x="10518199" y="6553199"/>
            <a:ext cx="3859795" cy="304801"/>
          </a:xfrm>
        </p:spPr>
        <p:txBody>
          <a:bodyPr/>
          <a:lstStyle/>
          <a:p>
            <a:r>
              <a:rPr lang="en-IN" sz="3200" i="1" dirty="0"/>
              <a:t>TEAM2</a:t>
            </a:r>
          </a:p>
        </p:txBody>
      </p:sp>
      <p:pic>
        <p:nvPicPr>
          <p:cNvPr id="7" name="Picture 6">
            <a:extLst>
              <a:ext uri="{FF2B5EF4-FFF2-40B4-BE49-F238E27FC236}">
                <a16:creationId xmlns:a16="http://schemas.microsoft.com/office/drawing/2014/main" id="{F1635CE4-C416-482A-ACCE-788F0145C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109" y="3311950"/>
            <a:ext cx="3034093" cy="2572382"/>
          </a:xfrm>
          <a:prstGeom prst="rect">
            <a:avLst/>
          </a:prstGeom>
        </p:spPr>
      </p:pic>
      <p:pic>
        <p:nvPicPr>
          <p:cNvPr id="9" name="Picture 8">
            <a:extLst>
              <a:ext uri="{FF2B5EF4-FFF2-40B4-BE49-F238E27FC236}">
                <a16:creationId xmlns:a16="http://schemas.microsoft.com/office/drawing/2014/main" id="{7C2527E5-E1F1-4720-B9BD-BDAF00DDB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267" y="3429000"/>
            <a:ext cx="2751491" cy="2716551"/>
          </a:xfrm>
          <a:prstGeom prst="rect">
            <a:avLst/>
          </a:prstGeom>
        </p:spPr>
      </p:pic>
    </p:spTree>
    <p:extLst>
      <p:ext uri="{BB962C8B-B14F-4D97-AF65-F5344CB8AC3E}">
        <p14:creationId xmlns:p14="http://schemas.microsoft.com/office/powerpoint/2010/main" val="272611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AA9661-167E-46EB-978B-C94AF4080EF6}"/>
              </a:ext>
            </a:extLst>
          </p:cNvPr>
          <p:cNvSpPr>
            <a:spLocks noGrp="1"/>
          </p:cNvSpPr>
          <p:nvPr>
            <p:ph type="ftr" sz="quarter" idx="11"/>
          </p:nvPr>
        </p:nvSpPr>
        <p:spPr>
          <a:xfrm>
            <a:off x="10686763" y="6467474"/>
            <a:ext cx="3859795" cy="304801"/>
          </a:xfrm>
        </p:spPr>
        <p:txBody>
          <a:bodyPr/>
          <a:lstStyle/>
          <a:p>
            <a:r>
              <a:rPr lang="en-IN" sz="3200" i="1" dirty="0"/>
              <a:t>TEAM2</a:t>
            </a:r>
          </a:p>
        </p:txBody>
      </p:sp>
      <p:sp>
        <p:nvSpPr>
          <p:cNvPr id="3" name="TextBox 2">
            <a:extLst>
              <a:ext uri="{FF2B5EF4-FFF2-40B4-BE49-F238E27FC236}">
                <a16:creationId xmlns:a16="http://schemas.microsoft.com/office/drawing/2014/main" id="{5EB064DA-78C6-4E53-B252-5BC4EFC3FA44}"/>
              </a:ext>
            </a:extLst>
          </p:cNvPr>
          <p:cNvSpPr txBox="1"/>
          <p:nvPr/>
        </p:nvSpPr>
        <p:spPr>
          <a:xfrm>
            <a:off x="1000125" y="466725"/>
            <a:ext cx="5419725" cy="523220"/>
          </a:xfrm>
          <a:prstGeom prst="rect">
            <a:avLst/>
          </a:prstGeom>
          <a:noFill/>
        </p:spPr>
        <p:txBody>
          <a:bodyPr wrap="square" rtlCol="0">
            <a:spAutoFit/>
          </a:bodyPr>
          <a:lstStyle/>
          <a:p>
            <a:r>
              <a:rPr lang="en-IN" sz="2800" b="1" i="1" dirty="0">
                <a:highlight>
                  <a:srgbClr val="FFFF00"/>
                </a:highlight>
              </a:rPr>
              <a:t>APPLICATION ARCHITECTURE</a:t>
            </a:r>
          </a:p>
        </p:txBody>
      </p:sp>
      <p:sp>
        <p:nvSpPr>
          <p:cNvPr id="4" name="TextBox 3">
            <a:extLst>
              <a:ext uri="{FF2B5EF4-FFF2-40B4-BE49-F238E27FC236}">
                <a16:creationId xmlns:a16="http://schemas.microsoft.com/office/drawing/2014/main" id="{F08AF1F2-609A-4268-B347-3CB00A4FB8E7}"/>
              </a:ext>
            </a:extLst>
          </p:cNvPr>
          <p:cNvSpPr txBox="1"/>
          <p:nvPr/>
        </p:nvSpPr>
        <p:spPr>
          <a:xfrm>
            <a:off x="1000125" y="1381125"/>
            <a:ext cx="9991725" cy="4154984"/>
          </a:xfrm>
          <a:prstGeom prst="rect">
            <a:avLst/>
          </a:prstGeom>
          <a:noFill/>
        </p:spPr>
        <p:txBody>
          <a:bodyPr wrap="square" rtlCol="0">
            <a:spAutoFit/>
          </a:bodyPr>
          <a:lstStyle/>
          <a:p>
            <a:pPr algn="just"/>
            <a:r>
              <a:rPr lang="en-US" sz="2400" b="1" i="1" dirty="0"/>
              <a:t>The proposed embedded device is for monitoring Temperature, Humidity, light intensity and in the atmosphere to make the environment intelligent or interactive with the objects through wireless communication. The proposed model is more adaptable and distributive in nature to monitor the environmental parameters. The implemented system consists of ESP8266 as a main processing unit for the entire system and all the sensor and devices can be connected with the microcontroller. The sensors can be operated by the microcontroller to retrieve the data from them and it processes the analysis with the sensor data and updates it to the internet through Wi-Fi. </a:t>
            </a:r>
            <a:endParaRPr lang="en-IN" sz="2400" b="1" i="1" dirty="0"/>
          </a:p>
        </p:txBody>
      </p:sp>
    </p:spTree>
    <p:extLst>
      <p:ext uri="{BB962C8B-B14F-4D97-AF65-F5344CB8AC3E}">
        <p14:creationId xmlns:p14="http://schemas.microsoft.com/office/powerpoint/2010/main" val="51277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99</TotalTime>
  <Words>833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SemiBold SemiConden</vt:lpstr>
      <vt:lpstr>Calibri</vt:lpstr>
      <vt:lpstr>Century Gothic</vt:lpstr>
      <vt:lpstr>Wingdings 3</vt:lpstr>
      <vt:lpstr>Ion Boardroom</vt:lpstr>
      <vt:lpstr>SMART WEATHER MONITORING SYSTEM AND REAL TIME ALERT SYSTEM USING IoT </vt:lpstr>
      <vt:lpstr>INTRODUCTION</vt:lpstr>
      <vt:lpstr>PowerPoint Presentation</vt:lpstr>
      <vt:lpstr>PowerPoint Presentation</vt:lpstr>
      <vt:lpstr>PowerPoint Presentation</vt:lpstr>
      <vt:lpstr>PowerPoint Presentation</vt:lpstr>
      <vt:lpstr>SENSORS</vt:lpstr>
      <vt:lpstr>SENSORS CONTINUED…….</vt:lpstr>
      <vt:lpstr>PowerPoint Presentation</vt:lpstr>
      <vt:lpstr>PowerPoint Presentation</vt:lpstr>
      <vt:lpstr>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WEATHER MONITORING SYSTEM AND REAL TIME ALERT SYSTEM USING IoT </dc:title>
  <dc:creator>sushmitha shetty</dc:creator>
  <cp:lastModifiedBy>sushmitha shetty</cp:lastModifiedBy>
  <cp:revision>13</cp:revision>
  <dcterms:created xsi:type="dcterms:W3CDTF">2020-01-30T19:05:33Z</dcterms:created>
  <dcterms:modified xsi:type="dcterms:W3CDTF">2020-01-30T20:45:13Z</dcterms:modified>
</cp:coreProperties>
</file>