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7" r:id="rId5"/>
  </p:sldMasterIdLst>
  <p:notesMasterIdLst>
    <p:notesMasterId r:id="rId7"/>
  </p:notesMasterIdLst>
  <p:sldIdLst>
    <p:sldId id="256" r:id="rId6"/>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1.xml"/><Relationship Id="rId59" Type="http://schemas.openxmlformats.org/officeDocument/2006/relationships/presProps" Target="presProps.xml"/><Relationship Id="rId58" Type="http://schemas.openxmlformats.org/officeDocument/2006/relationships/slide" Target="slides/slide52.xml"/><Relationship Id="rId57" Type="http://schemas.openxmlformats.org/officeDocument/2006/relationships/slide" Target="slides/slide51.xml"/><Relationship Id="rId56" Type="http://schemas.openxmlformats.org/officeDocument/2006/relationships/slide" Target="slides/slide50.xml"/><Relationship Id="rId55" Type="http://schemas.openxmlformats.org/officeDocument/2006/relationships/slide" Target="slides/slide49.xml"/><Relationship Id="rId54" Type="http://schemas.openxmlformats.org/officeDocument/2006/relationships/slide" Target="slides/slide48.xml"/><Relationship Id="rId53" Type="http://schemas.openxmlformats.org/officeDocument/2006/relationships/slide" Target="slides/slide47.xml"/><Relationship Id="rId52" Type="http://schemas.openxmlformats.org/officeDocument/2006/relationships/slide" Target="slides/slide46.xml"/><Relationship Id="rId51" Type="http://schemas.openxmlformats.org/officeDocument/2006/relationships/slide" Target="slides/slide45.xml"/><Relationship Id="rId50" Type="http://schemas.openxmlformats.org/officeDocument/2006/relationships/slide" Target="slides/slide44.xml"/><Relationship Id="rId5" Type="http://schemas.openxmlformats.org/officeDocument/2006/relationships/slideMaster" Target="slideMasters/slideMaster4.xml"/><Relationship Id="rId49" Type="http://schemas.openxmlformats.org/officeDocument/2006/relationships/slide" Target="slides/slide43.xml"/><Relationship Id="rId48" Type="http://schemas.openxmlformats.org/officeDocument/2006/relationships/slide" Target="slides/slide42.xml"/><Relationship Id="rId47" Type="http://schemas.openxmlformats.org/officeDocument/2006/relationships/slide" Target="slides/slide41.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oleObject" Target=""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a:defRPr lang="en-US" sz="1860" b="0" i="0" u="none" strike="noStrike" kern="1200" spc="-1" baseline="0">
                <a:solidFill>
                  <a:srgbClr val="595959"/>
                </a:solidFill>
                <a:latin typeface="Calibri" panose="020F0502020204030204"/>
                <a:ea typeface="DejaVu Sans"/>
                <a:cs typeface="+mn-cs"/>
              </a:defRPr>
            </a:pPr>
            <a:r>
              <a:rPr lang="en-US" sz="1860" b="0" strike="noStrike" spc="-1">
                <a:solidFill>
                  <a:srgbClr val="595959"/>
                </a:solidFill>
                <a:latin typeface="Calibri" panose="020F0502020204030204"/>
                <a:ea typeface="DejaVu Sans"/>
              </a:rPr>
              <a:t>WORK PLAN</a:t>
            </a:r>
            <a:endParaRPr lang="en-US" sz="1860" b="0" strike="noStrike" spc="-1">
              <a:solidFill>
                <a:srgbClr val="595959"/>
              </a:solidFill>
              <a:latin typeface="Calibri" panose="020F0502020204030204"/>
              <a:ea typeface="DejaVu Sans"/>
            </a:endParaRPr>
          </a:p>
        </c:rich>
      </c:tx>
      <c:layout/>
      <c:overlay val="0"/>
      <c:spPr>
        <a:noFill/>
        <a:ln>
          <a:noFill/>
        </a:ln>
      </c:spPr>
    </c:title>
    <c:autoTitleDeleted val="0"/>
    <c:plotArea>
      <c:layout/>
      <c:barChart>
        <c:barDir val="col"/>
        <c:grouping val="clustered"/>
        <c:varyColors val="0"/>
        <c:ser>
          <c:idx val="0"/>
          <c:order val="0"/>
          <c:tx>
            <c:strRef>
              <c:f>label 0</c:f>
              <c:strCache>
                <c:ptCount val="1"/>
                <c:pt idx="0">
                  <c:v>Series 1</c:v>
                </c:pt>
              </c:strCache>
            </c:strRef>
          </c:tx>
          <c:spPr>
            <a:solidFill>
              <a:srgbClr val="4472C4"/>
            </a:solidFill>
            <a:ln>
              <a:noFill/>
            </a:ln>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solidFill>
                    <a:latin typeface="+mn-lt"/>
                    <a:ea typeface="+mn-ea"/>
                    <a:cs typeface="+mn-cs"/>
                  </a:defRPr>
                </a:pPr>
              </a:p>
            </c:txPr>
            <c:dLblPos val="outEnd"/>
            <c:showLegendKey val="0"/>
            <c:showVal val="1"/>
            <c:showCatName val="0"/>
            <c:showSerName val="0"/>
            <c:showPercent val="0"/>
            <c:showBubbleSize val="1"/>
            <c:showLeaderLines val="0"/>
            <c:extLst>
              <c:ext xmlns:c15="http://schemas.microsoft.com/office/drawing/2012/chart" uri="{CE6537A1-D6FC-4f65-9D91-7224C49458BB}">
                <c15:layout/>
                <c15:showLeaderLines val="0"/>
                <c15:leaderLines/>
              </c:ext>
            </c:extLst>
          </c:dLbls>
          <c:cat>
            <c:strRef>
              <c:f>categories</c:f>
              <c:strCache>
                <c:ptCount val="4"/>
                <c:pt idx="0">
                  <c:v>Review 0</c:v>
                </c:pt>
                <c:pt idx="1">
                  <c:v>Review 1</c:v>
                </c:pt>
                <c:pt idx="2">
                  <c:v>Review 2</c:v>
                </c:pt>
                <c:pt idx="3">
                  <c:v>Review 3</c:v>
                </c:pt>
              </c:strCache>
            </c:strRef>
          </c:cat>
          <c:val>
            <c:numRef>
              <c:f>0</c:f>
              <c:numCache>
                <c:formatCode>General</c:formatCode>
                <c:ptCount val="4"/>
                <c:pt idx="0">
                  <c:v>20</c:v>
                </c:pt>
                <c:pt idx="1">
                  <c:v>40</c:v>
                </c:pt>
                <c:pt idx="2">
                  <c:v>60</c:v>
                </c:pt>
                <c:pt idx="3">
                  <c:v>100</c:v>
                </c:pt>
              </c:numCache>
            </c:numRef>
          </c:val>
        </c:ser>
        <c:dLbls>
          <c:showLegendKey val="0"/>
          <c:showVal val="0"/>
          <c:showCatName val="0"/>
          <c:showSerName val="0"/>
          <c:showPercent val="0"/>
          <c:showBubbleSize val="0"/>
        </c:dLbls>
        <c:gapWidth val="219"/>
        <c:overlap val="-27"/>
        <c:axId val="65630711"/>
        <c:axId val="64779374"/>
      </c:barChart>
      <c:catAx>
        <c:axId val="65630711"/>
        <c:scaling>
          <c:orientation val="minMax"/>
        </c:scaling>
        <c:delete val="0"/>
        <c:axPos val="b"/>
        <c:title>
          <c:tx>
            <c:rich>
              <a:bodyPr rot="0" spcFirstLastPara="0" vertOverflow="ellipsis" vert="horz" wrap="square" anchor="ctr" anchorCtr="1"/>
              <a:lstStyle/>
              <a:p>
                <a:pPr>
                  <a:defRPr lang="en-US" sz="1330" b="0" i="0" u="none" strike="noStrike" kern="1200" spc="-1" baseline="0">
                    <a:solidFill>
                      <a:srgbClr val="595959"/>
                    </a:solidFill>
                    <a:latin typeface="Calibri" panose="020F0502020204030204"/>
                    <a:ea typeface="DejaVu Sans"/>
                    <a:cs typeface="+mn-cs"/>
                  </a:defRPr>
                </a:pPr>
                <a:r>
                  <a:rPr lang="en-US" sz="1330" b="0" strike="noStrike" spc="-1">
                    <a:solidFill>
                      <a:srgbClr val="595959"/>
                    </a:solidFill>
                    <a:latin typeface="Calibri" panose="020F0502020204030204"/>
                    <a:ea typeface="DejaVu Sans"/>
                  </a:rPr>
                  <a:t>NUMBER OF REVIEWS</a:t>
                </a:r>
                <a:endParaRPr lang="en-US" sz="1330" b="0" strike="noStrike" spc="-1">
                  <a:solidFill>
                    <a:srgbClr val="595959"/>
                  </a:solidFill>
                  <a:latin typeface="Calibri" panose="020F0502020204030204"/>
                  <a:ea typeface="DejaVu Sans"/>
                </a:endParaRPr>
              </a:p>
            </c:rich>
          </c:tx>
          <c:layout>
            <c:manualLayout>
              <c:xMode val="edge"/>
              <c:yMode val="edge"/>
              <c:x val="0.40128832589607"/>
              <c:y val="0.947354211663067"/>
            </c:manualLayout>
          </c:layout>
          <c:overlay val="0"/>
          <c:spPr>
            <a:noFill/>
            <a:ln>
              <a:noFill/>
            </a:ln>
          </c:spPr>
        </c:title>
        <c:numFmt formatCode="General" sourceLinked="1"/>
        <c:majorTickMark val="none"/>
        <c:minorTickMark val="none"/>
        <c:tickLblPos val="nextTo"/>
        <c:spPr>
          <a:ln w="9360" cap="flat" cmpd="sng" algn="ctr">
            <a:solidFill>
              <a:srgbClr val="D9D9D9"/>
            </a:solidFill>
            <a:prstDash val="solid"/>
            <a:round/>
          </a:ln>
        </c:spPr>
        <c:txPr>
          <a:bodyPr rot="-60000000" spcFirstLastPara="0" vertOverflow="ellipsis" vert="horz" wrap="square" anchor="ctr" anchorCtr="1"/>
          <a:lstStyle/>
          <a:p>
            <a:pPr>
              <a:defRPr lang="en-US" sz="1195" b="0" i="0" u="none" strike="noStrike" kern="1200" spc="-1" baseline="0">
                <a:solidFill>
                  <a:srgbClr val="595959"/>
                </a:solidFill>
                <a:latin typeface="Calibri" panose="020F0502020204030204"/>
                <a:ea typeface="DejaVu Sans"/>
                <a:cs typeface="+mn-cs"/>
              </a:defRPr>
            </a:pPr>
          </a:p>
        </c:txPr>
        <c:crossAx val="64779374"/>
        <c:crosses val="autoZero"/>
        <c:auto val="1"/>
        <c:lblAlgn val="ctr"/>
        <c:lblOffset val="100"/>
        <c:noMultiLvlLbl val="1"/>
      </c:catAx>
      <c:valAx>
        <c:axId val="64779374"/>
        <c:scaling>
          <c:orientation val="minMax"/>
          <c:max val="100"/>
        </c:scaling>
        <c:delete val="0"/>
        <c:axPos val="l"/>
        <c:majorGridlines>
          <c:spPr>
            <a:ln w="9360" cap="flat" cmpd="sng" algn="ctr">
              <a:solidFill>
                <a:srgbClr val="D9D9D9"/>
              </a:solidFill>
              <a:prstDash val="solid"/>
              <a:round/>
            </a:ln>
          </c:spPr>
        </c:majorGridlines>
        <c:title>
          <c:tx>
            <c:rich>
              <a:bodyPr rot="-5400000" spcFirstLastPara="0" vertOverflow="ellipsis" vert="horz" wrap="square" anchor="ctr" anchorCtr="1"/>
              <a:lstStyle/>
              <a:p>
                <a:pPr>
                  <a:defRPr lang="en-US" sz="1330" b="0" i="0" u="none" strike="noStrike" kern="1200" spc="-1" baseline="0">
                    <a:solidFill>
                      <a:srgbClr val="595959"/>
                    </a:solidFill>
                    <a:latin typeface="Calibri" panose="020F0502020204030204"/>
                    <a:ea typeface="DejaVu Sans"/>
                    <a:cs typeface="+mn-cs"/>
                  </a:defRPr>
                </a:pPr>
                <a:r>
                  <a:rPr lang="en-US" sz="1330" b="0" strike="noStrike" spc="-1">
                    <a:solidFill>
                      <a:srgbClr val="595959"/>
                    </a:solidFill>
                    <a:latin typeface="Calibri" panose="020F0502020204030204"/>
                    <a:ea typeface="DejaVu Sans"/>
                  </a:rPr>
                  <a:t>PERCENTAGE OF COMPLETION</a:t>
                </a:r>
                <a:endParaRPr lang="en-US" sz="1330" b="0" strike="noStrike" spc="-1">
                  <a:solidFill>
                    <a:srgbClr val="595959"/>
                  </a:solidFill>
                  <a:latin typeface="Calibri" panose="020F0502020204030204"/>
                  <a:ea typeface="DejaVu Sans"/>
                </a:endParaRPr>
              </a:p>
            </c:rich>
          </c:tx>
          <c:layout/>
          <c:overlay val="0"/>
          <c:spPr>
            <a:noFill/>
            <a:ln>
              <a:noFill/>
            </a:ln>
          </c:spPr>
        </c:title>
        <c:numFmt formatCode="General" sourceLinked="0"/>
        <c:majorTickMark val="none"/>
        <c:minorTickMark val="none"/>
        <c:tickLblPos val="nextTo"/>
        <c:spPr>
          <a:ln w="6480" cap="flat" cmpd="sng" algn="ctr">
            <a:noFill/>
            <a:prstDash val="solid"/>
            <a:round/>
          </a:ln>
        </c:spPr>
        <c:txPr>
          <a:bodyPr rot="-60000000" spcFirstLastPara="0" vertOverflow="ellipsis" vert="horz" wrap="square" anchor="ctr" anchorCtr="1"/>
          <a:lstStyle/>
          <a:p>
            <a:pPr>
              <a:defRPr lang="en-US" sz="1195" b="0" i="0" u="none" strike="noStrike" kern="1200" spc="-1" baseline="0">
                <a:solidFill>
                  <a:srgbClr val="595959"/>
                </a:solidFill>
                <a:latin typeface="Calibri" panose="020F0502020204030204"/>
                <a:ea typeface="DejaVu Sans"/>
                <a:cs typeface="+mn-cs"/>
              </a:defRPr>
            </a:pPr>
          </a:p>
        </c:txPr>
        <c:crossAx val="65630711"/>
        <c:crosses val="autoZero"/>
        <c:crossBetween val="between"/>
      </c:valAx>
      <c:spPr>
        <a:noFill/>
        <a:ln>
          <a:noFill/>
        </a:ln>
      </c:spPr>
    </c:plotArea>
    <c:plotVisOnly val="1"/>
    <c:dispBlanksAs val="gap"/>
    <c:showDLblsOverMax val="1"/>
  </c:chart>
  <c:spPr>
    <a:noFill/>
    <a:ln>
      <a:noFill/>
    </a:ln>
  </c:spPr>
  <c:txPr>
    <a:bodyPr/>
    <a:lstStyle/>
    <a:p>
      <a:pPr>
        <a:defRPr lang="en-US"/>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3"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IN" sz="4400" b="0" strike="noStrike" spc="-1">
                <a:latin typeface="Arial" panose="020B0604020202020204"/>
              </a:rPr>
              <a:t>Click to move the slide</a:t>
            </a:r>
            <a:endParaRPr lang="en-IN" sz="4400" b="0" strike="noStrike" spc="-1">
              <a:latin typeface="Arial" panose="020B0604020202020204"/>
            </a:endParaRPr>
          </a:p>
        </p:txBody>
      </p:sp>
      <p:sp>
        <p:nvSpPr>
          <p:cNvPr id="154" name="PlaceHolder 2"/>
          <p:cNvSpPr>
            <a:spLocks noGrp="1"/>
          </p:cNvSpPr>
          <p:nvPr>
            <p:ph type="body"/>
          </p:nvPr>
        </p:nvSpPr>
        <p:spPr>
          <a:xfrm>
            <a:off x="756000" y="5078520"/>
            <a:ext cx="6047640" cy="4811040"/>
          </a:xfrm>
          <a:prstGeom prst="rect">
            <a:avLst/>
          </a:prstGeom>
        </p:spPr>
        <p:txBody>
          <a:bodyPr lIns="0" tIns="0" rIns="0" bIns="0"/>
          <a:lstStyle/>
          <a:p>
            <a:r>
              <a:rPr lang="en-IN" sz="2000" b="0" strike="noStrike" spc="-1">
                <a:latin typeface="Arial" panose="020B0604020202020204"/>
              </a:rPr>
              <a:t>Click to edit the notes format</a:t>
            </a:r>
            <a:endParaRPr lang="en-IN" sz="2000" b="0" strike="noStrike" spc="-1">
              <a:latin typeface="Arial" panose="020B0604020202020204"/>
            </a:endParaRPr>
          </a:p>
        </p:txBody>
      </p:sp>
      <p:sp>
        <p:nvSpPr>
          <p:cNvPr id="155" name="PlaceHolder 3"/>
          <p:cNvSpPr>
            <a:spLocks noGrp="1"/>
          </p:cNvSpPr>
          <p:nvPr>
            <p:ph type="hdr"/>
          </p:nvPr>
        </p:nvSpPr>
        <p:spPr>
          <a:xfrm>
            <a:off x="0" y="0"/>
            <a:ext cx="3280680" cy="534240"/>
          </a:xfrm>
          <a:prstGeom prst="rect">
            <a:avLst/>
          </a:prstGeom>
        </p:spPr>
        <p:txBody>
          <a:bodyPr lIns="0" tIns="0" rIns="0" bIns="0"/>
          <a:lstStyle/>
          <a:p>
            <a:r>
              <a:rPr lang="en-IN" sz="1400" b="0" strike="noStrike" spc="-1">
                <a:latin typeface="Times New Roman" panose="02020603050405020304"/>
              </a:rPr>
              <a:t>&lt;header&gt;</a:t>
            </a:r>
            <a:endParaRPr lang="en-IN" sz="1400" b="0" strike="noStrike" spc="-1">
              <a:latin typeface="Times New Roman" panose="02020603050405020304"/>
            </a:endParaRPr>
          </a:p>
        </p:txBody>
      </p:sp>
      <p:sp>
        <p:nvSpPr>
          <p:cNvPr id="156" name="PlaceHolder 4"/>
          <p:cNvSpPr>
            <a:spLocks noGrp="1"/>
          </p:cNvSpPr>
          <p:nvPr>
            <p:ph type="dt"/>
          </p:nvPr>
        </p:nvSpPr>
        <p:spPr>
          <a:xfrm>
            <a:off x="4278960" y="0"/>
            <a:ext cx="3280680" cy="534240"/>
          </a:xfrm>
          <a:prstGeom prst="rect">
            <a:avLst/>
          </a:prstGeom>
        </p:spPr>
        <p:txBody>
          <a:bodyPr lIns="0" tIns="0" rIns="0" bIns="0"/>
          <a:lstStyle/>
          <a:p>
            <a:pPr algn="r"/>
            <a:r>
              <a:rPr lang="en-IN" sz="1400" b="0" strike="noStrike" spc="-1">
                <a:latin typeface="Times New Roman" panose="02020603050405020304"/>
              </a:rPr>
              <a:t>&lt;date/time&gt;</a:t>
            </a:r>
            <a:endParaRPr lang="en-IN" sz="1400" b="0" strike="noStrike" spc="-1">
              <a:latin typeface="Times New Roman" panose="02020603050405020304"/>
            </a:endParaRPr>
          </a:p>
        </p:txBody>
      </p:sp>
      <p:sp>
        <p:nvSpPr>
          <p:cNvPr id="157" name="PlaceHolder 5"/>
          <p:cNvSpPr>
            <a:spLocks noGrp="1"/>
          </p:cNvSpPr>
          <p:nvPr>
            <p:ph type="ftr"/>
          </p:nvPr>
        </p:nvSpPr>
        <p:spPr>
          <a:xfrm>
            <a:off x="0" y="10157400"/>
            <a:ext cx="3280680" cy="534240"/>
          </a:xfrm>
          <a:prstGeom prst="rect">
            <a:avLst/>
          </a:prstGeom>
        </p:spPr>
        <p:txBody>
          <a:bodyPr lIns="0" tIns="0" rIns="0" bIns="0" anchor="b"/>
          <a:lstStyle/>
          <a:p>
            <a:r>
              <a:rPr lang="en-IN" sz="1400" b="0" strike="noStrike" spc="-1">
                <a:latin typeface="Times New Roman" panose="02020603050405020304"/>
              </a:rPr>
              <a:t>&lt;footer&gt;</a:t>
            </a:r>
            <a:endParaRPr lang="en-IN" sz="1400" b="0" strike="noStrike" spc="-1">
              <a:latin typeface="Times New Roman" panose="02020603050405020304"/>
            </a:endParaRPr>
          </a:p>
        </p:txBody>
      </p:sp>
      <p:sp>
        <p:nvSpPr>
          <p:cNvPr id="158" name="PlaceHolder 6"/>
          <p:cNvSpPr>
            <a:spLocks noGrp="1"/>
          </p:cNvSpPr>
          <p:nvPr>
            <p:ph type="sldNum"/>
          </p:nvPr>
        </p:nvSpPr>
        <p:spPr>
          <a:xfrm>
            <a:off x="4278960" y="10157400"/>
            <a:ext cx="3280680" cy="534240"/>
          </a:xfrm>
          <a:prstGeom prst="rect">
            <a:avLst/>
          </a:prstGeom>
        </p:spPr>
        <p:txBody>
          <a:bodyPr lIns="0" tIns="0" rIns="0" bIns="0" anchor="b"/>
          <a:lstStyle/>
          <a:p>
            <a:pPr algn="r"/>
            <a:fld id="{348F3790-6912-491D-88C6-5336F3B4846F}" type="slidenum">
              <a:rPr lang="en-IN" sz="1400" b="0" strike="noStrike" spc="-1">
                <a:latin typeface="Times New Roman" panose="02020603050405020304"/>
              </a:rPr>
            </a:fld>
            <a:endParaRPr lang="en-IN"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PlaceHolder 1"/>
          <p:cNvSpPr>
            <a:spLocks noGrp="1" noRot="1" noChangeAspect="1"/>
          </p:cNvSpPr>
          <p:nvPr>
            <p:ph type="sldImg"/>
          </p:nvPr>
        </p:nvSpPr>
        <p:spPr>
          <a:xfrm>
            <a:off x="685800" y="1143000"/>
            <a:ext cx="5484960" cy="3084840"/>
          </a:xfrm>
          <a:prstGeom prst="rect">
            <a:avLst/>
          </a:prstGeom>
        </p:spPr>
      </p:sp>
      <p:sp>
        <p:nvSpPr>
          <p:cNvPr id="261" name="PlaceHolder 2"/>
          <p:cNvSpPr>
            <a:spLocks noGrp="1"/>
          </p:cNvSpPr>
          <p:nvPr>
            <p:ph type="body"/>
          </p:nvPr>
        </p:nvSpPr>
        <p:spPr>
          <a:xfrm>
            <a:off x="685800" y="4400640"/>
            <a:ext cx="5484960" cy="3598920"/>
          </a:xfrm>
          <a:prstGeom prst="rect">
            <a:avLst/>
          </a:prstGeom>
        </p:spPr>
        <p:txBody>
          <a:bodyPr lIns="0" tIns="0" rIns="0" bIns="0"/>
          <a:lstStyle/>
          <a:p>
            <a:endParaRPr lang="en-IN" sz="2000" b="0" strike="noStrike" spc="-1">
              <a:latin typeface="Arial" panose="020B0604020202020204"/>
            </a:endParaRPr>
          </a:p>
        </p:txBody>
      </p:sp>
      <p:sp>
        <p:nvSpPr>
          <p:cNvPr id="262" name="CustomShape 3"/>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BE2265C-F6AA-44FD-871F-D1E73D8D6825}" type="slidenum">
              <a:rPr lang="en-IN" sz="1200" b="0" strike="noStrike" spc="-1">
                <a:solidFill>
                  <a:srgbClr val="000000"/>
                </a:solidFill>
                <a:latin typeface="Times New Roman" panose="02020603050405020304"/>
              </a:rPr>
            </a:fld>
            <a:endParaRPr lang="en-IN" sz="1200" b="0" strike="noStrike" spc="-1">
              <a:latin typeface="Arial" panose="020B060402020202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PlaceHolder 1"/>
          <p:cNvSpPr>
            <a:spLocks noGrp="1" noRot="1" noChangeAspect="1"/>
          </p:cNvSpPr>
          <p:nvPr>
            <p:ph type="sldImg"/>
          </p:nvPr>
        </p:nvSpPr>
        <p:spPr>
          <a:xfrm>
            <a:off x="685800" y="1143000"/>
            <a:ext cx="5484960" cy="3084840"/>
          </a:xfrm>
          <a:prstGeom prst="rect">
            <a:avLst/>
          </a:prstGeom>
        </p:spPr>
      </p:sp>
      <p:sp>
        <p:nvSpPr>
          <p:cNvPr id="264" name="PlaceHolder 2"/>
          <p:cNvSpPr>
            <a:spLocks noGrp="1"/>
          </p:cNvSpPr>
          <p:nvPr>
            <p:ph type="body"/>
          </p:nvPr>
        </p:nvSpPr>
        <p:spPr>
          <a:xfrm>
            <a:off x="685800" y="4400640"/>
            <a:ext cx="5484960" cy="3598920"/>
          </a:xfrm>
          <a:prstGeom prst="rect">
            <a:avLst/>
          </a:prstGeom>
        </p:spPr>
        <p:txBody>
          <a:bodyPr lIns="0" tIns="0" rIns="0" bIns="0"/>
          <a:lstStyle/>
          <a:p>
            <a:endParaRPr lang="en-IN" sz="2000" b="0" strike="noStrike" spc="-1">
              <a:latin typeface="Arial" panose="020B0604020202020204"/>
            </a:endParaRPr>
          </a:p>
        </p:txBody>
      </p:sp>
      <p:sp>
        <p:nvSpPr>
          <p:cNvPr id="265" name="CustomShape 3"/>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6EAD9F5-B3E4-48C6-A460-FC785CAB3D03}" type="slidenum">
              <a:rPr lang="en-IN" sz="1200" b="0" strike="noStrike" spc="-1">
                <a:solidFill>
                  <a:srgbClr val="000000"/>
                </a:solidFill>
                <a:latin typeface="+mn-lt"/>
                <a:ea typeface="+mn-ea"/>
              </a:rPr>
            </a:fld>
            <a:endParaRPr lang="en-IN" sz="1200" b="0" strike="noStrike" spc="-1">
              <a:latin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panose="020B0604020202020204"/>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panose="020B0604020202020204"/>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panose="020B0604020202020204"/>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panose="020B0604020202020204"/>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panose="020B0604020202020204"/>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panose="020B0604020202020204"/>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panose="020B0604020202020204"/>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panose="020B0604020202020204"/>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panose="020B0604020202020204"/>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panose="020B0604020202020204"/>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panose="020B0604020202020204"/>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panose="020B0604020202020204"/>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panose="020B0604020202020204"/>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panose="020B0604020202020204"/>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panose="020B0604020202020204"/>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panose="020B0604020202020204"/>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panose="020B0604020202020204"/>
            </a:endParaRPr>
          </a:p>
        </p:txBody>
      </p:sp>
      <p:sp>
        <p:nvSpPr>
          <p:cNvPr id="7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panose="020B0604020202020204"/>
            </a:endParaRPr>
          </a:p>
        </p:txBody>
      </p:sp>
      <p:sp>
        <p:nvSpPr>
          <p:cNvPr id="8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panose="020B0604020202020204"/>
            </a:endParaRPr>
          </a:p>
        </p:txBody>
      </p:sp>
      <p:sp>
        <p:nvSpPr>
          <p:cNvPr id="8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panose="020B0604020202020204"/>
            </a:endParaRPr>
          </a:p>
        </p:txBody>
      </p:sp>
      <p:sp>
        <p:nvSpPr>
          <p:cNvPr id="8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panose="020B0604020202020204"/>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panose="020B0604020202020204"/>
            </a:endParaRPr>
          </a:p>
        </p:txBody>
      </p:sp>
      <p:sp>
        <p:nvSpPr>
          <p:cNvPr id="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8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panose="020B0604020202020204"/>
            </a:endParaRPr>
          </a:p>
        </p:txBody>
      </p:sp>
      <p:sp>
        <p:nvSpPr>
          <p:cNvPr id="9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panose="020B0604020202020204"/>
            </a:endParaRPr>
          </a:p>
        </p:txBody>
      </p:sp>
      <p:sp>
        <p:nvSpPr>
          <p:cNvPr id="9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panose="020B0604020202020204"/>
            </a:endParaRPr>
          </a:p>
        </p:txBody>
      </p:sp>
      <p:sp>
        <p:nvSpPr>
          <p:cNvPr id="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9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panose="020B0604020202020204"/>
            </a:endParaRPr>
          </a:p>
        </p:txBody>
      </p:sp>
      <p:sp>
        <p:nvSpPr>
          <p:cNvPr id="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9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9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panose="020B0604020202020204"/>
            </a:endParaRPr>
          </a:p>
        </p:txBody>
      </p:sp>
      <p:sp>
        <p:nvSpPr>
          <p:cNvPr id="10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0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panose="020B0604020202020204"/>
            </a:endParaRPr>
          </a:p>
        </p:txBody>
      </p:sp>
      <p:sp>
        <p:nvSpPr>
          <p:cNvPr id="1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0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0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0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panose="020B0604020202020204"/>
            </a:endParaRPr>
          </a:p>
        </p:txBody>
      </p:sp>
      <p:sp>
        <p:nvSpPr>
          <p:cNvPr id="10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0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1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1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1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1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panose="020B0604020202020204"/>
            </a:endParaRPr>
          </a:p>
        </p:txBody>
      </p:sp>
      <p:sp>
        <p:nvSpPr>
          <p:cNvPr id="118"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latin typeface="Arial" panose="020B0604020202020204"/>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panose="020B0604020202020204"/>
            </a:endParaRPr>
          </a:p>
        </p:txBody>
      </p:sp>
      <p:sp>
        <p:nvSpPr>
          <p:cNvPr id="12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panose="020B0604020202020204"/>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panose="020B0604020202020204"/>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panose="020B0604020202020204"/>
            </a:endParaRPr>
          </a:p>
        </p:txBody>
      </p:sp>
      <p:sp>
        <p:nvSpPr>
          <p:cNvPr id="12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panose="020B0604020202020204"/>
            </a:endParaRPr>
          </a:p>
        </p:txBody>
      </p:sp>
      <p:sp>
        <p:nvSpPr>
          <p:cNvPr id="12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panose="020B0604020202020204"/>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latin typeface="Arial" panose="020B0604020202020204"/>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panose="020B0604020202020204"/>
            </a:endParaRPr>
          </a:p>
        </p:txBody>
      </p:sp>
      <p:sp>
        <p:nvSpPr>
          <p:cNvPr id="1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2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panose="020B0604020202020204"/>
            </a:endParaRPr>
          </a:p>
        </p:txBody>
      </p:sp>
      <p:sp>
        <p:nvSpPr>
          <p:cNvPr id="1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panose="020B0604020202020204"/>
            </a:endParaRPr>
          </a:p>
        </p:txBody>
      </p:sp>
      <p:sp>
        <p:nvSpPr>
          <p:cNvPr id="13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panose="020B0604020202020204"/>
            </a:endParaRPr>
          </a:p>
        </p:txBody>
      </p:sp>
      <p:sp>
        <p:nvSpPr>
          <p:cNvPr id="13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3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panose="020B0604020202020204"/>
            </a:endParaRPr>
          </a:p>
        </p:txBody>
      </p:sp>
      <p:sp>
        <p:nvSpPr>
          <p:cNvPr id="13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3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3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panose="020B0604020202020204"/>
            </a:endParaRPr>
          </a:p>
        </p:txBody>
      </p:sp>
      <p:sp>
        <p:nvSpPr>
          <p:cNvPr id="13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4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panose="020B0604020202020204"/>
            </a:endParaRPr>
          </a:p>
        </p:txBody>
      </p:sp>
      <p:sp>
        <p:nvSpPr>
          <p:cNvPr id="14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4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4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4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panose="020B0604020202020204"/>
            </a:endParaRPr>
          </a:p>
        </p:txBody>
      </p:sp>
      <p:sp>
        <p:nvSpPr>
          <p:cNvPr id="14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4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4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5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5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5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panose="020B0604020202020204"/>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panose="020B0604020202020204"/>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panose="020B0604020202020204"/>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panose="020B0604020202020204"/>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panose="020B0604020202020204"/>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3" Type="http://schemas.openxmlformats.org/officeDocument/2006/relationships/theme" Target="../theme/theme4.xml"/><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latin typeface="Arial" panose="020B0604020202020204"/>
              </a:rPr>
              <a:t>Click to edit the title text format</a:t>
            </a:r>
            <a:endParaRPr lang="en-IN" sz="4400" b="0" strike="noStrike" spc="-1">
              <a:latin typeface="Arial" panose="020B0604020202020204"/>
            </a:endParaRP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IN" sz="3200" b="0" strike="noStrike" spc="-1">
                <a:latin typeface="Arial" panose="020B0604020202020204"/>
              </a:rPr>
              <a:t>Click to edit the outline text format</a:t>
            </a:r>
            <a:endParaRPr lang="en-IN"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2800" b="0" strike="noStrike" spc="-1">
                <a:latin typeface="Arial" panose="020B0604020202020204"/>
              </a:rPr>
              <a:t>Second Outline Level</a:t>
            </a:r>
            <a:endParaRPr lang="en-IN"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panose="020B0604020202020204"/>
              </a:rPr>
              <a:t>Third Outline Level</a:t>
            </a:r>
            <a:endParaRPr lang="en-IN"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2000" b="0" strike="noStrike" spc="-1">
                <a:latin typeface="Arial" panose="020B0604020202020204"/>
              </a:rPr>
              <a:t>Fourth Outline Level</a:t>
            </a:r>
            <a:endParaRPr lang="en-IN"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Fifth Outline Level</a:t>
            </a:r>
            <a:endParaRPr lang="en-IN"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Sixth Outline Level</a:t>
            </a:r>
            <a:endParaRPr lang="en-IN"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Seventh Outline Level</a:t>
            </a:r>
            <a:endParaRPr lang="en-IN"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latin typeface="Arial" panose="020B0604020202020204"/>
              </a:rPr>
              <a:t>Click to edit the title text format</a:t>
            </a:r>
            <a:endParaRPr lang="en-IN" sz="4400" b="0" strike="noStrike" spc="-1">
              <a:latin typeface="Arial" panose="020B0604020202020204"/>
            </a:endParaRP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IN" sz="3200" b="0" strike="noStrike" spc="-1">
                <a:latin typeface="Arial" panose="020B0604020202020204"/>
              </a:rPr>
              <a:t>Click to edit the outline text format</a:t>
            </a:r>
            <a:endParaRPr lang="en-IN"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2800" b="0" strike="noStrike" spc="-1">
                <a:latin typeface="Arial" panose="020B0604020202020204"/>
              </a:rPr>
              <a:t>Second Outline Level</a:t>
            </a:r>
            <a:endParaRPr lang="en-IN"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panose="020B0604020202020204"/>
              </a:rPr>
              <a:t>Third Outline Level</a:t>
            </a:r>
            <a:endParaRPr lang="en-IN"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2000" b="0" strike="noStrike" spc="-1">
                <a:latin typeface="Arial" panose="020B0604020202020204"/>
              </a:rPr>
              <a:t>Fourth Outline Level</a:t>
            </a:r>
            <a:endParaRPr lang="en-IN"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Fifth Outline Level</a:t>
            </a:r>
            <a:endParaRPr lang="en-IN"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Sixth Outline Level</a:t>
            </a:r>
            <a:endParaRPr lang="en-IN"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Seventh Outline Level</a:t>
            </a:r>
            <a:endParaRPr lang="en-IN"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latin typeface="Arial" panose="020B0604020202020204"/>
              </a:rPr>
              <a:t>Click to edit the title text format</a:t>
            </a:r>
            <a:endParaRPr lang="en-IN" sz="4400" b="0" strike="noStrike" spc="-1">
              <a:latin typeface="Arial" panose="020B0604020202020204"/>
            </a:endParaRPr>
          </a:p>
        </p:txBody>
      </p:sp>
      <p:sp>
        <p:nvSpPr>
          <p:cNvPr id="77" name="PlaceHolder 2"/>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IN" sz="3200" b="0" strike="noStrike" spc="-1">
                <a:latin typeface="Arial" panose="020B0604020202020204"/>
              </a:rPr>
              <a:t>Click to edit the outline text format</a:t>
            </a:r>
            <a:endParaRPr lang="en-IN"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2800" b="0" strike="noStrike" spc="-1">
                <a:latin typeface="Arial" panose="020B0604020202020204"/>
              </a:rPr>
              <a:t>Second Outline Level</a:t>
            </a:r>
            <a:endParaRPr lang="en-IN"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panose="020B0604020202020204"/>
              </a:rPr>
              <a:t>Third Outline Level</a:t>
            </a:r>
            <a:endParaRPr lang="en-IN"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2000" b="0" strike="noStrike" spc="-1">
                <a:latin typeface="Arial" panose="020B0604020202020204"/>
              </a:rPr>
              <a:t>Fourth Outline Level</a:t>
            </a:r>
            <a:endParaRPr lang="en-IN"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Fifth Outline Level</a:t>
            </a:r>
            <a:endParaRPr lang="en-IN"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Sixth Outline Level</a:t>
            </a:r>
            <a:endParaRPr lang="en-IN"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Seventh Outline Level</a:t>
            </a:r>
            <a:endParaRPr lang="en-IN"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 name="CustomShape 1"/>
          <p:cNvSpPr/>
          <p:nvPr/>
        </p:nvSpPr>
        <p:spPr>
          <a:xfrm>
            <a:off x="11764800" y="6651720"/>
            <a:ext cx="425880" cy="198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fld id="{0789B687-A5D1-45BA-8257-813D597D8267}" type="slidenum">
              <a:rPr lang="en-IN" sz="800" b="1" strike="noStrike" spc="-1">
                <a:solidFill>
                  <a:srgbClr val="898C8A"/>
                </a:solidFill>
                <a:latin typeface="Calibri" panose="020F0502020204030204"/>
                <a:ea typeface="DejaVu Sans"/>
              </a:rPr>
            </a:fld>
            <a:endParaRPr lang="en-IN" sz="800" b="0" strike="noStrike" spc="-1">
              <a:latin typeface="Arial" panose="020B0604020202020204"/>
            </a:endParaRPr>
          </a:p>
        </p:txBody>
      </p:sp>
      <p:sp>
        <p:nvSpPr>
          <p:cNvPr id="115" name="PlaceHolder 2"/>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latin typeface="Arial" panose="020B0604020202020204"/>
              </a:rPr>
              <a:t>Click to edit the title text format</a:t>
            </a:r>
            <a:endParaRPr lang="en-IN" sz="4400" b="0" strike="noStrike" spc="-1">
              <a:latin typeface="Arial" panose="020B0604020202020204"/>
            </a:endParaRPr>
          </a:p>
        </p:txBody>
      </p:sp>
      <p:sp>
        <p:nvSpPr>
          <p:cNvPr id="116" name="PlaceHolder 3"/>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IN" sz="3200" b="0" strike="noStrike" spc="-1">
                <a:latin typeface="Arial" panose="020B0604020202020204"/>
              </a:rPr>
              <a:t>Click to edit the outline text format</a:t>
            </a:r>
            <a:endParaRPr lang="en-IN"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2800" b="0" strike="noStrike" spc="-1">
                <a:latin typeface="Arial" panose="020B0604020202020204"/>
              </a:rPr>
              <a:t>Second Outline Level</a:t>
            </a:r>
            <a:endParaRPr lang="en-IN"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panose="020B0604020202020204"/>
              </a:rPr>
              <a:t>Third Outline Level</a:t>
            </a:r>
            <a:endParaRPr lang="en-IN"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2000" b="0" strike="noStrike" spc="-1">
                <a:latin typeface="Arial" panose="020B0604020202020204"/>
              </a:rPr>
              <a:t>Fourth Outline Level</a:t>
            </a:r>
            <a:endParaRPr lang="en-IN"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Fifth Outline Level</a:t>
            </a:r>
            <a:endParaRPr lang="en-IN"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Sixth Outline Level</a:t>
            </a:r>
            <a:endParaRPr lang="en-IN"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Seventh Outline Level</a:t>
            </a:r>
            <a:endParaRPr lang="en-IN"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1.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2.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6.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7.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8.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9.jpe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0.jpe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1.jpe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chart" Target="../charts/char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540360" y="2666880"/>
            <a:ext cx="11109960" cy="1523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IN" sz="4800" b="1" strike="noStrike" spc="-1">
                <a:solidFill>
                  <a:srgbClr val="000000"/>
                </a:solidFill>
                <a:latin typeface="Calibri Light" panose="020F0302020204030204"/>
                <a:ea typeface="DejaVu Sans"/>
              </a:rPr>
              <a:t>PUBLIC HUMAN ASSAULT PREDICTION USING HUMAN ACTIVITY RECOGNTION WITH AI </a:t>
            </a:r>
            <a:endParaRPr lang="en-IN" sz="4800" b="0" strike="noStrike" spc="-1">
              <a:latin typeface="Arial" panose="020B0604020202020204"/>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685800" y="353880"/>
            <a:ext cx="7754760" cy="68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ts val="2200"/>
              </a:lnSpc>
            </a:pPr>
            <a:r>
              <a:rPr lang="en-IN" sz="3200" b="0" strike="noStrike" spc="-1">
                <a:solidFill>
                  <a:srgbClr val="4472C4"/>
                </a:solidFill>
                <a:latin typeface="Calibri" panose="020F0502020204030204"/>
                <a:ea typeface="DejaVu Sans"/>
              </a:rPr>
              <a:t>LITERATURE REVIEW</a:t>
            </a:r>
            <a:endParaRPr lang="en-IN" sz="3200" b="0" strike="noStrike" spc="-1">
              <a:latin typeface="Arial" panose="020B0604020202020204"/>
            </a:endParaRPr>
          </a:p>
        </p:txBody>
      </p:sp>
      <p:graphicFrame>
        <p:nvGraphicFramePr>
          <p:cNvPr id="177" name="Table 2"/>
          <p:cNvGraphicFramePr/>
          <p:nvPr/>
        </p:nvGraphicFramePr>
        <p:xfrm>
          <a:off x="457200" y="1295280"/>
          <a:ext cx="11326320" cy="5181480"/>
        </p:xfrm>
        <a:graphic>
          <a:graphicData uri="http://schemas.openxmlformats.org/drawingml/2006/table">
            <a:tbl>
              <a:tblPr/>
              <a:tblGrid>
                <a:gridCol w="2265120"/>
                <a:gridCol w="2215080"/>
                <a:gridCol w="1772280"/>
                <a:gridCol w="2574360"/>
                <a:gridCol w="2499480"/>
              </a:tblGrid>
              <a:tr h="515160">
                <a:tc>
                  <a:txBody>
                    <a:bodyPr/>
                    <a:lstStyle/>
                    <a:p>
                      <a:pPr algn="just">
                        <a:lnSpc>
                          <a:spcPct val="115000"/>
                        </a:lnSpc>
                      </a:pPr>
                      <a:r>
                        <a:rPr lang="en-IN" sz="1400" b="1" strike="noStrike" spc="-1">
                          <a:solidFill>
                            <a:srgbClr val="000000"/>
                          </a:solidFill>
                          <a:latin typeface="Calibri" panose="020F0502020204030204"/>
                        </a:rPr>
                        <a:t> TITLE OF THE PAPER</a:t>
                      </a:r>
                      <a:endParaRPr lang="en-IN" sz="1400" b="0" strike="noStrike" spc="-1">
                        <a:latin typeface="Arial" panose="020B0604020202020204"/>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gn="just">
                        <a:lnSpc>
                          <a:spcPct val="115000"/>
                        </a:lnSpc>
                      </a:pPr>
                      <a:r>
                        <a:rPr lang="en-IN" sz="1400" b="1" strike="noStrike" spc="-1">
                          <a:solidFill>
                            <a:srgbClr val="000000"/>
                          </a:solidFill>
                          <a:latin typeface="Calibri" panose="020F0502020204030204"/>
                        </a:rPr>
                        <a:t>AUTHOR NAME</a:t>
                      </a:r>
                      <a:endParaRPr lang="en-IN" sz="1400" b="0" strike="noStrike" spc="-1">
                        <a:latin typeface="Arial" panose="020B0604020202020204"/>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gn="just">
                        <a:lnSpc>
                          <a:spcPct val="115000"/>
                        </a:lnSpc>
                      </a:pPr>
                      <a:r>
                        <a:rPr lang="en-IN" sz="1400" b="1" strike="noStrike" spc="-1">
                          <a:solidFill>
                            <a:srgbClr val="000000"/>
                          </a:solidFill>
                          <a:latin typeface="Calibri" panose="020F0502020204030204"/>
                        </a:rPr>
                        <a:t>ALGORITHM</a:t>
                      </a:r>
                      <a:endParaRPr lang="en-IN" sz="1400" b="0" strike="noStrike" spc="-1">
                        <a:latin typeface="Arial" panose="020B0604020202020204"/>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gn="just">
                        <a:lnSpc>
                          <a:spcPct val="115000"/>
                        </a:lnSpc>
                      </a:pPr>
                      <a:r>
                        <a:rPr lang="en-IN" sz="1400" b="1" strike="noStrike" spc="-1">
                          <a:solidFill>
                            <a:srgbClr val="000000"/>
                          </a:solidFill>
                          <a:latin typeface="Calibri" panose="020F0502020204030204"/>
                        </a:rPr>
                        <a:t>ADVANTAGE</a:t>
                      </a:r>
                      <a:endParaRPr lang="en-IN" sz="1400" b="0" strike="noStrike" spc="-1">
                        <a:latin typeface="Arial" panose="020B0604020202020204"/>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gn="just">
                        <a:lnSpc>
                          <a:spcPct val="115000"/>
                        </a:lnSpc>
                      </a:pPr>
                      <a:r>
                        <a:rPr lang="en-IN" sz="1400" b="1" strike="noStrike" spc="-1">
                          <a:solidFill>
                            <a:srgbClr val="000000"/>
                          </a:solidFill>
                          <a:latin typeface="Calibri" panose="020F0502020204030204"/>
                        </a:rPr>
                        <a:t>DISADVANTAGE</a:t>
                      </a:r>
                      <a:endParaRPr lang="en-IN" sz="1400" b="0" strike="noStrike" spc="-1">
                        <a:latin typeface="Arial" panose="020B0604020202020204"/>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r>
              <a:tr h="2333160">
                <a:tc>
                  <a:txBody>
                    <a:bodyPr/>
                    <a:lstStyle/>
                    <a:p>
                      <a:pPr algn="just">
                        <a:lnSpc>
                          <a:spcPct val="100000"/>
                        </a:lnSpc>
                      </a:pPr>
                      <a:r>
                        <a:rPr lang="en-IN" sz="1400" b="0" strike="noStrike" spc="-1">
                          <a:solidFill>
                            <a:srgbClr val="000000"/>
                          </a:solidFill>
                          <a:latin typeface="Calibri" panose="020F0502020204030204"/>
                        </a:rPr>
                        <a:t>“PRNU-Based Camera Attribution from Multiple Seam-Carved Images ”</a:t>
                      </a:r>
                      <a:endParaRPr lang="en-IN" sz="1400" b="0" strike="noStrike" spc="-1">
                        <a:latin typeface="Arial" panose="020B0604020202020204"/>
                      </a:endParaRPr>
                    </a:p>
                    <a:p>
                      <a:pPr algn="just">
                        <a:lnSpc>
                          <a:spcPct val="100000"/>
                        </a:lnSpc>
                      </a:pPr>
                      <a:endParaRPr lang="en-IN" sz="1400" b="0" strike="noStrike" spc="-1">
                        <a:latin typeface="Arial" panose="020B0604020202020204"/>
                      </a:endParaRPr>
                    </a:p>
                    <a:p>
                      <a:pPr algn="just">
                        <a:lnSpc>
                          <a:spcPct val="100000"/>
                        </a:lnSpc>
                      </a:pPr>
                      <a:r>
                        <a:rPr lang="en-IN" sz="1400" b="0" strike="noStrike" spc="-1">
                          <a:solidFill>
                            <a:srgbClr val="000000"/>
                          </a:solidFill>
                          <a:latin typeface="Calibri" panose="020F0502020204030204"/>
                        </a:rPr>
                        <a:t>[2017, VOL. 20, NO. 5, ]</a:t>
                      </a:r>
                      <a:endParaRPr lang="en-IN" sz="1400" b="0" strike="noStrike" spc="-1">
                        <a:latin typeface="Arial" panose="020B0604020202020204"/>
                      </a:endParaRPr>
                    </a:p>
                  </a:txBody>
                  <a:tcPr marL="68400" marR="68400">
                    <a:lnL w="12240">
                      <a:solidFill>
                        <a:srgbClr val="FFFFFF"/>
                      </a:solidFill>
                    </a:lnL>
                    <a:lnR w="12240">
                      <a:solidFill>
                        <a:srgbClr val="FFFFFF"/>
                      </a:solidFill>
                    </a:lnR>
                    <a:lnT w="38160">
                      <a:solidFill>
                        <a:srgbClr val="FFFFFF"/>
                      </a:solidFill>
                    </a:lnT>
                    <a:lnB w="12240">
                      <a:solidFill>
                        <a:srgbClr val="FFFFFF"/>
                      </a:solidFill>
                    </a:lnB>
                    <a:solidFill>
                      <a:srgbClr val="D2ECF9"/>
                    </a:solidFill>
                  </a:tcPr>
                </a:tc>
                <a:tc>
                  <a:txBody>
                    <a:bodyPr/>
                    <a:lstStyle/>
                    <a:p>
                      <a:pPr algn="just">
                        <a:lnSpc>
                          <a:spcPct val="100000"/>
                        </a:lnSpc>
                      </a:pPr>
                      <a:r>
                        <a:rPr lang="en-IN" sz="1400" b="0" strike="noStrike" spc="-1">
                          <a:solidFill>
                            <a:srgbClr val="000000"/>
                          </a:solidFill>
                          <a:latin typeface="Calibri" panose="020F0502020204030204"/>
                        </a:rPr>
                        <a:t>BSamet Taspinar, Manoranjan Mohanty, and Nasir Memon</a:t>
                      </a:r>
                      <a:endParaRPr lang="en-IN" sz="1400" b="0" strike="noStrike" spc="-1">
                        <a:latin typeface="Arial" panose="020B0604020202020204"/>
                      </a:endParaRPr>
                    </a:p>
                  </a:txBody>
                  <a:tcPr marL="68400" marR="68400">
                    <a:lnL w="12240">
                      <a:solidFill>
                        <a:srgbClr val="FFFFFF"/>
                      </a:solidFill>
                    </a:lnL>
                    <a:lnR w="12240">
                      <a:solidFill>
                        <a:srgbClr val="FFFFFF"/>
                      </a:solidFill>
                    </a:lnR>
                    <a:lnT w="38160">
                      <a:solidFill>
                        <a:srgbClr val="FFFFFF"/>
                      </a:solidFill>
                    </a:lnT>
                    <a:lnB w="12240">
                      <a:solidFill>
                        <a:srgbClr val="FFFFFF"/>
                      </a:solidFill>
                    </a:lnB>
                    <a:solidFill>
                      <a:srgbClr val="D2ECF9"/>
                    </a:solidFill>
                  </a:tcPr>
                </a:tc>
                <a:tc>
                  <a:txBody>
                    <a:bodyPr/>
                    <a:lstStyle/>
                    <a:p>
                      <a:pPr algn="just">
                        <a:lnSpc>
                          <a:spcPct val="100000"/>
                        </a:lnSpc>
                      </a:pPr>
                      <a:r>
                        <a:rPr lang="en-IN" sz="1400" b="0" strike="noStrike" spc="-1">
                          <a:solidFill>
                            <a:srgbClr val="000000"/>
                          </a:solidFill>
                          <a:latin typeface="Calibri" panose="020F0502020204030204"/>
                        </a:rPr>
                        <a:t> PRNU Noise Pattern, Countering SeamCarving-Based Anonymization, Source Camera Attribution.</a:t>
                      </a:r>
                      <a:endParaRPr lang="en-IN" sz="1400" b="0" strike="noStrike" spc="-1">
                        <a:latin typeface="Arial" panose="020B0604020202020204"/>
                      </a:endParaRPr>
                    </a:p>
                    <a:p>
                      <a:pPr algn="just">
                        <a:lnSpc>
                          <a:spcPct val="100000"/>
                        </a:lnSpc>
                      </a:pPr>
                      <a:endParaRPr lang="en-IN" sz="1400" b="0" strike="noStrike" spc="-1">
                        <a:latin typeface="Arial" panose="020B0604020202020204"/>
                      </a:endParaRPr>
                    </a:p>
                  </a:txBody>
                  <a:tcPr marL="68400" marR="68400">
                    <a:lnL w="12240">
                      <a:solidFill>
                        <a:srgbClr val="FFFFFF"/>
                      </a:solidFill>
                    </a:lnL>
                    <a:lnR w="12240">
                      <a:solidFill>
                        <a:srgbClr val="FFFFFF"/>
                      </a:solidFill>
                    </a:lnR>
                    <a:lnT w="38160">
                      <a:solidFill>
                        <a:srgbClr val="FFFFFF"/>
                      </a:solidFill>
                    </a:lnT>
                    <a:lnB w="12240">
                      <a:solidFill>
                        <a:srgbClr val="FFFFFF"/>
                      </a:solidFill>
                    </a:lnB>
                    <a:solidFill>
                      <a:srgbClr val="D2ECF9"/>
                    </a:solidFill>
                  </a:tcPr>
                </a:tc>
                <a:tc>
                  <a:txBody>
                    <a:bodyPr/>
                    <a:lstStyle/>
                    <a:p>
                      <a:pPr algn="just">
                        <a:lnSpc>
                          <a:spcPct val="100000"/>
                        </a:lnSpc>
                      </a:pPr>
                      <a:r>
                        <a:rPr lang="en-IN" sz="1400" b="0" strike="noStrike" spc="-1">
                          <a:solidFill>
                            <a:srgbClr val="000000"/>
                          </a:solidFill>
                          <a:latin typeface="Calibri" panose="020F0502020204030204"/>
                        </a:rPr>
                        <a:t> seamcarved images from the same camera, source attribution can still be possible even if the size of uncarved blocks in the image is less than the recommended size of 50×50 pixels. </a:t>
                      </a:r>
                      <a:endParaRPr lang="en-IN" sz="1400" b="0" strike="noStrike" spc="-1">
                        <a:latin typeface="Arial" panose="020B0604020202020204"/>
                      </a:endParaRPr>
                    </a:p>
                  </a:txBody>
                  <a:tcPr marL="68400" marR="68400">
                    <a:lnL w="12240">
                      <a:solidFill>
                        <a:srgbClr val="FFFFFF"/>
                      </a:solidFill>
                    </a:lnL>
                    <a:lnR w="12240">
                      <a:solidFill>
                        <a:srgbClr val="FFFFFF"/>
                      </a:solidFill>
                    </a:lnR>
                    <a:lnT w="38160">
                      <a:solidFill>
                        <a:srgbClr val="FFFFFF"/>
                      </a:solidFill>
                    </a:lnT>
                    <a:lnB w="12240">
                      <a:solidFill>
                        <a:srgbClr val="FFFFFF"/>
                      </a:solidFill>
                    </a:lnB>
                    <a:solidFill>
                      <a:srgbClr val="D2ECF9"/>
                    </a:solidFill>
                  </a:tcPr>
                </a:tc>
                <a:tc>
                  <a:txBody>
                    <a:bodyPr/>
                    <a:lstStyle/>
                    <a:p>
                      <a:pPr algn="just">
                        <a:lnSpc>
                          <a:spcPct val="100000"/>
                        </a:lnSpc>
                      </a:pPr>
                      <a:r>
                        <a:rPr lang="en-IN" sz="1400" b="0" strike="noStrike" spc="-1">
                          <a:solidFill>
                            <a:srgbClr val="000000"/>
                          </a:solidFill>
                          <a:latin typeface="Calibri" panose="020F0502020204030204"/>
                        </a:rPr>
                        <a:t>Less real time process.</a:t>
                      </a:r>
                      <a:endParaRPr lang="en-IN" sz="1400" b="0" strike="noStrike" spc="-1">
                        <a:latin typeface="Arial" panose="020B0604020202020204"/>
                      </a:endParaRPr>
                    </a:p>
                    <a:p>
                      <a:pPr algn="just">
                        <a:lnSpc>
                          <a:spcPct val="100000"/>
                        </a:lnSpc>
                      </a:pPr>
                      <a:endParaRPr lang="en-IN" sz="1400" b="0" strike="noStrike" spc="-1">
                        <a:latin typeface="Arial" panose="020B0604020202020204"/>
                      </a:endParaRPr>
                    </a:p>
                    <a:p>
                      <a:pPr algn="just">
                        <a:lnSpc>
                          <a:spcPct val="100000"/>
                        </a:lnSpc>
                      </a:pPr>
                      <a:endParaRPr lang="en-IN" sz="1400" b="0" strike="noStrike" spc="-1">
                        <a:latin typeface="Arial" panose="020B0604020202020204"/>
                      </a:endParaRPr>
                    </a:p>
                  </a:txBody>
                  <a:tcPr marL="68400" marR="68400">
                    <a:lnL w="12240">
                      <a:solidFill>
                        <a:srgbClr val="FFFFFF"/>
                      </a:solidFill>
                    </a:lnL>
                    <a:lnR w="12240">
                      <a:solidFill>
                        <a:srgbClr val="FFFFFF"/>
                      </a:solidFill>
                    </a:lnR>
                    <a:lnT w="38160">
                      <a:solidFill>
                        <a:srgbClr val="FFFFFF"/>
                      </a:solidFill>
                    </a:lnT>
                    <a:lnB w="12240">
                      <a:solidFill>
                        <a:srgbClr val="FFFFFF"/>
                      </a:solidFill>
                    </a:lnB>
                    <a:solidFill>
                      <a:srgbClr val="D2ECF9"/>
                    </a:solidFill>
                  </a:tcPr>
                </a:tc>
              </a:tr>
              <a:tr h="2333160">
                <a:tc>
                  <a:txBody>
                    <a:bodyPr/>
                    <a:lstStyle/>
                    <a:p>
                      <a:pPr algn="just">
                        <a:lnSpc>
                          <a:spcPct val="100000"/>
                        </a:lnSpc>
                      </a:pPr>
                      <a:r>
                        <a:rPr lang="en-IN" sz="1400" b="0" strike="noStrike" spc="-1">
                          <a:solidFill>
                            <a:srgbClr val="000000"/>
                          </a:solidFill>
                          <a:latin typeface="Calibri" panose="020F0502020204030204"/>
                        </a:rPr>
                        <a:t>“An Integrated Cloud-Based Smart Home Management System with  Community Hierarchy ”, [2016, Vol No: 2162-237X]</a:t>
                      </a:r>
                      <a:endParaRPr lang="en-IN" sz="1400" b="0" strike="noStrike" spc="-1">
                        <a:latin typeface="Arial" panose="020B0604020202020204"/>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AF6FC"/>
                    </a:solidFill>
                  </a:tcPr>
                </a:tc>
                <a:tc>
                  <a:txBody>
                    <a:bodyPr/>
                    <a:lstStyle/>
                    <a:p>
                      <a:pPr algn="just">
                        <a:lnSpc>
                          <a:spcPct val="100000"/>
                        </a:lnSpc>
                      </a:pPr>
                      <a:r>
                        <a:rPr lang="en-IN" sz="1400" b="0" strike="noStrike" spc="-1">
                          <a:solidFill>
                            <a:srgbClr val="000000"/>
                          </a:solidFill>
                          <a:latin typeface="Calibri" panose="020F0502020204030204"/>
                        </a:rPr>
                        <a:t>Ying-Tsung Lee, Wei-Hsuan Hsiao, Chin-Meng Huang and Seng-Cho T. Chou </a:t>
                      </a:r>
                      <a:endParaRPr lang="en-IN" sz="1400" b="0" strike="noStrike" spc="-1">
                        <a:latin typeface="Arial" panose="020B0604020202020204"/>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AF6FC"/>
                    </a:solidFill>
                  </a:tcPr>
                </a:tc>
                <a:tc>
                  <a:txBody>
                    <a:bodyPr/>
                    <a:lstStyle/>
                    <a:p>
                      <a:pPr algn="just">
                        <a:lnSpc>
                          <a:spcPct val="100000"/>
                        </a:lnSpc>
                      </a:pPr>
                      <a:r>
                        <a:rPr lang="en-IN" sz="1400" b="0" strike="noStrike" spc="-1">
                          <a:solidFill>
                            <a:srgbClr val="000000"/>
                          </a:solidFill>
                          <a:latin typeface="Calibri" panose="020F0502020204030204"/>
                        </a:rPr>
                        <a:t> Smart Home Management System, Community Broker, Cloud Services, MQTT </a:t>
                      </a:r>
                      <a:endParaRPr lang="en-IN" sz="1400" b="0" strike="noStrike" spc="-1">
                        <a:latin typeface="Arial" panose="020B0604020202020204"/>
                      </a:endParaRPr>
                    </a:p>
                    <a:p>
                      <a:pPr algn="just">
                        <a:lnSpc>
                          <a:spcPct val="100000"/>
                        </a:lnSpc>
                      </a:pPr>
                      <a:endParaRPr lang="en-IN" sz="1400" b="0" strike="noStrike" spc="-1">
                        <a:latin typeface="Arial" panose="020B0604020202020204"/>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AF6FC"/>
                    </a:solidFill>
                  </a:tcPr>
                </a:tc>
                <a:tc>
                  <a:txBody>
                    <a:bodyPr/>
                    <a:lstStyle/>
                    <a:p>
                      <a:pPr algn="just">
                        <a:lnSpc>
                          <a:spcPct val="100000"/>
                        </a:lnSpc>
                      </a:pPr>
                      <a:r>
                        <a:rPr lang="en-IN" sz="1400" b="0" strike="noStrike" spc="-1">
                          <a:solidFill>
                            <a:srgbClr val="000000"/>
                          </a:solidFill>
                          <a:latin typeface="Calibri" panose="020F0502020204030204"/>
                        </a:rPr>
                        <a:t> At the home end, a home intranet was created by integrating a fixed touch panel with a home controller system and various sensors and devices to deliver, for example, energy, scenario information, and security functions.</a:t>
                      </a:r>
                      <a:endParaRPr lang="en-IN" sz="1400" b="0" strike="noStrike" spc="-1">
                        <a:latin typeface="Arial" panose="020B0604020202020204"/>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AF6FC"/>
                    </a:solidFill>
                  </a:tcPr>
                </a:tc>
                <a:tc>
                  <a:txBody>
                    <a:bodyPr/>
                    <a:lstStyle/>
                    <a:p>
                      <a:pPr algn="just">
                        <a:lnSpc>
                          <a:spcPct val="100000"/>
                        </a:lnSpc>
                      </a:pPr>
                      <a:r>
                        <a:rPr lang="en-IN" sz="1400" b="0" strike="noStrike" spc="-1">
                          <a:solidFill>
                            <a:srgbClr val="000000"/>
                          </a:solidFill>
                          <a:latin typeface="Calibri" panose="020F0502020204030204"/>
                        </a:rPr>
                        <a:t>Costly kit</a:t>
                      </a:r>
                      <a:endParaRPr lang="en-IN" sz="1400" b="0" strike="noStrike" spc="-1">
                        <a:latin typeface="Arial" panose="020B0604020202020204"/>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AF6FC"/>
                    </a:solid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465840" y="643680"/>
            <a:ext cx="11254680" cy="59648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84480" indent="-283210" algn="just">
              <a:lnSpc>
                <a:spcPct val="100000"/>
              </a:lnSpc>
              <a:spcAft>
                <a:spcPts val="865"/>
              </a:spcAft>
              <a:buClr>
                <a:srgbClr val="000000"/>
              </a:buClr>
              <a:buSzPct val="120000"/>
              <a:buFont typeface="Arial" panose="020B0604020202020204"/>
              <a:buChar char="•"/>
            </a:pPr>
            <a:r>
              <a:rPr lang="en-IN" sz="2000" b="0" strike="noStrike" spc="-1">
                <a:solidFill>
                  <a:srgbClr val="000000"/>
                </a:solidFill>
                <a:latin typeface="Calibri" panose="020F0502020204030204"/>
                <a:ea typeface="Times New Roman" panose="02020603050405020304"/>
              </a:rPr>
              <a:t>In this project, KTH video dataset is used for designing the system. </a:t>
            </a:r>
            <a:endParaRPr lang="en-IN" sz="2000" b="0" strike="noStrike" spc="-1">
              <a:latin typeface="Arial" panose="020B0604020202020204"/>
            </a:endParaRPr>
          </a:p>
          <a:p>
            <a:pPr marL="284480" indent="-283210" algn="just">
              <a:lnSpc>
                <a:spcPct val="100000"/>
              </a:lnSpc>
              <a:spcAft>
                <a:spcPts val="865"/>
              </a:spcAft>
              <a:buClr>
                <a:srgbClr val="000000"/>
              </a:buClr>
              <a:buSzPct val="120000"/>
              <a:buFont typeface="Arial" panose="020B0604020202020204"/>
              <a:buChar char="•"/>
            </a:pPr>
            <a:r>
              <a:rPr lang="en-IN" sz="2000" b="0" strike="noStrike" spc="-1">
                <a:solidFill>
                  <a:srgbClr val="000000"/>
                </a:solidFill>
                <a:latin typeface="Calibri" panose="020F0502020204030204"/>
                <a:ea typeface="Times New Roman" panose="02020603050405020304"/>
              </a:rPr>
              <a:t>Preprocessing technique is used to extract the certain frames in dataset. </a:t>
            </a:r>
            <a:endParaRPr lang="en-IN" sz="2000" b="0" strike="noStrike" spc="-1">
              <a:latin typeface="Arial" panose="020B0604020202020204"/>
            </a:endParaRPr>
          </a:p>
          <a:p>
            <a:pPr marL="284480" indent="-283210" algn="just">
              <a:lnSpc>
                <a:spcPct val="100000"/>
              </a:lnSpc>
              <a:spcAft>
                <a:spcPts val="865"/>
              </a:spcAft>
              <a:buClr>
                <a:srgbClr val="000000"/>
              </a:buClr>
              <a:buSzPct val="120000"/>
              <a:buFont typeface="Arial" panose="020B0604020202020204"/>
              <a:buChar char="•"/>
            </a:pPr>
            <a:r>
              <a:rPr lang="en-IN" sz="2000" b="0" strike="noStrike" spc="-1">
                <a:solidFill>
                  <a:srgbClr val="000000"/>
                </a:solidFill>
                <a:latin typeface="Calibri" panose="020F0502020204030204"/>
                <a:ea typeface="Times New Roman" panose="02020603050405020304"/>
              </a:rPr>
              <a:t>In feature extraction process, Pixel and Optical flow feature extraction techniques are used to extract the features. </a:t>
            </a:r>
            <a:endParaRPr lang="en-IN" sz="2000" b="0" strike="noStrike" spc="-1">
              <a:latin typeface="Arial" panose="020B0604020202020204"/>
            </a:endParaRPr>
          </a:p>
          <a:p>
            <a:pPr marL="284480" indent="-283210" algn="just">
              <a:lnSpc>
                <a:spcPct val="100000"/>
              </a:lnSpc>
              <a:spcAft>
                <a:spcPts val="865"/>
              </a:spcAft>
              <a:buClr>
                <a:srgbClr val="000000"/>
              </a:buClr>
              <a:buSzPct val="120000"/>
              <a:buFont typeface="Arial" panose="020B0604020202020204"/>
              <a:buChar char="•"/>
            </a:pPr>
            <a:r>
              <a:rPr lang="en-IN" sz="2000" b="0" strike="noStrike" spc="-1">
                <a:solidFill>
                  <a:srgbClr val="000000"/>
                </a:solidFill>
                <a:latin typeface="Calibri" panose="020F0502020204030204"/>
                <a:ea typeface="Times New Roman" panose="02020603050405020304"/>
              </a:rPr>
              <a:t>Data visualization method is used for visualize the feature extraction. </a:t>
            </a:r>
            <a:endParaRPr lang="en-IN" sz="2000" b="0" strike="noStrike" spc="-1">
              <a:latin typeface="Arial" panose="020B0604020202020204"/>
            </a:endParaRPr>
          </a:p>
          <a:p>
            <a:pPr marL="284480" indent="-283210" algn="just">
              <a:lnSpc>
                <a:spcPct val="100000"/>
              </a:lnSpc>
              <a:spcAft>
                <a:spcPts val="865"/>
              </a:spcAft>
              <a:buClr>
                <a:srgbClr val="000000"/>
              </a:buClr>
              <a:buSzPct val="120000"/>
              <a:buFont typeface="Arial" panose="020B0604020202020204"/>
              <a:buChar char="•"/>
            </a:pPr>
            <a:r>
              <a:rPr lang="en-IN" sz="2000" b="0" strike="noStrike" spc="-1">
                <a:solidFill>
                  <a:srgbClr val="000000"/>
                </a:solidFill>
                <a:latin typeface="Calibri" panose="020F0502020204030204"/>
                <a:ea typeface="Times New Roman" panose="02020603050405020304"/>
              </a:rPr>
              <a:t>The deep learning algorithm such as Spatio-Temporal Net is then used to determine and classify the activities of a human.  </a:t>
            </a:r>
            <a:endParaRPr lang="en-IN" sz="2000" b="0" strike="noStrike" spc="-1">
              <a:latin typeface="Arial" panose="020B0604020202020204"/>
            </a:endParaRPr>
          </a:p>
          <a:p>
            <a:pPr marL="284480" indent="-283210" algn="just">
              <a:lnSpc>
                <a:spcPct val="100000"/>
              </a:lnSpc>
              <a:spcAft>
                <a:spcPts val="865"/>
              </a:spcAft>
              <a:buClr>
                <a:srgbClr val="000000"/>
              </a:buClr>
              <a:buSzPct val="120000"/>
              <a:buFont typeface="Arial" panose="020B0604020202020204"/>
              <a:buChar char="•"/>
            </a:pPr>
            <a:r>
              <a:rPr lang="en-IN" sz="2000" b="0" strike="noStrike" spc="-1">
                <a:solidFill>
                  <a:srgbClr val="000000"/>
                </a:solidFill>
                <a:latin typeface="Calibri" panose="020F0502020204030204"/>
                <a:ea typeface="Times New Roman" panose="02020603050405020304"/>
              </a:rPr>
              <a:t>We can provide this efficient model as an application to road surveillance as such a camera module fixed in the road to perform constant surveillance. </a:t>
            </a:r>
            <a:endParaRPr lang="en-IN" sz="2000" b="0" strike="noStrike" spc="-1">
              <a:latin typeface="Arial" panose="020B0604020202020204"/>
            </a:endParaRPr>
          </a:p>
          <a:p>
            <a:pPr marL="284480" indent="-283210" algn="just">
              <a:lnSpc>
                <a:spcPct val="100000"/>
              </a:lnSpc>
              <a:spcAft>
                <a:spcPts val="865"/>
              </a:spcAft>
              <a:buClr>
                <a:srgbClr val="000000"/>
              </a:buClr>
              <a:buSzPct val="120000"/>
              <a:buFont typeface="Arial" panose="020B0604020202020204"/>
              <a:buChar char="•"/>
            </a:pPr>
            <a:r>
              <a:rPr lang="en-IN" sz="2000" b="0" strike="noStrike" spc="-1">
                <a:solidFill>
                  <a:srgbClr val="000000"/>
                </a:solidFill>
                <a:latin typeface="Calibri" panose="020F0502020204030204"/>
                <a:ea typeface="Times New Roman" panose="02020603050405020304"/>
              </a:rPr>
              <a:t>The camera on recognizing abnormal detection from the humans such as fights, etc., an alert notification is sent to the police. </a:t>
            </a:r>
            <a:endParaRPr lang="en-IN" sz="2000" b="0" strike="noStrike" spc="-1">
              <a:latin typeface="Arial" panose="020B0604020202020204"/>
            </a:endParaRPr>
          </a:p>
          <a:p>
            <a:pPr marL="284480" indent="-283210" algn="just">
              <a:lnSpc>
                <a:spcPct val="100000"/>
              </a:lnSpc>
              <a:spcAft>
                <a:spcPts val="865"/>
              </a:spcAft>
              <a:buClr>
                <a:srgbClr val="000000"/>
              </a:buClr>
              <a:buSzPct val="120000"/>
              <a:buFont typeface="Arial" panose="020B0604020202020204"/>
              <a:buChar char="•"/>
            </a:pPr>
            <a:r>
              <a:rPr lang="en-IN" sz="2000" b="0" strike="noStrike" spc="-1">
                <a:solidFill>
                  <a:srgbClr val="000000"/>
                </a:solidFill>
                <a:latin typeface="Calibri" panose="020F0502020204030204"/>
                <a:ea typeface="Times New Roman" panose="02020603050405020304"/>
              </a:rPr>
              <a:t>A mobile application is developed using react native which will be held by the police to which, the camera on recognizing abnormality in the humans an alert notification is sent and live streaming is enabled. </a:t>
            </a:r>
            <a:endParaRPr lang="en-IN" sz="2000" b="0" strike="noStrike" spc="-1">
              <a:latin typeface="Arial" panose="020B0604020202020204"/>
            </a:endParaRPr>
          </a:p>
          <a:p>
            <a:pPr marL="284480" indent="-283210" algn="just">
              <a:lnSpc>
                <a:spcPct val="100000"/>
              </a:lnSpc>
              <a:spcBef>
                <a:spcPts val="430"/>
              </a:spcBef>
              <a:spcAft>
                <a:spcPts val="300"/>
              </a:spcAft>
              <a:buClr>
                <a:srgbClr val="000000"/>
              </a:buClr>
              <a:buSzPct val="120000"/>
              <a:buFont typeface="Arial" panose="020B0604020202020204"/>
              <a:buChar char="•"/>
            </a:pPr>
            <a:r>
              <a:rPr lang="en-IN" sz="2000" b="0" strike="noStrike" spc="-1">
                <a:solidFill>
                  <a:srgbClr val="000000"/>
                </a:solidFill>
                <a:latin typeface="Calibri" panose="020F0502020204030204"/>
                <a:ea typeface="Calibri" panose="020F0502020204030204"/>
              </a:rPr>
              <a:t>Thus, this project successfully provides a Human activity recognition model incorporating AI to the cameras which can be used in real time applications such as a solution to prevent and provide evidence of an abnormal detection in road.</a:t>
            </a:r>
            <a:endParaRPr lang="en-IN" sz="2000" b="0" strike="noStrike" spc="-1">
              <a:latin typeface="Arial" panose="020B0604020202020204"/>
            </a:endParaRPr>
          </a:p>
        </p:txBody>
      </p:sp>
      <p:sp>
        <p:nvSpPr>
          <p:cNvPr id="179" name="CustomShape 2"/>
          <p:cNvSpPr/>
          <p:nvPr/>
        </p:nvSpPr>
        <p:spPr>
          <a:xfrm>
            <a:off x="465840" y="132840"/>
            <a:ext cx="9640800" cy="653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ts val="2200"/>
              </a:lnSpc>
            </a:pPr>
            <a:r>
              <a:rPr lang="en-IN" sz="3200" b="1" strike="noStrike" spc="-1">
                <a:solidFill>
                  <a:srgbClr val="4472C4"/>
                </a:solidFill>
                <a:latin typeface="Calibri Light" panose="020F0302020204030204"/>
                <a:ea typeface="DejaVu Sans"/>
              </a:rPr>
              <a:t>PROPOSED SYSTEM</a:t>
            </a:r>
            <a:endParaRPr lang="en-IN" sz="3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65840" y="787320"/>
            <a:ext cx="11254680" cy="55234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50000"/>
              </a:lnSpc>
              <a:spcBef>
                <a:spcPts val="430"/>
              </a:spcBef>
              <a:spcAft>
                <a:spcPts val="300"/>
              </a:spcAft>
            </a:pPr>
            <a:r>
              <a:rPr lang="en-IN" sz="2200" b="0" strike="noStrike" spc="-1">
                <a:solidFill>
                  <a:srgbClr val="000000"/>
                </a:solidFill>
                <a:latin typeface="Calibri" panose="020F0502020204030204"/>
                <a:ea typeface="DejaVu Sans"/>
              </a:rPr>
              <a:t>• Highly accurate Human activity recognition system.</a:t>
            </a:r>
            <a:endParaRPr lang="en-IN" sz="2200" b="0" strike="noStrike" spc="-1">
              <a:latin typeface="Arial" panose="020B0604020202020204"/>
            </a:endParaRPr>
          </a:p>
          <a:p>
            <a:pPr>
              <a:lnSpc>
                <a:spcPct val="150000"/>
              </a:lnSpc>
              <a:spcBef>
                <a:spcPts val="430"/>
              </a:spcBef>
              <a:spcAft>
                <a:spcPts val="300"/>
              </a:spcAft>
            </a:pPr>
            <a:r>
              <a:rPr lang="en-IN" sz="2200" b="0" strike="noStrike" spc="-1">
                <a:solidFill>
                  <a:srgbClr val="000000"/>
                </a:solidFill>
                <a:latin typeface="Calibri" panose="020F0502020204030204"/>
                <a:ea typeface="DejaVu Sans"/>
              </a:rPr>
              <a:t>• Effective model development suitable for real time application deployment.</a:t>
            </a:r>
            <a:endParaRPr lang="en-IN" sz="2200" b="0" strike="noStrike" spc="-1">
              <a:latin typeface="Arial" panose="020B0604020202020204"/>
            </a:endParaRPr>
          </a:p>
          <a:p>
            <a:pPr>
              <a:lnSpc>
                <a:spcPct val="150000"/>
              </a:lnSpc>
              <a:spcBef>
                <a:spcPts val="430"/>
              </a:spcBef>
              <a:spcAft>
                <a:spcPts val="300"/>
              </a:spcAft>
            </a:pPr>
            <a:r>
              <a:rPr lang="en-IN" sz="2200" b="0" strike="noStrike" spc="-1">
                <a:solidFill>
                  <a:srgbClr val="000000"/>
                </a:solidFill>
                <a:latin typeface="Calibri" panose="020F0502020204030204"/>
                <a:ea typeface="DejaVu Sans"/>
              </a:rPr>
              <a:t>• Cheap and effective solution for real time road surveillance.</a:t>
            </a:r>
            <a:endParaRPr lang="en-IN" sz="2200" b="0" strike="noStrike" spc="-1">
              <a:latin typeface="Arial" panose="020B0604020202020204"/>
            </a:endParaRPr>
          </a:p>
          <a:p>
            <a:pPr>
              <a:lnSpc>
                <a:spcPct val="150000"/>
              </a:lnSpc>
              <a:spcBef>
                <a:spcPts val="430"/>
              </a:spcBef>
              <a:spcAft>
                <a:spcPts val="300"/>
              </a:spcAft>
            </a:pPr>
            <a:r>
              <a:rPr lang="en-IN" sz="2200" b="0" strike="noStrike" spc="-1">
                <a:solidFill>
                  <a:srgbClr val="000000"/>
                </a:solidFill>
                <a:latin typeface="Calibri" panose="020F0502020204030204"/>
                <a:ea typeface="DejaVu Sans"/>
              </a:rPr>
              <a:t>• Provides alert to the police in case of theft detection by detecting the human activities.</a:t>
            </a:r>
            <a:endParaRPr lang="en-IN" sz="2200" b="0" strike="noStrike" spc="-1">
              <a:latin typeface="Arial" panose="020B0604020202020204"/>
            </a:endParaRPr>
          </a:p>
          <a:p>
            <a:pPr>
              <a:lnSpc>
                <a:spcPct val="150000"/>
              </a:lnSpc>
              <a:spcBef>
                <a:spcPts val="430"/>
              </a:spcBef>
              <a:spcAft>
                <a:spcPts val="300"/>
              </a:spcAft>
            </a:pPr>
            <a:r>
              <a:rPr lang="en-IN" sz="2200" b="0" strike="noStrike" spc="-1">
                <a:solidFill>
                  <a:srgbClr val="000000"/>
                </a:solidFill>
                <a:latin typeface="Calibri" panose="020F0502020204030204"/>
                <a:ea typeface="DejaVu Sans"/>
              </a:rPr>
              <a:t>• Live streaming through the mobile application.</a:t>
            </a:r>
            <a:endParaRPr lang="en-IN" sz="2200" b="0" strike="noStrike" spc="-1">
              <a:latin typeface="Arial" panose="020B0604020202020204"/>
            </a:endParaRPr>
          </a:p>
        </p:txBody>
      </p:sp>
      <p:sp>
        <p:nvSpPr>
          <p:cNvPr id="181" name="CustomShape 2"/>
          <p:cNvSpPr/>
          <p:nvPr/>
        </p:nvSpPr>
        <p:spPr>
          <a:xfrm>
            <a:off x="465840" y="132840"/>
            <a:ext cx="9640800" cy="653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ts val="2200"/>
              </a:lnSpc>
            </a:pPr>
            <a:r>
              <a:rPr lang="en-IN" sz="3200" b="1" strike="noStrike" spc="-1">
                <a:solidFill>
                  <a:srgbClr val="4472C4"/>
                </a:solidFill>
                <a:latin typeface="Calibri Light" panose="020F0302020204030204"/>
                <a:ea typeface="DejaVu Sans"/>
              </a:rPr>
              <a:t>ADVANTAGES OF PROPOSED SYSTEM</a:t>
            </a:r>
            <a:endParaRPr lang="en-IN" sz="3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2684160" y="2580840"/>
            <a:ext cx="7107120" cy="129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50000"/>
              </a:lnSpc>
            </a:pPr>
            <a:r>
              <a:rPr lang="en-IN" sz="4800" b="1" strike="noStrike" spc="-1">
                <a:solidFill>
                  <a:srgbClr val="4472C4"/>
                </a:solidFill>
                <a:latin typeface="Calibri Light" panose="020F0302020204030204"/>
                <a:ea typeface="DejaVu Sans"/>
              </a:rPr>
              <a:t>ARCHITECTURAL DIAGRAM</a:t>
            </a:r>
            <a:endParaRPr lang="en-IN" sz="4800" b="0" strike="noStrike" spc="-1">
              <a:latin typeface="Arial" panose="020B0604020202020204"/>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3" name="Picture 2"/>
          <p:cNvPicPr/>
          <p:nvPr/>
        </p:nvPicPr>
        <p:blipFill>
          <a:blip r:embed="rId1"/>
          <a:stretch>
            <a:fillRect/>
          </a:stretch>
        </p:blipFill>
        <p:spPr>
          <a:xfrm>
            <a:off x="927720" y="-3240"/>
            <a:ext cx="10335240" cy="6856560"/>
          </a:xfrm>
          <a:prstGeom prst="rect">
            <a:avLst/>
          </a:prstGeom>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465840" y="1327320"/>
            <a:ext cx="11254680" cy="51768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284480" indent="-283210" algn="just">
              <a:lnSpc>
                <a:spcPct val="150000"/>
              </a:lnSpc>
              <a:spcBef>
                <a:spcPts val="430"/>
              </a:spcBef>
              <a:spcAft>
                <a:spcPts val="300"/>
              </a:spcAft>
              <a:buClr>
                <a:srgbClr val="000000"/>
              </a:buClr>
              <a:buSzPct val="120000"/>
              <a:buFont typeface="Arial" panose="020B0604020202020204"/>
              <a:buChar char="•"/>
            </a:pPr>
            <a:r>
              <a:rPr lang="en-IN" sz="2200" b="0" strike="noStrike" spc="-1">
                <a:solidFill>
                  <a:srgbClr val="000000"/>
                </a:solidFill>
                <a:latin typeface="Calibri" panose="020F0502020204030204"/>
                <a:ea typeface="DejaVu Sans"/>
              </a:rPr>
              <a:t>Human Activity Collection</a:t>
            </a:r>
            <a:endParaRPr lang="en-IN" sz="2200" b="0" strike="noStrike" spc="-1">
              <a:latin typeface="Arial" panose="020B0604020202020204"/>
            </a:endParaRPr>
          </a:p>
          <a:p>
            <a:pPr marL="284480" indent="-283210" algn="just">
              <a:lnSpc>
                <a:spcPct val="150000"/>
              </a:lnSpc>
              <a:spcBef>
                <a:spcPts val="430"/>
              </a:spcBef>
              <a:spcAft>
                <a:spcPts val="300"/>
              </a:spcAft>
              <a:buClr>
                <a:srgbClr val="000000"/>
              </a:buClr>
              <a:buSzPct val="120000"/>
              <a:buFont typeface="Arial" panose="020B0604020202020204"/>
              <a:buChar char="•"/>
            </a:pPr>
            <a:r>
              <a:rPr lang="en-IN" sz="2200" b="0" strike="noStrike" spc="-1">
                <a:solidFill>
                  <a:srgbClr val="000000"/>
                </a:solidFill>
                <a:latin typeface="Calibri" panose="020F0502020204030204"/>
                <a:ea typeface="DejaVu Sans"/>
              </a:rPr>
              <a:t>Data Preprocessing</a:t>
            </a:r>
            <a:endParaRPr lang="en-IN" sz="2200" b="0" strike="noStrike" spc="-1">
              <a:latin typeface="Arial" panose="020B0604020202020204"/>
            </a:endParaRPr>
          </a:p>
          <a:p>
            <a:pPr marL="284480" indent="-283210" algn="just">
              <a:lnSpc>
                <a:spcPct val="150000"/>
              </a:lnSpc>
              <a:spcBef>
                <a:spcPts val="430"/>
              </a:spcBef>
              <a:spcAft>
                <a:spcPts val="300"/>
              </a:spcAft>
              <a:buClr>
                <a:srgbClr val="000000"/>
              </a:buClr>
              <a:buSzPct val="120000"/>
              <a:buFont typeface="Arial" panose="020B0604020202020204"/>
              <a:buChar char="•"/>
            </a:pPr>
            <a:r>
              <a:rPr lang="en-IN" sz="2200" b="0" strike="noStrike" spc="-1">
                <a:solidFill>
                  <a:srgbClr val="000000"/>
                </a:solidFill>
                <a:latin typeface="Calibri" panose="020F0502020204030204"/>
                <a:ea typeface="DejaVu Sans"/>
              </a:rPr>
              <a:t>Feature Extraction</a:t>
            </a:r>
            <a:endParaRPr lang="en-IN" sz="2200" b="0" strike="noStrike" spc="-1">
              <a:latin typeface="Arial" panose="020B0604020202020204"/>
            </a:endParaRPr>
          </a:p>
          <a:p>
            <a:pPr marL="284480" indent="-283210" algn="just">
              <a:lnSpc>
                <a:spcPct val="150000"/>
              </a:lnSpc>
              <a:spcBef>
                <a:spcPts val="430"/>
              </a:spcBef>
              <a:spcAft>
                <a:spcPts val="300"/>
              </a:spcAft>
              <a:buClr>
                <a:srgbClr val="000000"/>
              </a:buClr>
              <a:buSzPct val="120000"/>
              <a:buFont typeface="Arial" panose="020B0604020202020204"/>
              <a:buChar char="•"/>
            </a:pPr>
            <a:r>
              <a:rPr lang="en-IN" sz="2200" b="0" strike="noStrike" spc="-1">
                <a:solidFill>
                  <a:srgbClr val="000000"/>
                </a:solidFill>
                <a:latin typeface="Calibri" panose="020F0502020204030204"/>
                <a:ea typeface="DejaVu Sans"/>
              </a:rPr>
              <a:t>Data Visualization</a:t>
            </a:r>
            <a:endParaRPr lang="en-IN" sz="2200" b="0" strike="noStrike" spc="-1">
              <a:latin typeface="Arial" panose="020B0604020202020204"/>
            </a:endParaRPr>
          </a:p>
          <a:p>
            <a:pPr marL="284480" indent="-283210" algn="just">
              <a:lnSpc>
                <a:spcPct val="150000"/>
              </a:lnSpc>
              <a:spcBef>
                <a:spcPts val="430"/>
              </a:spcBef>
              <a:spcAft>
                <a:spcPts val="300"/>
              </a:spcAft>
              <a:buClr>
                <a:srgbClr val="000000"/>
              </a:buClr>
              <a:buSzPct val="120000"/>
              <a:buFont typeface="Arial" panose="020B0604020202020204"/>
              <a:buChar char="•"/>
            </a:pPr>
            <a:r>
              <a:rPr lang="en-IN" sz="2200" b="0" strike="noStrike" spc="-1">
                <a:solidFill>
                  <a:srgbClr val="000000"/>
                </a:solidFill>
                <a:latin typeface="Calibri" panose="020F0502020204030204"/>
                <a:ea typeface="DejaVu Sans"/>
              </a:rPr>
              <a:t>Training with the deep learning algorithm</a:t>
            </a:r>
            <a:endParaRPr lang="en-IN" sz="2200" b="0" strike="noStrike" spc="-1">
              <a:latin typeface="Arial" panose="020B0604020202020204"/>
            </a:endParaRPr>
          </a:p>
          <a:p>
            <a:pPr marL="284480" indent="-283210" algn="just">
              <a:lnSpc>
                <a:spcPct val="150000"/>
              </a:lnSpc>
              <a:spcBef>
                <a:spcPts val="430"/>
              </a:spcBef>
              <a:spcAft>
                <a:spcPts val="300"/>
              </a:spcAft>
              <a:buClr>
                <a:srgbClr val="000000"/>
              </a:buClr>
              <a:buSzPct val="120000"/>
              <a:buFont typeface="Arial" panose="020B0604020202020204"/>
              <a:buChar char="•"/>
            </a:pPr>
            <a:r>
              <a:rPr lang="en-IN" sz="2200" b="0" strike="noStrike" spc="-1">
                <a:solidFill>
                  <a:srgbClr val="000000"/>
                </a:solidFill>
                <a:latin typeface="Calibri" panose="020F0502020204030204"/>
                <a:ea typeface="DejaVu Sans"/>
              </a:rPr>
              <a:t>Validation and Evaluation</a:t>
            </a:r>
            <a:endParaRPr lang="en-IN" sz="2200" b="0" strike="noStrike" spc="-1">
              <a:latin typeface="Arial" panose="020B0604020202020204"/>
            </a:endParaRPr>
          </a:p>
          <a:p>
            <a:pPr marL="284480" indent="-283210" algn="just">
              <a:lnSpc>
                <a:spcPct val="150000"/>
              </a:lnSpc>
              <a:spcBef>
                <a:spcPts val="430"/>
              </a:spcBef>
              <a:spcAft>
                <a:spcPts val="300"/>
              </a:spcAft>
              <a:buClr>
                <a:srgbClr val="000000"/>
              </a:buClr>
              <a:buSzPct val="120000"/>
              <a:buFont typeface="Arial" panose="020B0604020202020204"/>
              <a:buChar char="•"/>
            </a:pPr>
            <a:r>
              <a:rPr lang="en-IN" sz="2200" b="0" strike="noStrike" spc="-1">
                <a:solidFill>
                  <a:srgbClr val="000000"/>
                </a:solidFill>
                <a:latin typeface="Calibri" panose="020F0502020204030204"/>
                <a:ea typeface="DejaVu Sans"/>
              </a:rPr>
              <a:t>Assault Activity Prediction</a:t>
            </a:r>
            <a:endParaRPr lang="en-IN" sz="2200" b="0" strike="noStrike" spc="-1">
              <a:latin typeface="Arial" panose="020B0604020202020204"/>
            </a:endParaRPr>
          </a:p>
          <a:p>
            <a:pPr marL="284480" indent="-283210" algn="just">
              <a:lnSpc>
                <a:spcPct val="150000"/>
              </a:lnSpc>
              <a:spcBef>
                <a:spcPts val="430"/>
              </a:spcBef>
              <a:spcAft>
                <a:spcPts val="300"/>
              </a:spcAft>
              <a:buClr>
                <a:srgbClr val="000000"/>
              </a:buClr>
              <a:buSzPct val="120000"/>
              <a:buFont typeface="Arial" panose="020B0604020202020204"/>
              <a:buChar char="•"/>
            </a:pPr>
            <a:r>
              <a:rPr lang="en-IN" sz="2200" b="0" strike="noStrike" spc="-1">
                <a:solidFill>
                  <a:srgbClr val="000000"/>
                </a:solidFill>
                <a:latin typeface="Calibri" panose="020F0502020204030204"/>
                <a:ea typeface="DejaVu Sans"/>
              </a:rPr>
              <a:t>Mobile Application Development</a:t>
            </a:r>
            <a:endParaRPr lang="en-IN" sz="2200" b="0" strike="noStrike" spc="-1">
              <a:latin typeface="Arial" panose="020B0604020202020204"/>
            </a:endParaRPr>
          </a:p>
        </p:txBody>
      </p:sp>
      <p:sp>
        <p:nvSpPr>
          <p:cNvPr id="185" name="CustomShape 2"/>
          <p:cNvSpPr/>
          <p:nvPr/>
        </p:nvSpPr>
        <p:spPr>
          <a:xfrm>
            <a:off x="465840" y="339120"/>
            <a:ext cx="9640800" cy="653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just">
              <a:lnSpc>
                <a:spcPts val="2200"/>
              </a:lnSpc>
            </a:pPr>
            <a:r>
              <a:rPr lang="en-IN" sz="3200" b="1" strike="noStrike" spc="-1">
                <a:solidFill>
                  <a:srgbClr val="4472C4"/>
                </a:solidFill>
                <a:latin typeface="Calibri Light" panose="020F0302020204030204"/>
                <a:ea typeface="DejaVu Sans"/>
              </a:rPr>
              <a:t>MODULES DESCRIPTION</a:t>
            </a:r>
            <a:endParaRPr lang="en-IN" sz="3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533520" y="351720"/>
            <a:ext cx="10514160" cy="90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IN" sz="3200" b="0" strike="noStrike" spc="-1">
                <a:solidFill>
                  <a:srgbClr val="4472C4"/>
                </a:solidFill>
                <a:latin typeface="Calibri" panose="020F0502020204030204"/>
                <a:ea typeface="DejaVu Sans"/>
              </a:rPr>
              <a:t>HUMAN ACTIVITY COLLECTION MODULE </a:t>
            </a:r>
            <a:endParaRPr lang="en-IN" sz="3200" b="0" strike="noStrike" spc="-1">
              <a:latin typeface="Arial" panose="020B0604020202020204"/>
            </a:endParaRPr>
          </a:p>
        </p:txBody>
      </p:sp>
      <p:sp>
        <p:nvSpPr>
          <p:cNvPr id="187" name="CustomShape 2"/>
          <p:cNvSpPr/>
          <p:nvPr/>
        </p:nvSpPr>
        <p:spPr>
          <a:xfrm>
            <a:off x="611280" y="1258920"/>
            <a:ext cx="10968120" cy="511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330" algn="just">
              <a:lnSpc>
                <a:spcPct val="150000"/>
              </a:lnSpc>
              <a:spcBef>
                <a:spcPts val="1000"/>
              </a:spcBef>
              <a:buClr>
                <a:srgbClr val="000000"/>
              </a:buClr>
              <a:buFont typeface="Arial" panose="020B0604020202020204"/>
              <a:buChar char="•"/>
            </a:pPr>
            <a:r>
              <a:rPr lang="en-IN" sz="2200" b="0" strike="noStrike" spc="-1">
                <a:solidFill>
                  <a:srgbClr val="000000"/>
                </a:solidFill>
                <a:latin typeface="Calibri" panose="020F0502020204030204"/>
                <a:ea typeface="DejaVu Sans"/>
              </a:rPr>
              <a:t>Human activity collection module is the process of collecting various activities that will be processed by the system for performing deep learning process.</a:t>
            </a:r>
            <a:endParaRPr lang="en-IN" sz="2200" b="0" strike="noStrike" spc="-1">
              <a:latin typeface="Arial" panose="020B0604020202020204"/>
            </a:endParaRPr>
          </a:p>
          <a:p>
            <a:pPr marL="228600" indent="-227330" algn="just">
              <a:lnSpc>
                <a:spcPct val="150000"/>
              </a:lnSpc>
              <a:spcBef>
                <a:spcPts val="1000"/>
              </a:spcBef>
              <a:buClr>
                <a:srgbClr val="000000"/>
              </a:buClr>
              <a:buFont typeface="Arial" panose="020B0604020202020204"/>
              <a:buChar char="•"/>
            </a:pPr>
            <a:r>
              <a:rPr lang="en-IN" sz="2200" b="0" strike="noStrike" spc="-1">
                <a:solidFill>
                  <a:srgbClr val="000000"/>
                </a:solidFill>
                <a:latin typeface="Calibri" panose="020F0502020204030204"/>
                <a:ea typeface="DejaVu Sans"/>
              </a:rPr>
              <a:t>The KTH video database containing six types of human actions (walking, jogging, running, boxing, hand waving and hand clapping) performed several times by 25 subjects in four different scenarios. </a:t>
            </a:r>
            <a:endParaRPr lang="en-IN" sz="2200" b="0" strike="noStrike" spc="-1">
              <a:latin typeface="Arial" panose="020B0604020202020204"/>
            </a:endParaRPr>
          </a:p>
          <a:p>
            <a:pPr marL="228600" indent="-227330" algn="just">
              <a:lnSpc>
                <a:spcPct val="150000"/>
              </a:lnSpc>
              <a:spcBef>
                <a:spcPts val="1000"/>
              </a:spcBef>
              <a:buClr>
                <a:srgbClr val="000000"/>
              </a:buClr>
              <a:buFont typeface="Arial" panose="020B0604020202020204"/>
              <a:buChar char="•"/>
            </a:pPr>
            <a:r>
              <a:rPr lang="en-IN" sz="2200" b="0" strike="noStrike" spc="-1">
                <a:solidFill>
                  <a:srgbClr val="000000"/>
                </a:solidFill>
                <a:latin typeface="Calibri" panose="020F0502020204030204"/>
                <a:ea typeface="DejaVu Sans"/>
              </a:rPr>
              <a:t>The database contains 2391 sequences. All sequences were taken over homogeneous backgrounds with a static camera with </a:t>
            </a:r>
            <a:r>
              <a:rPr lang="en-IN" sz="2200" b="0" i="1" strike="noStrike" spc="-1">
                <a:solidFill>
                  <a:srgbClr val="000000"/>
                </a:solidFill>
                <a:latin typeface="Calibri" panose="020F0502020204030204"/>
                <a:ea typeface="DejaVu Sans"/>
              </a:rPr>
              <a:t>25</a:t>
            </a:r>
            <a:r>
              <a:rPr lang="en-IN" sz="2200" b="0" strike="noStrike" spc="-1">
                <a:solidFill>
                  <a:srgbClr val="000000"/>
                </a:solidFill>
                <a:latin typeface="Calibri" panose="020F0502020204030204"/>
                <a:ea typeface="DejaVu Sans"/>
              </a:rPr>
              <a:t>fps frame rate. </a:t>
            </a:r>
            <a:endParaRPr lang="en-IN" sz="2200" b="0" strike="noStrike" spc="-1">
              <a:latin typeface="Arial" panose="020B0604020202020204"/>
            </a:endParaRPr>
          </a:p>
          <a:p>
            <a:pPr marL="228600" indent="-227330" algn="just">
              <a:lnSpc>
                <a:spcPct val="150000"/>
              </a:lnSpc>
              <a:spcBef>
                <a:spcPts val="1000"/>
              </a:spcBef>
              <a:buClr>
                <a:srgbClr val="000000"/>
              </a:buClr>
              <a:buFont typeface="Arial" panose="020B0604020202020204"/>
              <a:buChar char="•"/>
            </a:pPr>
            <a:r>
              <a:rPr lang="en-IN" sz="2200" b="0" strike="noStrike" spc="-1">
                <a:solidFill>
                  <a:srgbClr val="000000"/>
                </a:solidFill>
                <a:latin typeface="Calibri" panose="020F0502020204030204"/>
                <a:ea typeface="DejaVu Sans"/>
              </a:rPr>
              <a:t>The sequences were downsampled to the spatial resolution of </a:t>
            </a:r>
            <a:r>
              <a:rPr lang="en-IN" sz="2200" b="0" i="1" strike="noStrike" spc="-1">
                <a:solidFill>
                  <a:srgbClr val="000000"/>
                </a:solidFill>
                <a:latin typeface="Calibri" panose="020F0502020204030204"/>
                <a:ea typeface="DejaVu Sans"/>
              </a:rPr>
              <a:t>160x120</a:t>
            </a:r>
            <a:r>
              <a:rPr lang="en-IN" sz="2200" b="0" strike="noStrike" spc="-1">
                <a:solidFill>
                  <a:srgbClr val="000000"/>
                </a:solidFill>
                <a:latin typeface="Calibri" panose="020F0502020204030204"/>
                <a:ea typeface="DejaVu Sans"/>
              </a:rPr>
              <a:t> pixels and have a length of four seconds in average.</a:t>
            </a:r>
            <a:endParaRPr lang="en-IN" sz="2200" b="0" strike="noStrike" spc="-1">
              <a:latin typeface="Arial" panose="020B0604020202020204"/>
            </a:endParaRPr>
          </a:p>
          <a:p>
            <a:pPr algn="just">
              <a:lnSpc>
                <a:spcPct val="150000"/>
              </a:lnSpc>
              <a:spcBef>
                <a:spcPts val="1000"/>
              </a:spcBef>
            </a:pPr>
            <a:endParaRPr lang="en-IN" sz="2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CustomShape 1"/>
          <p:cNvSpPr/>
          <p:nvPr/>
        </p:nvSpPr>
        <p:spPr>
          <a:xfrm>
            <a:off x="374400" y="245880"/>
            <a:ext cx="10610280" cy="90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IN" sz="3600" b="1" strike="noStrike" spc="-1">
                <a:solidFill>
                  <a:srgbClr val="4472C4"/>
                </a:solidFill>
                <a:latin typeface="Calibri Light" panose="020F0302020204030204"/>
                <a:ea typeface="DejaVu Sans"/>
              </a:rPr>
              <a:t>HUMAN ACTIVITY COLLECTION MODULE DFD</a:t>
            </a:r>
            <a:endParaRPr lang="en-IN" sz="3600" b="0" strike="noStrike" spc="-1">
              <a:latin typeface="Arial" panose="020B0604020202020204"/>
            </a:endParaRPr>
          </a:p>
        </p:txBody>
      </p:sp>
      <p:pic>
        <p:nvPicPr>
          <p:cNvPr id="189" name="Content Placeholder 4"/>
          <p:cNvPicPr/>
          <p:nvPr/>
        </p:nvPicPr>
        <p:blipFill>
          <a:blip r:embed="rId1"/>
          <a:stretch>
            <a:fillRect/>
          </a:stretch>
        </p:blipFill>
        <p:spPr>
          <a:xfrm>
            <a:off x="1986120" y="1690560"/>
            <a:ext cx="8218800" cy="3741840"/>
          </a:xfrm>
          <a:prstGeom prst="rect">
            <a:avLst/>
          </a:prstGeom>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465840" y="1261080"/>
            <a:ext cx="11254680" cy="5243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84480" indent="-283210" algn="just">
              <a:lnSpc>
                <a:spcPct val="150000"/>
              </a:lnSpc>
              <a:spcBef>
                <a:spcPts val="430"/>
              </a:spcBef>
              <a:spcAft>
                <a:spcPts val="300"/>
              </a:spcAft>
              <a:buClr>
                <a:srgbClr val="000000"/>
              </a:buClr>
              <a:buSzPct val="120000"/>
              <a:buFont typeface="Arial" panose="020B0604020202020204"/>
              <a:buChar char="•"/>
            </a:pPr>
            <a:r>
              <a:rPr lang="en-IN" sz="2200" b="0" strike="noStrike" spc="-1">
                <a:solidFill>
                  <a:srgbClr val="000000"/>
                </a:solidFill>
                <a:latin typeface="Calibri" panose="020F0502020204030204"/>
                <a:ea typeface="DejaVu Sans"/>
              </a:rPr>
              <a:t>Data preprocessing is a process of preparing the raw data and making it suitable for a machine learning model. </a:t>
            </a:r>
            <a:endParaRPr lang="en-IN" sz="2200" b="0" strike="noStrike" spc="-1">
              <a:latin typeface="Arial" panose="020B0604020202020204"/>
            </a:endParaRPr>
          </a:p>
          <a:p>
            <a:pPr marL="284480" indent="-283210" algn="just">
              <a:lnSpc>
                <a:spcPct val="150000"/>
              </a:lnSpc>
              <a:spcBef>
                <a:spcPts val="430"/>
              </a:spcBef>
              <a:spcAft>
                <a:spcPts val="300"/>
              </a:spcAft>
              <a:buClr>
                <a:srgbClr val="000000"/>
              </a:buClr>
              <a:buSzPct val="120000"/>
              <a:buFont typeface="Arial" panose="020B0604020202020204"/>
              <a:buChar char="•"/>
            </a:pPr>
            <a:r>
              <a:rPr lang="en-IN" sz="2200" b="0" strike="noStrike" spc="-1">
                <a:solidFill>
                  <a:srgbClr val="000000"/>
                </a:solidFill>
                <a:latin typeface="Calibri" panose="020F0502020204030204"/>
                <a:ea typeface="DejaVu Sans"/>
              </a:rPr>
              <a:t>It is the first and crucial step while creating a machine learning model.</a:t>
            </a:r>
            <a:endParaRPr lang="en-IN" sz="2200" b="0" strike="noStrike" spc="-1">
              <a:latin typeface="Arial" panose="020B0604020202020204"/>
            </a:endParaRPr>
          </a:p>
          <a:p>
            <a:pPr marL="284480" indent="-283210" algn="just">
              <a:lnSpc>
                <a:spcPct val="150000"/>
              </a:lnSpc>
              <a:spcBef>
                <a:spcPts val="430"/>
              </a:spcBef>
              <a:spcAft>
                <a:spcPts val="300"/>
              </a:spcAft>
              <a:buClr>
                <a:srgbClr val="000000"/>
              </a:buClr>
              <a:buSzPct val="120000"/>
              <a:buFont typeface="Arial" panose="020B0604020202020204"/>
              <a:buChar char="•"/>
            </a:pPr>
            <a:r>
              <a:rPr lang="en-IN" sz="2200" b="0" strike="noStrike" spc="-1">
                <a:solidFill>
                  <a:srgbClr val="000000"/>
                </a:solidFill>
                <a:latin typeface="Calibri" panose="020F0502020204030204"/>
                <a:ea typeface="DejaVu Sans"/>
              </a:rPr>
              <a:t>When creating a machine learning project, it is not always a case that we come across the clean and formatted data. </a:t>
            </a:r>
            <a:endParaRPr lang="en-IN" sz="2200" b="0" strike="noStrike" spc="-1">
              <a:latin typeface="Arial" panose="020B0604020202020204"/>
            </a:endParaRPr>
          </a:p>
          <a:p>
            <a:pPr marL="284480" indent="-283210" algn="just">
              <a:lnSpc>
                <a:spcPct val="150000"/>
              </a:lnSpc>
              <a:spcBef>
                <a:spcPts val="430"/>
              </a:spcBef>
              <a:spcAft>
                <a:spcPts val="300"/>
              </a:spcAft>
              <a:buClr>
                <a:srgbClr val="000000"/>
              </a:buClr>
              <a:buSzPct val="120000"/>
              <a:buFont typeface="Arial" panose="020B0604020202020204"/>
              <a:buChar char="•"/>
            </a:pPr>
            <a:r>
              <a:rPr lang="en-IN" sz="2200" b="0" strike="noStrike" spc="-1">
                <a:solidFill>
                  <a:srgbClr val="000000"/>
                </a:solidFill>
                <a:latin typeface="Calibri" panose="020F0502020204030204"/>
                <a:ea typeface="DejaVu Sans"/>
              </a:rPr>
              <a:t>And while doing any operation with data, it is mandatory to clean it and put in a formatted way. So for this, we use data preprocessing task.</a:t>
            </a:r>
            <a:endParaRPr lang="en-IN" sz="2200" b="0" strike="noStrike" spc="-1">
              <a:latin typeface="Arial" panose="020B0604020202020204"/>
            </a:endParaRPr>
          </a:p>
          <a:p>
            <a:pPr marL="284480" indent="-283210" algn="just">
              <a:lnSpc>
                <a:spcPct val="150000"/>
              </a:lnSpc>
              <a:spcBef>
                <a:spcPts val="430"/>
              </a:spcBef>
              <a:spcAft>
                <a:spcPts val="300"/>
              </a:spcAft>
              <a:buClr>
                <a:srgbClr val="000000"/>
              </a:buClr>
              <a:buSzPct val="120000"/>
              <a:buFont typeface="Arial" panose="020B0604020202020204"/>
              <a:buChar char="•"/>
            </a:pPr>
            <a:r>
              <a:rPr lang="en-IN" sz="2200" b="0" strike="noStrike" spc="-1">
                <a:solidFill>
                  <a:srgbClr val="000000"/>
                </a:solidFill>
                <a:latin typeface="Calibri" panose="020F0502020204030204"/>
                <a:ea typeface="DejaVu Sans"/>
              </a:rPr>
              <a:t>A real-world data generally contains noises, missing values, and maybe in an unusable format which cannot be directly used for machine learning models.</a:t>
            </a:r>
            <a:endParaRPr lang="en-IN" sz="2200" b="0" strike="noStrike" spc="-1">
              <a:latin typeface="Arial" panose="020B0604020202020204"/>
            </a:endParaRPr>
          </a:p>
        </p:txBody>
      </p:sp>
      <p:sp>
        <p:nvSpPr>
          <p:cNvPr id="191" name="CustomShape 2"/>
          <p:cNvSpPr/>
          <p:nvPr/>
        </p:nvSpPr>
        <p:spPr>
          <a:xfrm>
            <a:off x="465840" y="442440"/>
            <a:ext cx="9640800" cy="653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ts val="2200"/>
              </a:lnSpc>
            </a:pPr>
            <a:r>
              <a:rPr lang="en-IN" sz="3600" b="0" strike="noStrike" spc="-1">
                <a:solidFill>
                  <a:srgbClr val="4472C4"/>
                </a:solidFill>
                <a:latin typeface="Calibri Light" panose="020F0302020204030204"/>
                <a:ea typeface="DejaVu Sans"/>
              </a:rPr>
              <a:t> </a:t>
            </a:r>
            <a:r>
              <a:rPr lang="en-IN" sz="3200" b="1" strike="noStrike" spc="-1">
                <a:solidFill>
                  <a:srgbClr val="4472C4"/>
                </a:solidFill>
                <a:latin typeface="Calibri Light" panose="020F0302020204030204"/>
                <a:ea typeface="DejaVu Sans"/>
              </a:rPr>
              <a:t>DATA-SET PREPROCESSING</a:t>
            </a:r>
            <a:endParaRPr lang="en-IN" sz="3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2" name="Picture 1"/>
          <p:cNvPicPr/>
          <p:nvPr/>
        </p:nvPicPr>
        <p:blipFill>
          <a:blip r:embed="rId1"/>
          <a:stretch>
            <a:fillRect/>
          </a:stretch>
        </p:blipFill>
        <p:spPr>
          <a:xfrm>
            <a:off x="3026880" y="1515960"/>
            <a:ext cx="6136560" cy="4689720"/>
          </a:xfrm>
          <a:prstGeom prst="rect">
            <a:avLst/>
          </a:prstGeom>
          <a:ln>
            <a:noFill/>
          </a:ln>
        </p:spPr>
      </p:pic>
      <p:sp>
        <p:nvSpPr>
          <p:cNvPr id="193" name="CustomShape 1"/>
          <p:cNvSpPr/>
          <p:nvPr/>
        </p:nvSpPr>
        <p:spPr>
          <a:xfrm>
            <a:off x="670680" y="358560"/>
            <a:ext cx="7922160" cy="576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200" b="1" strike="noStrike" spc="-1">
                <a:solidFill>
                  <a:srgbClr val="8497B0"/>
                </a:solidFill>
                <a:latin typeface="Calibri Light" panose="020F0302020204030204"/>
                <a:ea typeface="DejaVu Sans"/>
              </a:rPr>
              <a:t>  DATA-SET PREPROCESSING DFD</a:t>
            </a:r>
            <a:endParaRPr lang="en-IN" sz="3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1511640" y="1285200"/>
            <a:ext cx="7757640" cy="5571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793750" indent="-363855">
              <a:lnSpc>
                <a:spcPct val="90000"/>
              </a:lnSpc>
              <a:spcBef>
                <a:spcPts val="1000"/>
              </a:spcBef>
              <a:buClr>
                <a:srgbClr val="0D0D0D"/>
              </a:buClr>
              <a:buFont typeface="Arial" panose="020B0604020202020204"/>
              <a:buChar char="•"/>
            </a:pPr>
            <a:r>
              <a:rPr lang="en-IN" sz="2200" b="0" strike="noStrike" spc="-1">
                <a:solidFill>
                  <a:srgbClr val="0D0D0D"/>
                </a:solidFill>
                <a:latin typeface="Calibri" panose="020F0502020204030204"/>
                <a:ea typeface="DejaVu Sans"/>
              </a:rPr>
              <a:t>Problem Statement </a:t>
            </a:r>
            <a:endParaRPr lang="en-IN" sz="2200" b="0" strike="noStrike" spc="-1">
              <a:latin typeface="Arial" panose="020B0604020202020204"/>
            </a:endParaRPr>
          </a:p>
          <a:p>
            <a:pPr marL="793750" indent="-363855">
              <a:lnSpc>
                <a:spcPct val="90000"/>
              </a:lnSpc>
              <a:spcBef>
                <a:spcPts val="1000"/>
              </a:spcBef>
              <a:buClr>
                <a:srgbClr val="0D0D0D"/>
              </a:buClr>
              <a:buFont typeface="Arial" panose="020B0604020202020204"/>
              <a:buChar char="•"/>
            </a:pPr>
            <a:r>
              <a:rPr lang="en-IN" sz="2200" b="0" strike="noStrike" spc="-1">
                <a:solidFill>
                  <a:srgbClr val="0D0D0D"/>
                </a:solidFill>
                <a:latin typeface="Calibri" panose="020F0502020204030204"/>
                <a:ea typeface="DejaVu Sans"/>
              </a:rPr>
              <a:t>Abstract</a:t>
            </a:r>
            <a:endParaRPr lang="en-IN" sz="2200" b="0" strike="noStrike" spc="-1">
              <a:latin typeface="Arial" panose="020B0604020202020204"/>
            </a:endParaRPr>
          </a:p>
          <a:p>
            <a:pPr marL="793750" indent="-363855">
              <a:lnSpc>
                <a:spcPct val="90000"/>
              </a:lnSpc>
              <a:spcBef>
                <a:spcPts val="1000"/>
              </a:spcBef>
              <a:buClr>
                <a:srgbClr val="0D0D0D"/>
              </a:buClr>
              <a:buFont typeface="Arial" panose="020B0604020202020204"/>
              <a:buChar char="•"/>
            </a:pPr>
            <a:r>
              <a:rPr lang="en-IN" sz="2200" b="0" strike="noStrike" spc="-1">
                <a:solidFill>
                  <a:srgbClr val="0D0D0D"/>
                </a:solidFill>
                <a:latin typeface="Calibri" panose="020F0502020204030204"/>
                <a:ea typeface="DejaVu Sans"/>
              </a:rPr>
              <a:t>Objective</a:t>
            </a:r>
            <a:endParaRPr lang="en-IN" sz="2200" b="0" strike="noStrike" spc="-1">
              <a:latin typeface="Arial" panose="020B0604020202020204"/>
            </a:endParaRPr>
          </a:p>
          <a:p>
            <a:pPr marL="793750" indent="-363855">
              <a:lnSpc>
                <a:spcPct val="90000"/>
              </a:lnSpc>
              <a:spcBef>
                <a:spcPts val="1000"/>
              </a:spcBef>
              <a:buClr>
                <a:srgbClr val="0D0D0D"/>
              </a:buClr>
              <a:buFont typeface="Arial" panose="020B0604020202020204"/>
              <a:buChar char="•"/>
            </a:pPr>
            <a:r>
              <a:rPr lang="en-IN" sz="2200" b="0" strike="noStrike" spc="-1">
                <a:solidFill>
                  <a:srgbClr val="0D0D0D"/>
                </a:solidFill>
                <a:latin typeface="Calibri" panose="020F0502020204030204"/>
                <a:ea typeface="DejaVu Sans"/>
              </a:rPr>
              <a:t>Motivation</a:t>
            </a:r>
            <a:endParaRPr lang="en-IN" sz="2200" b="0" strike="noStrike" spc="-1">
              <a:latin typeface="Arial" panose="020B0604020202020204"/>
            </a:endParaRPr>
          </a:p>
          <a:p>
            <a:pPr marL="793750" indent="-363855">
              <a:lnSpc>
                <a:spcPct val="90000"/>
              </a:lnSpc>
              <a:spcBef>
                <a:spcPts val="1000"/>
              </a:spcBef>
              <a:buClr>
                <a:srgbClr val="0D0D0D"/>
              </a:buClr>
              <a:buFont typeface="Arial" panose="020B0604020202020204"/>
              <a:buChar char="•"/>
            </a:pPr>
            <a:r>
              <a:rPr lang="en-IN" sz="2200" b="0" strike="noStrike" spc="-1">
                <a:solidFill>
                  <a:srgbClr val="0D0D0D"/>
                </a:solidFill>
                <a:latin typeface="Calibri" panose="020F0502020204030204"/>
                <a:ea typeface="DejaVu Sans"/>
              </a:rPr>
              <a:t>Existing and Proposed System</a:t>
            </a:r>
            <a:endParaRPr lang="en-IN" sz="2200" b="0" strike="noStrike" spc="-1">
              <a:latin typeface="Arial" panose="020B0604020202020204"/>
            </a:endParaRPr>
          </a:p>
          <a:p>
            <a:pPr marL="793750" indent="-363855">
              <a:lnSpc>
                <a:spcPct val="90000"/>
              </a:lnSpc>
              <a:spcBef>
                <a:spcPts val="1000"/>
              </a:spcBef>
              <a:buClr>
                <a:srgbClr val="0D0D0D"/>
              </a:buClr>
              <a:buFont typeface="Arial" panose="020B0604020202020204"/>
              <a:buChar char="•"/>
            </a:pPr>
            <a:r>
              <a:rPr lang="en-IN" sz="2200" b="0" strike="noStrike" spc="-1">
                <a:solidFill>
                  <a:srgbClr val="0D0D0D"/>
                </a:solidFill>
                <a:latin typeface="Calibri" panose="020F0502020204030204"/>
                <a:ea typeface="DejaVu Sans"/>
              </a:rPr>
              <a:t>Literature Review</a:t>
            </a:r>
            <a:endParaRPr lang="en-IN" sz="2200" b="0" strike="noStrike" spc="-1">
              <a:latin typeface="Arial" panose="020B0604020202020204"/>
            </a:endParaRPr>
          </a:p>
          <a:p>
            <a:pPr marL="793750" indent="-363855">
              <a:lnSpc>
                <a:spcPct val="90000"/>
              </a:lnSpc>
              <a:spcBef>
                <a:spcPts val="1000"/>
              </a:spcBef>
              <a:buClr>
                <a:srgbClr val="0D0D0D"/>
              </a:buClr>
              <a:buFont typeface="Arial" panose="020B0604020202020204"/>
              <a:buChar char="•"/>
            </a:pPr>
            <a:r>
              <a:rPr lang="en-IN" sz="2200" b="0" strike="noStrike" spc="-1">
                <a:solidFill>
                  <a:srgbClr val="0D0D0D"/>
                </a:solidFill>
                <a:latin typeface="Calibri" panose="020F0502020204030204"/>
                <a:ea typeface="DejaVu Sans"/>
              </a:rPr>
              <a:t>Proposed System Architecture</a:t>
            </a:r>
            <a:endParaRPr lang="en-IN" sz="2200" b="0" strike="noStrike" spc="-1">
              <a:latin typeface="Arial" panose="020B0604020202020204"/>
            </a:endParaRPr>
          </a:p>
          <a:p>
            <a:pPr marL="793750" indent="-363855">
              <a:lnSpc>
                <a:spcPct val="90000"/>
              </a:lnSpc>
              <a:spcBef>
                <a:spcPts val="1000"/>
              </a:spcBef>
              <a:buClr>
                <a:srgbClr val="0D0D0D"/>
              </a:buClr>
              <a:buFont typeface="Arial" panose="020B0604020202020204"/>
              <a:buChar char="•"/>
            </a:pPr>
            <a:r>
              <a:rPr lang="en-IN" sz="2200" b="0" strike="noStrike" spc="-1">
                <a:solidFill>
                  <a:srgbClr val="0D0D0D"/>
                </a:solidFill>
                <a:latin typeface="Calibri" panose="020F0502020204030204"/>
                <a:ea typeface="DejaVu Sans"/>
              </a:rPr>
              <a:t>Modules Description</a:t>
            </a:r>
            <a:endParaRPr lang="en-IN" sz="2200" b="0" strike="noStrike" spc="-1">
              <a:latin typeface="Arial" panose="020B0604020202020204"/>
            </a:endParaRPr>
          </a:p>
          <a:p>
            <a:pPr marL="793750" indent="-363855">
              <a:lnSpc>
                <a:spcPct val="90000"/>
              </a:lnSpc>
              <a:spcBef>
                <a:spcPts val="1000"/>
              </a:spcBef>
              <a:buClr>
                <a:srgbClr val="0D0D0D"/>
              </a:buClr>
              <a:buFont typeface="Arial" panose="020B0604020202020204"/>
              <a:buChar char="•"/>
            </a:pPr>
            <a:r>
              <a:rPr lang="en-IN" sz="2200" b="0" strike="noStrike" spc="-1">
                <a:solidFill>
                  <a:srgbClr val="0D0D0D"/>
                </a:solidFill>
                <a:latin typeface="Calibri" panose="020F0502020204030204"/>
                <a:ea typeface="DejaVu Sans"/>
              </a:rPr>
              <a:t>Hardware Requirements</a:t>
            </a:r>
            <a:endParaRPr lang="en-IN" sz="2200" b="0" strike="noStrike" spc="-1">
              <a:latin typeface="Arial" panose="020B0604020202020204"/>
            </a:endParaRPr>
          </a:p>
          <a:p>
            <a:pPr marL="793750" indent="-363855">
              <a:lnSpc>
                <a:spcPct val="90000"/>
              </a:lnSpc>
              <a:spcBef>
                <a:spcPts val="1000"/>
              </a:spcBef>
              <a:buClr>
                <a:srgbClr val="0D0D0D"/>
              </a:buClr>
              <a:buFont typeface="Arial" panose="020B0604020202020204"/>
              <a:buChar char="•"/>
            </a:pPr>
            <a:r>
              <a:rPr lang="en-IN" sz="2200" b="0" strike="noStrike" spc="-1">
                <a:solidFill>
                  <a:srgbClr val="0D0D0D"/>
                </a:solidFill>
                <a:latin typeface="Calibri" panose="020F0502020204030204"/>
                <a:ea typeface="DejaVu Sans"/>
              </a:rPr>
              <a:t>Software Requirements</a:t>
            </a:r>
            <a:endParaRPr lang="en-IN" sz="2200" b="0" strike="noStrike" spc="-1">
              <a:latin typeface="Arial" panose="020B0604020202020204"/>
            </a:endParaRPr>
          </a:p>
          <a:p>
            <a:pPr marL="793750" indent="-363855">
              <a:lnSpc>
                <a:spcPct val="90000"/>
              </a:lnSpc>
              <a:spcBef>
                <a:spcPts val="1000"/>
              </a:spcBef>
              <a:buClr>
                <a:srgbClr val="0D0D0D"/>
              </a:buClr>
              <a:buFont typeface="Arial" panose="020B0604020202020204"/>
              <a:buChar char="•"/>
            </a:pPr>
            <a:r>
              <a:rPr lang="en-IN" sz="2200" b="0" strike="noStrike" spc="-1">
                <a:solidFill>
                  <a:srgbClr val="0D0D0D"/>
                </a:solidFill>
                <a:latin typeface="Calibri" panose="020F0502020204030204"/>
                <a:ea typeface="DejaVu Sans"/>
              </a:rPr>
              <a:t>Application</a:t>
            </a:r>
            <a:endParaRPr lang="en-IN" sz="2200" b="0" strike="noStrike" spc="-1">
              <a:latin typeface="Arial" panose="020B0604020202020204"/>
            </a:endParaRPr>
          </a:p>
          <a:p>
            <a:pPr marL="793750" indent="-363855">
              <a:lnSpc>
                <a:spcPct val="90000"/>
              </a:lnSpc>
              <a:spcBef>
                <a:spcPts val="1000"/>
              </a:spcBef>
              <a:buClr>
                <a:srgbClr val="0D0D0D"/>
              </a:buClr>
              <a:buFont typeface="Arial" panose="020B0604020202020204"/>
              <a:buChar char="•"/>
            </a:pPr>
            <a:r>
              <a:rPr lang="en-IN" sz="2200" b="0" strike="noStrike" spc="-1">
                <a:solidFill>
                  <a:srgbClr val="0D0D0D"/>
                </a:solidFill>
                <a:latin typeface="Calibri" panose="020F0502020204030204"/>
                <a:ea typeface="DejaVu Sans"/>
              </a:rPr>
              <a:t>References</a:t>
            </a:r>
            <a:endParaRPr lang="en-IN" sz="2200" b="0" strike="noStrike" spc="-1">
              <a:latin typeface="Arial" panose="020B0604020202020204"/>
            </a:endParaRPr>
          </a:p>
          <a:p>
            <a:pPr>
              <a:lnSpc>
                <a:spcPct val="90000"/>
              </a:lnSpc>
              <a:spcBef>
                <a:spcPts val="1000"/>
              </a:spcBef>
            </a:pPr>
            <a:endParaRPr lang="en-IN" sz="2200" b="0" strike="noStrike" spc="-1">
              <a:latin typeface="Arial" panose="020B0604020202020204"/>
            </a:endParaRPr>
          </a:p>
        </p:txBody>
      </p:sp>
      <p:sp>
        <p:nvSpPr>
          <p:cNvPr id="161" name="CustomShape 2"/>
          <p:cNvSpPr/>
          <p:nvPr/>
        </p:nvSpPr>
        <p:spPr>
          <a:xfrm>
            <a:off x="1514520" y="540720"/>
            <a:ext cx="7754760" cy="105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IN" sz="3200" b="0" strike="noStrike" spc="-1">
                <a:solidFill>
                  <a:srgbClr val="4472C4"/>
                </a:solidFill>
                <a:latin typeface="Calibri" panose="020F0502020204030204"/>
                <a:ea typeface="DejaVu Sans"/>
              </a:rPr>
              <a:t>CONTENTS</a:t>
            </a:r>
            <a:endParaRPr lang="en-IN" sz="3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838080" y="365040"/>
            <a:ext cx="1051416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IN" sz="3200" b="0" strike="noStrike" spc="-1">
                <a:solidFill>
                  <a:srgbClr val="4472C4"/>
                </a:solidFill>
                <a:latin typeface="Calibri" panose="020F0502020204030204"/>
                <a:ea typeface="DejaVu Sans"/>
              </a:rPr>
              <a:t>FEATURE EXTRACTION</a:t>
            </a:r>
            <a:endParaRPr lang="en-IN" sz="3200" b="0" strike="noStrike" spc="-1">
              <a:latin typeface="Arial" panose="020B0604020202020204"/>
            </a:endParaRPr>
          </a:p>
        </p:txBody>
      </p:sp>
      <p:sp>
        <p:nvSpPr>
          <p:cNvPr id="195" name="CustomShape 2"/>
          <p:cNvSpPr/>
          <p:nvPr/>
        </p:nvSpPr>
        <p:spPr>
          <a:xfrm>
            <a:off x="838080" y="1560960"/>
            <a:ext cx="10514160" cy="461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330" algn="just">
              <a:lnSpc>
                <a:spcPct val="150000"/>
              </a:lnSpc>
              <a:spcBef>
                <a:spcPts val="1000"/>
              </a:spcBef>
              <a:buClr>
                <a:srgbClr val="000000"/>
              </a:buClr>
              <a:buFont typeface="Arial" panose="020B0604020202020204"/>
              <a:buChar char="•"/>
            </a:pPr>
            <a:r>
              <a:rPr lang="en-IN" sz="2400" b="0" strike="noStrike" spc="-1">
                <a:solidFill>
                  <a:srgbClr val="000000"/>
                </a:solidFill>
                <a:latin typeface="Calibri" panose="020F0502020204030204"/>
                <a:ea typeface="DejaVu Sans"/>
              </a:rPr>
              <a:t>Optical flow, or motion estimation, is a fundamental method of calculating the motion of image intensities, which may be ascribed to the motion of objects in the scene. Optical-flow methods are based on computing estimates of the motion of the image intensities over time in a video.</a:t>
            </a:r>
            <a:endParaRPr lang="en-IN" sz="2400" b="0" strike="noStrike" spc="-1">
              <a:latin typeface="Arial" panose="020B0604020202020204"/>
            </a:endParaRPr>
          </a:p>
          <a:p>
            <a:pPr marL="228600" indent="-227330" algn="just">
              <a:lnSpc>
                <a:spcPct val="150000"/>
              </a:lnSpc>
              <a:spcBef>
                <a:spcPts val="1000"/>
              </a:spcBef>
              <a:buClr>
                <a:srgbClr val="000000"/>
              </a:buClr>
              <a:buFont typeface="Arial" panose="020B0604020202020204"/>
              <a:buChar char="•"/>
            </a:pPr>
            <a:r>
              <a:rPr lang="en-IN" sz="2400" b="0" strike="noStrike" spc="-1">
                <a:solidFill>
                  <a:srgbClr val="000000"/>
                </a:solidFill>
                <a:latin typeface="Calibri" panose="020F0502020204030204"/>
                <a:ea typeface="DejaVu Sans"/>
              </a:rPr>
              <a:t>Spatial features capture the change in space due to the movement, whereas temporal features represent time factors during the movement. The spatiotemporal features tell us where the object is at a particular instant of time in the frame. </a:t>
            </a:r>
            <a:endParaRPr lang="en-IN" sz="2400" b="0" strike="noStrike" spc="-1">
              <a:latin typeface="Arial" panose="020B0604020202020204"/>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838080" y="365040"/>
            <a:ext cx="1051416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IN" sz="3600" b="1" strike="noStrike" spc="-1">
                <a:solidFill>
                  <a:srgbClr val="4472C4"/>
                </a:solidFill>
                <a:latin typeface="Calibri Light" panose="020F0302020204030204"/>
                <a:ea typeface="DejaVu Sans"/>
              </a:rPr>
              <a:t>FEATURE EXTRACTION DFD</a:t>
            </a:r>
            <a:endParaRPr lang="en-IN" sz="3600" b="0" strike="noStrike" spc="-1">
              <a:latin typeface="Arial" panose="020B0604020202020204"/>
            </a:endParaRPr>
          </a:p>
        </p:txBody>
      </p:sp>
      <p:pic>
        <p:nvPicPr>
          <p:cNvPr id="197" name="Picture 6"/>
          <p:cNvPicPr/>
          <p:nvPr/>
        </p:nvPicPr>
        <p:blipFill>
          <a:blip r:embed="rId1"/>
          <a:stretch>
            <a:fillRect/>
          </a:stretch>
        </p:blipFill>
        <p:spPr>
          <a:xfrm>
            <a:off x="2782080" y="1514520"/>
            <a:ext cx="6626160" cy="4601160"/>
          </a:xfrm>
          <a:prstGeom prst="rect">
            <a:avLst/>
          </a:prstGeom>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516960" y="365040"/>
            <a:ext cx="10610280" cy="97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IN" sz="3200" b="0" strike="noStrike" spc="-1">
                <a:solidFill>
                  <a:srgbClr val="4472C4"/>
                </a:solidFill>
                <a:latin typeface="Calibri" panose="020F0502020204030204"/>
                <a:ea typeface="DejaVu Sans"/>
              </a:rPr>
              <a:t>DATA VISUALIZATION</a:t>
            </a:r>
            <a:endParaRPr lang="en-IN" sz="3200" b="0" strike="noStrike" spc="-1">
              <a:latin typeface="Arial" panose="020B0604020202020204"/>
            </a:endParaRPr>
          </a:p>
        </p:txBody>
      </p:sp>
      <p:sp>
        <p:nvSpPr>
          <p:cNvPr id="199" name="CustomShape 2"/>
          <p:cNvSpPr/>
          <p:nvPr/>
        </p:nvSpPr>
        <p:spPr>
          <a:xfrm>
            <a:off x="516960" y="1338480"/>
            <a:ext cx="11276280" cy="5153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330" algn="just">
              <a:lnSpc>
                <a:spcPct val="150000"/>
              </a:lnSpc>
              <a:spcBef>
                <a:spcPts val="1000"/>
              </a:spcBef>
              <a:buClr>
                <a:srgbClr val="000000"/>
              </a:buClr>
              <a:buFont typeface="Arial" panose="020B0604020202020204"/>
              <a:buChar char="•"/>
            </a:pPr>
            <a:r>
              <a:rPr lang="en-IN" sz="2400" b="0" strike="noStrike" spc="-1">
                <a:solidFill>
                  <a:srgbClr val="000000"/>
                </a:solidFill>
                <a:latin typeface="Calibri" panose="020F0502020204030204"/>
                <a:ea typeface="DejaVu Sans"/>
              </a:rPr>
              <a:t>Data visualization is the graphical representation of information and data. </a:t>
            </a:r>
            <a:endParaRPr lang="en-IN" sz="2400" b="0" strike="noStrike" spc="-1">
              <a:latin typeface="Arial" panose="020B0604020202020204"/>
            </a:endParaRPr>
          </a:p>
          <a:p>
            <a:pPr marL="228600" indent="-227330" algn="just">
              <a:lnSpc>
                <a:spcPct val="150000"/>
              </a:lnSpc>
              <a:spcBef>
                <a:spcPts val="1000"/>
              </a:spcBef>
              <a:buClr>
                <a:srgbClr val="000000"/>
              </a:buClr>
              <a:buFont typeface="Arial" panose="020B0604020202020204"/>
              <a:buChar char="•"/>
            </a:pPr>
            <a:r>
              <a:rPr lang="en-IN" sz="2400" b="0" strike="noStrike" spc="-1">
                <a:solidFill>
                  <a:srgbClr val="000000"/>
                </a:solidFill>
                <a:latin typeface="Calibri" panose="020F0502020204030204"/>
                <a:ea typeface="DejaVu Sans"/>
              </a:rPr>
              <a:t>By using visual elements like charts, graphs, and maps, data visualization tools provide an accessible way to see and understand trends, outliers, and patterns in data. </a:t>
            </a:r>
            <a:endParaRPr lang="en-IN" sz="2400" b="0" strike="noStrike" spc="-1">
              <a:latin typeface="Arial" panose="020B0604020202020204"/>
            </a:endParaRPr>
          </a:p>
          <a:p>
            <a:pPr marL="228600" indent="-227330" algn="just">
              <a:lnSpc>
                <a:spcPct val="150000"/>
              </a:lnSpc>
              <a:spcBef>
                <a:spcPts val="1000"/>
              </a:spcBef>
              <a:buClr>
                <a:srgbClr val="000000"/>
              </a:buClr>
              <a:buFont typeface="Arial" panose="020B0604020202020204"/>
              <a:buChar char="•"/>
            </a:pPr>
            <a:r>
              <a:rPr lang="en-IN" sz="2400" b="0" strike="noStrike" spc="-1">
                <a:solidFill>
                  <a:srgbClr val="000000"/>
                </a:solidFill>
                <a:latin typeface="Calibri" panose="020F0502020204030204"/>
                <a:ea typeface="DejaVu Sans"/>
              </a:rPr>
              <a:t>Additionally, it provides an excellent way for employees or business owners to present data to non-technical audiences without confusion. </a:t>
            </a:r>
            <a:endParaRPr lang="en-IN" sz="2400" b="0" strike="noStrike" spc="-1">
              <a:latin typeface="Arial" panose="020B0604020202020204"/>
            </a:endParaRPr>
          </a:p>
          <a:p>
            <a:pPr marL="228600" indent="-227330" algn="just">
              <a:lnSpc>
                <a:spcPct val="150000"/>
              </a:lnSpc>
              <a:spcBef>
                <a:spcPts val="1000"/>
              </a:spcBef>
              <a:buClr>
                <a:srgbClr val="000000"/>
              </a:buClr>
              <a:buFont typeface="Arial" panose="020B0604020202020204"/>
              <a:buChar char="•"/>
            </a:pPr>
            <a:r>
              <a:rPr lang="en-IN" sz="2400" b="0" strike="noStrike" spc="-1">
                <a:solidFill>
                  <a:srgbClr val="000000"/>
                </a:solidFill>
                <a:latin typeface="Calibri" panose="020F0502020204030204"/>
                <a:ea typeface="DejaVu Sans"/>
              </a:rPr>
              <a:t>In the world of Big Data, data visualization tools and technologies are essential to analyze massive amounts of information and make data-driven decisions</a:t>
            </a:r>
            <a:endParaRPr lang="en-IN" sz="2400" b="0" strike="noStrike" spc="-1">
              <a:latin typeface="Arial" panose="020B0604020202020204"/>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838080" y="365040"/>
            <a:ext cx="10703160" cy="85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IN" sz="3600" b="0" strike="noStrike" spc="-1">
                <a:solidFill>
                  <a:srgbClr val="4472C4"/>
                </a:solidFill>
                <a:latin typeface="Calibri" panose="020F0502020204030204"/>
                <a:ea typeface="DejaVu Sans"/>
              </a:rPr>
              <a:t>DATA VISUALIZATION </a:t>
            </a:r>
            <a:r>
              <a:rPr lang="en-IN" sz="3600" b="1" strike="noStrike" spc="-1">
                <a:solidFill>
                  <a:srgbClr val="4472C4"/>
                </a:solidFill>
                <a:latin typeface="Calibri Light" panose="020F0302020204030204"/>
                <a:ea typeface="DejaVu Sans"/>
              </a:rPr>
              <a:t>DFD</a:t>
            </a:r>
            <a:endParaRPr lang="en-IN" sz="3600" b="0" strike="noStrike" spc="-1">
              <a:latin typeface="Arial" panose="020B0604020202020204"/>
            </a:endParaRPr>
          </a:p>
        </p:txBody>
      </p:sp>
      <p:pic>
        <p:nvPicPr>
          <p:cNvPr id="201" name="Picture 2"/>
          <p:cNvPicPr/>
          <p:nvPr/>
        </p:nvPicPr>
        <p:blipFill>
          <a:blip r:embed="rId1"/>
          <a:stretch>
            <a:fillRect/>
          </a:stretch>
        </p:blipFill>
        <p:spPr>
          <a:xfrm>
            <a:off x="2525040" y="1780560"/>
            <a:ext cx="7140240" cy="3295800"/>
          </a:xfrm>
          <a:prstGeom prst="rect">
            <a:avLst/>
          </a:prstGeom>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516960" y="365040"/>
            <a:ext cx="10610280" cy="97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IN" sz="3200" b="0" strike="noStrike" spc="-1">
                <a:solidFill>
                  <a:srgbClr val="4472C4"/>
                </a:solidFill>
                <a:latin typeface="Calibri" panose="020F0502020204030204"/>
                <a:ea typeface="DejaVu Sans"/>
              </a:rPr>
              <a:t>TRAINING WITH THE DEEP LEARNING ALGORITHM</a:t>
            </a:r>
            <a:endParaRPr lang="en-IN" sz="3200" b="0" strike="noStrike" spc="-1">
              <a:latin typeface="Arial" panose="020B0604020202020204"/>
            </a:endParaRPr>
          </a:p>
        </p:txBody>
      </p:sp>
      <p:sp>
        <p:nvSpPr>
          <p:cNvPr id="203" name="CustomShape 2"/>
          <p:cNvSpPr/>
          <p:nvPr/>
        </p:nvSpPr>
        <p:spPr>
          <a:xfrm>
            <a:off x="516960" y="1338480"/>
            <a:ext cx="11276280" cy="5153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330" algn="just">
              <a:lnSpc>
                <a:spcPct val="150000"/>
              </a:lnSpc>
              <a:spcBef>
                <a:spcPts val="1000"/>
              </a:spcBef>
              <a:buClr>
                <a:srgbClr val="000000"/>
              </a:buClr>
              <a:buFont typeface="Arial" panose="020B0604020202020204"/>
              <a:buChar char="•"/>
            </a:pPr>
            <a:r>
              <a:rPr lang="en-IN" sz="2200" b="0" strike="noStrike" spc="-1">
                <a:solidFill>
                  <a:srgbClr val="000000"/>
                </a:solidFill>
                <a:latin typeface="Calibri" panose="020F0502020204030204"/>
                <a:ea typeface="DejaVu Sans"/>
              </a:rPr>
              <a:t>After Data Visualization, it will be fed for training with the deep learning algorithm such as Spatio-Temporal Net is used to determine and classify the activities of a human.</a:t>
            </a:r>
            <a:endParaRPr lang="en-IN" sz="2200" b="0" strike="noStrike" spc="-1">
              <a:latin typeface="Arial" panose="020B0604020202020204"/>
            </a:endParaRPr>
          </a:p>
          <a:p>
            <a:pPr marL="228600" indent="-227330" algn="just">
              <a:lnSpc>
                <a:spcPct val="150000"/>
              </a:lnSpc>
              <a:spcBef>
                <a:spcPts val="1000"/>
              </a:spcBef>
              <a:buClr>
                <a:srgbClr val="000000"/>
              </a:buClr>
              <a:buFont typeface="Arial" panose="020B0604020202020204"/>
              <a:buChar char="•"/>
            </a:pPr>
            <a:r>
              <a:rPr lang="en-IN" sz="2200" b="0" strike="noStrike" spc="-1">
                <a:solidFill>
                  <a:srgbClr val="000000"/>
                </a:solidFill>
                <a:latin typeface="Calibri" panose="020F0502020204030204"/>
                <a:ea typeface="DejaVu Sans"/>
              </a:rPr>
              <a:t>Spatio-temporal graphs are made of static structures and time-varying features, and such information in a graph requires a neural network that can deal with time-varying features of the graph. </a:t>
            </a:r>
            <a:endParaRPr lang="en-IN" sz="2200" b="0" strike="noStrike" spc="-1">
              <a:latin typeface="Arial" panose="020B0604020202020204"/>
            </a:endParaRPr>
          </a:p>
          <a:p>
            <a:pPr marL="228600" indent="-227330" algn="just">
              <a:lnSpc>
                <a:spcPct val="150000"/>
              </a:lnSpc>
              <a:spcBef>
                <a:spcPts val="1000"/>
              </a:spcBef>
              <a:buClr>
                <a:srgbClr val="000000"/>
              </a:buClr>
              <a:buFont typeface="Arial" panose="020B0604020202020204"/>
              <a:buChar char="•"/>
            </a:pPr>
            <a:r>
              <a:rPr lang="en-IN" sz="2200" b="0" strike="noStrike" spc="-1">
                <a:solidFill>
                  <a:srgbClr val="000000"/>
                </a:solidFill>
                <a:latin typeface="Calibri" panose="020F0502020204030204"/>
                <a:ea typeface="DejaVu Sans"/>
              </a:rPr>
              <a:t>Neural networks which are developed to deal with time-varying features of the graph can be considered as Spatio-temporal graph neural networks.</a:t>
            </a:r>
            <a:endParaRPr lang="en-IN" sz="2200" b="0" strike="noStrike" spc="-1">
              <a:latin typeface="Arial" panose="020B0604020202020204"/>
            </a:endParaRPr>
          </a:p>
          <a:p>
            <a:pPr marL="228600" indent="-227330" algn="just">
              <a:lnSpc>
                <a:spcPct val="150000"/>
              </a:lnSpc>
              <a:spcBef>
                <a:spcPts val="1000"/>
              </a:spcBef>
              <a:buClr>
                <a:srgbClr val="000000"/>
              </a:buClr>
              <a:buFont typeface="Arial" panose="020B0604020202020204"/>
              <a:buChar char="•"/>
            </a:pPr>
            <a:r>
              <a:rPr lang="en-IN" sz="2200" b="0" strike="noStrike" spc="-1">
                <a:solidFill>
                  <a:srgbClr val="000000"/>
                </a:solidFill>
                <a:latin typeface="Calibri" panose="020F0502020204030204"/>
                <a:ea typeface="DejaVu Sans"/>
              </a:rPr>
              <a:t>Spatio-temporal networks are spatial networks whose topology and parameters change with time.</a:t>
            </a:r>
            <a:endParaRPr lang="en-IN" sz="2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ustomShape 1"/>
          <p:cNvSpPr/>
          <p:nvPr/>
        </p:nvSpPr>
        <p:spPr>
          <a:xfrm>
            <a:off x="334440" y="405000"/>
            <a:ext cx="10676520" cy="81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IN" sz="3600" b="0" strike="noStrike" spc="-1">
                <a:solidFill>
                  <a:srgbClr val="4472C4"/>
                </a:solidFill>
                <a:latin typeface="Calibri" panose="020F0502020204030204"/>
                <a:ea typeface="DejaVu Sans"/>
              </a:rPr>
              <a:t>TRAINING WITH THE DEEP LEARNING ALGORITHM</a:t>
            </a:r>
            <a:endParaRPr lang="en-IN" sz="3600" b="0" strike="noStrike" spc="-1">
              <a:latin typeface="Arial" panose="020B0604020202020204"/>
            </a:endParaRPr>
          </a:p>
        </p:txBody>
      </p:sp>
      <p:pic>
        <p:nvPicPr>
          <p:cNvPr id="205" name="Picture 3"/>
          <p:cNvPicPr/>
          <p:nvPr/>
        </p:nvPicPr>
        <p:blipFill>
          <a:blip r:embed="rId1"/>
          <a:stretch>
            <a:fillRect/>
          </a:stretch>
        </p:blipFill>
        <p:spPr>
          <a:xfrm>
            <a:off x="2635920" y="1531080"/>
            <a:ext cx="6918480" cy="3794760"/>
          </a:xfrm>
          <a:prstGeom prst="rect">
            <a:avLst/>
          </a:prstGeom>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702360" y="317880"/>
            <a:ext cx="7885440" cy="78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IN" sz="3200" b="0" strike="noStrike" spc="-1">
                <a:solidFill>
                  <a:srgbClr val="4472C4"/>
                </a:solidFill>
                <a:latin typeface="Calibri" panose="020F0502020204030204"/>
                <a:ea typeface="Calibri" panose="020F0502020204030204"/>
              </a:rPr>
              <a:t>VALIDATION AND EVALUATION</a:t>
            </a:r>
            <a:endParaRPr lang="en-IN" sz="3200" b="0" strike="noStrike" spc="-1">
              <a:latin typeface="Arial" panose="020B0604020202020204"/>
            </a:endParaRPr>
          </a:p>
        </p:txBody>
      </p:sp>
      <p:sp>
        <p:nvSpPr>
          <p:cNvPr id="207" name="CustomShape 2"/>
          <p:cNvSpPr/>
          <p:nvPr/>
        </p:nvSpPr>
        <p:spPr>
          <a:xfrm>
            <a:off x="702360" y="1099800"/>
            <a:ext cx="10342800" cy="516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330" algn="just">
              <a:lnSpc>
                <a:spcPct val="150000"/>
              </a:lnSpc>
              <a:buClr>
                <a:srgbClr val="000000"/>
              </a:buClr>
              <a:buFont typeface="Arial" panose="020B0604020202020204"/>
              <a:buChar char="•"/>
            </a:pPr>
            <a:r>
              <a:rPr lang="en-IN" sz="2200" b="0" strike="noStrike" spc="-1">
                <a:solidFill>
                  <a:srgbClr val="000000"/>
                </a:solidFill>
                <a:latin typeface="Calibri" panose="020F0502020204030204"/>
                <a:ea typeface="DejaVu Sans"/>
              </a:rPr>
              <a:t>After training with Spatio-Temporal Net algorithm, it will validate and evaluate the datasets.</a:t>
            </a:r>
            <a:endParaRPr lang="en-IN" sz="2200" b="0" strike="noStrike" spc="-1">
              <a:latin typeface="Arial" panose="020B0604020202020204"/>
            </a:endParaRPr>
          </a:p>
          <a:p>
            <a:pPr marL="228600" indent="-227330" algn="just">
              <a:lnSpc>
                <a:spcPct val="150000"/>
              </a:lnSpc>
              <a:buClr>
                <a:srgbClr val="000000"/>
              </a:buClr>
              <a:buFont typeface="Arial" panose="020B0604020202020204"/>
              <a:buChar char="•"/>
            </a:pPr>
            <a:r>
              <a:rPr lang="en-IN" sz="2200" b="0" strike="noStrike" spc="-1">
                <a:solidFill>
                  <a:srgbClr val="000000"/>
                </a:solidFill>
                <a:latin typeface="Calibri" panose="020F0502020204030204"/>
                <a:ea typeface="DejaVu Sans"/>
              </a:rPr>
              <a:t>Validation in deep learning is like a authorization or authentication of the prediction done by a trained model. </a:t>
            </a:r>
            <a:endParaRPr lang="en-IN" sz="2200" b="0" strike="noStrike" spc="-1">
              <a:latin typeface="Arial" panose="020B0604020202020204"/>
            </a:endParaRPr>
          </a:p>
          <a:p>
            <a:pPr marL="228600" indent="-227330" algn="just">
              <a:lnSpc>
                <a:spcPct val="150000"/>
              </a:lnSpc>
              <a:buClr>
                <a:srgbClr val="000000"/>
              </a:buClr>
              <a:buFont typeface="Arial" panose="020B0604020202020204"/>
              <a:buChar char="•"/>
            </a:pPr>
            <a:r>
              <a:rPr lang="en-IN" sz="2200" b="0" strike="noStrike" spc="-1">
                <a:solidFill>
                  <a:srgbClr val="000000"/>
                </a:solidFill>
                <a:latin typeface="Calibri" panose="020F0502020204030204"/>
                <a:ea typeface="DejaVu Sans"/>
              </a:rPr>
              <a:t>While on the other hand, evaluation in deep learning refers to assessment or test of entire deep learning model and its performance in various circumstances.</a:t>
            </a:r>
            <a:endParaRPr lang="en-IN" sz="2200" b="0" strike="noStrike" spc="-1">
              <a:latin typeface="Arial" panose="020B0604020202020204"/>
            </a:endParaRPr>
          </a:p>
          <a:p>
            <a:pPr marL="228600" indent="-227330" algn="just">
              <a:lnSpc>
                <a:spcPct val="150000"/>
              </a:lnSpc>
              <a:buClr>
                <a:srgbClr val="000000"/>
              </a:buClr>
              <a:buFont typeface="Arial" panose="020B0604020202020204"/>
              <a:buChar char="•"/>
            </a:pPr>
            <a:r>
              <a:rPr lang="en-IN" sz="2200" b="0" strike="noStrike" spc="-1">
                <a:solidFill>
                  <a:srgbClr val="000000"/>
                </a:solidFill>
                <a:latin typeface="Calibri" panose="020F0502020204030204"/>
                <a:ea typeface="DejaVu Sans"/>
              </a:rPr>
              <a:t>It involves assessment of deep learning model training process, deep learning algorithms performance and how accurate is the predictions given in different situations.</a:t>
            </a:r>
            <a:endParaRPr lang="en-IN" sz="2200" b="0" strike="noStrike" spc="-1">
              <a:latin typeface="Arial" panose="020B0604020202020204"/>
            </a:endParaRPr>
          </a:p>
          <a:p>
            <a:pPr algn="just">
              <a:lnSpc>
                <a:spcPct val="150000"/>
              </a:lnSpc>
            </a:pPr>
            <a:endParaRPr lang="en-IN" sz="2200" b="0" strike="noStrike" spc="-1">
              <a:latin typeface="Arial" panose="020B0604020202020204"/>
            </a:endParaRPr>
          </a:p>
          <a:p>
            <a:pPr algn="just">
              <a:lnSpc>
                <a:spcPct val="150000"/>
              </a:lnSpc>
            </a:pPr>
            <a:endParaRPr lang="en-IN" sz="2200" b="0" strike="noStrike" spc="-1">
              <a:latin typeface="Arial" panose="020B0604020202020204"/>
            </a:endParaRPr>
          </a:p>
          <a:p>
            <a:pPr algn="just">
              <a:lnSpc>
                <a:spcPct val="150000"/>
              </a:lnSpc>
            </a:pPr>
            <a:endParaRPr lang="en-IN" sz="2200" b="0" strike="noStrike" spc="-1">
              <a:latin typeface="Arial" panose="020B0604020202020204"/>
            </a:endParaRPr>
          </a:p>
          <a:p>
            <a:pPr algn="just">
              <a:lnSpc>
                <a:spcPct val="150000"/>
              </a:lnSpc>
            </a:pPr>
            <a:endParaRPr lang="en-IN" sz="2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516960" y="176760"/>
            <a:ext cx="10640160" cy="773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IN" sz="3200" b="0" strike="noStrike" spc="-1">
                <a:solidFill>
                  <a:srgbClr val="4472C4"/>
                </a:solidFill>
                <a:latin typeface="Calibri" panose="020F0502020204030204"/>
                <a:ea typeface="DejaVu Sans"/>
              </a:rPr>
              <a:t>ASSAULT ACTIVITY PREDICTION</a:t>
            </a:r>
            <a:endParaRPr lang="en-IN" sz="3200" b="0" strike="noStrike" spc="-1">
              <a:latin typeface="Arial" panose="020B0604020202020204"/>
            </a:endParaRPr>
          </a:p>
        </p:txBody>
      </p:sp>
      <p:sp>
        <p:nvSpPr>
          <p:cNvPr id="209" name="CustomShape 2"/>
          <p:cNvSpPr/>
          <p:nvPr/>
        </p:nvSpPr>
        <p:spPr>
          <a:xfrm>
            <a:off x="304920" y="851760"/>
            <a:ext cx="11739960" cy="5828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330" algn="just">
              <a:lnSpc>
                <a:spcPct val="150000"/>
              </a:lnSpc>
              <a:spcBef>
                <a:spcPts val="1000"/>
              </a:spcBef>
              <a:buClr>
                <a:srgbClr val="000000"/>
              </a:buClr>
              <a:buFont typeface="Arial" panose="020B0604020202020204"/>
              <a:buChar char="•"/>
            </a:pPr>
            <a:r>
              <a:rPr lang="en-IN" sz="2000" b="0" strike="noStrike" spc="-1">
                <a:solidFill>
                  <a:srgbClr val="000000"/>
                </a:solidFill>
                <a:latin typeface="Calibri" panose="020F0502020204030204"/>
                <a:ea typeface="DejaVu Sans"/>
              </a:rPr>
              <a:t>The main purpose of this research work is to find the best prediction model i.e., the best Deep Learning techniques which will determine and classify the activities of a human. </a:t>
            </a:r>
            <a:endParaRPr lang="en-IN" sz="2000" b="0" strike="noStrike" spc="-1">
              <a:latin typeface="Arial" panose="020B0604020202020204"/>
            </a:endParaRPr>
          </a:p>
          <a:p>
            <a:pPr marL="228600" indent="-227330" algn="just">
              <a:lnSpc>
                <a:spcPct val="150000"/>
              </a:lnSpc>
              <a:spcBef>
                <a:spcPts val="1000"/>
              </a:spcBef>
              <a:buClr>
                <a:srgbClr val="000000"/>
              </a:buClr>
              <a:buFont typeface="Arial" panose="020B0604020202020204"/>
              <a:buChar char="•"/>
            </a:pPr>
            <a:r>
              <a:rPr lang="en-IN" sz="2000" b="0" strike="noStrike" spc="-1">
                <a:solidFill>
                  <a:srgbClr val="000000"/>
                </a:solidFill>
                <a:latin typeface="Calibri" panose="020F0502020204030204"/>
                <a:ea typeface="DejaVu Sans"/>
              </a:rPr>
              <a:t>We can provide this efficient model as an application to road surveillance as such a camera module fixed in the road to perform constant surveillance. </a:t>
            </a:r>
            <a:endParaRPr lang="en-IN" sz="2000" b="0" strike="noStrike" spc="-1">
              <a:latin typeface="Arial" panose="020B0604020202020204"/>
            </a:endParaRPr>
          </a:p>
          <a:p>
            <a:pPr marL="228600" indent="-227330" algn="just">
              <a:lnSpc>
                <a:spcPct val="150000"/>
              </a:lnSpc>
              <a:spcBef>
                <a:spcPts val="1000"/>
              </a:spcBef>
              <a:buClr>
                <a:srgbClr val="000000"/>
              </a:buClr>
              <a:buFont typeface="Arial" panose="020B0604020202020204"/>
              <a:buChar char="•"/>
            </a:pPr>
            <a:r>
              <a:rPr lang="en-IN" sz="2000" b="0" strike="noStrike" spc="-1">
                <a:solidFill>
                  <a:srgbClr val="000000"/>
                </a:solidFill>
                <a:latin typeface="Calibri" panose="020F0502020204030204"/>
                <a:ea typeface="DejaVu Sans"/>
              </a:rPr>
              <a:t>The camera on recognizing abnormal detection from the humans such as fights, etc., an alert notification is sent to the police. </a:t>
            </a:r>
            <a:endParaRPr lang="en-IN" sz="2000" b="0" strike="noStrike" spc="-1">
              <a:latin typeface="Arial" panose="020B0604020202020204"/>
            </a:endParaRPr>
          </a:p>
          <a:p>
            <a:pPr marL="228600" indent="-227330" algn="just">
              <a:lnSpc>
                <a:spcPct val="150000"/>
              </a:lnSpc>
              <a:spcBef>
                <a:spcPts val="1000"/>
              </a:spcBef>
              <a:buClr>
                <a:srgbClr val="000000"/>
              </a:buClr>
              <a:buFont typeface="Arial" panose="020B0604020202020204"/>
              <a:buChar char="•"/>
            </a:pPr>
            <a:r>
              <a:rPr lang="en-IN" sz="2000" b="0" strike="noStrike" spc="-1">
                <a:solidFill>
                  <a:srgbClr val="000000"/>
                </a:solidFill>
                <a:latin typeface="Calibri" panose="020F0502020204030204"/>
                <a:ea typeface="DejaVu Sans"/>
              </a:rPr>
              <a:t>A mobile application is developed using react native which will be held by the police to which, the camera on recognizing abnormality in the humans an alert notification is sent and live streaming is enabled. </a:t>
            </a:r>
            <a:endParaRPr lang="en-IN" sz="2000" b="0" strike="noStrike" spc="-1">
              <a:latin typeface="Arial" panose="020B0604020202020204"/>
            </a:endParaRPr>
          </a:p>
          <a:p>
            <a:pPr marL="228600" indent="-227330" algn="just">
              <a:lnSpc>
                <a:spcPct val="150000"/>
              </a:lnSpc>
              <a:spcBef>
                <a:spcPts val="1000"/>
              </a:spcBef>
              <a:buClr>
                <a:srgbClr val="000000"/>
              </a:buClr>
              <a:buFont typeface="Arial" panose="020B0604020202020204"/>
              <a:buChar char="•"/>
            </a:pPr>
            <a:r>
              <a:rPr lang="en-IN" sz="2000" b="0" strike="noStrike" spc="-1">
                <a:solidFill>
                  <a:srgbClr val="000000"/>
                </a:solidFill>
                <a:latin typeface="Calibri" panose="020F0502020204030204"/>
                <a:ea typeface="DejaVu Sans"/>
              </a:rPr>
              <a:t>Thus, this project successfully provides a Human activity recognition model incorporating AI to the cameras which can be used in real time applications such as a solution to prevent and provide evidence of an abnormal detection in road.</a:t>
            </a:r>
            <a:endParaRPr lang="en-IN" sz="2000" b="0" strike="noStrike" spc="-1">
              <a:latin typeface="Arial" panose="020B0604020202020204"/>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240840" y="286920"/>
            <a:ext cx="1171440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0" strike="noStrike" spc="-1">
                <a:solidFill>
                  <a:srgbClr val="5B9BD5"/>
                </a:solidFill>
                <a:latin typeface="Calibri" panose="020F0502020204030204"/>
                <a:ea typeface="DejaVu Sans"/>
              </a:rPr>
              <a:t>MOBILE APPLICATION DEVELOPMENT</a:t>
            </a:r>
            <a:endParaRPr lang="en-IN" sz="2800" b="0" strike="noStrike" spc="-1">
              <a:latin typeface="Arial" panose="020B0604020202020204"/>
            </a:endParaRPr>
          </a:p>
        </p:txBody>
      </p:sp>
      <p:sp>
        <p:nvSpPr>
          <p:cNvPr id="211" name="CustomShape 2"/>
          <p:cNvSpPr/>
          <p:nvPr/>
        </p:nvSpPr>
        <p:spPr>
          <a:xfrm>
            <a:off x="464040" y="1377720"/>
            <a:ext cx="10957680" cy="5114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750" indent="-284480" algn="just">
              <a:lnSpc>
                <a:spcPct val="150000"/>
              </a:lnSpc>
              <a:buClr>
                <a:srgbClr val="000000"/>
              </a:buClr>
              <a:buFont typeface="Arial" panose="020B0604020202020204"/>
              <a:buChar char="•"/>
            </a:pPr>
            <a:r>
              <a:rPr lang="en-IN" sz="2200" b="0" strike="noStrike" spc="-1">
                <a:solidFill>
                  <a:srgbClr val="000000"/>
                </a:solidFill>
                <a:latin typeface="Calibri" panose="020F0502020204030204"/>
                <a:ea typeface="DejaVu Sans"/>
              </a:rPr>
              <a:t>React Native is a framework that builds a hierarchy of UI components to build the JavaScript code. </a:t>
            </a:r>
            <a:endParaRPr lang="en-IN" sz="2200" b="0" strike="noStrike" spc="-1">
              <a:latin typeface="Arial" panose="020B0604020202020204"/>
            </a:endParaRPr>
          </a:p>
          <a:p>
            <a:pPr marL="285750" indent="-284480" algn="just">
              <a:lnSpc>
                <a:spcPct val="150000"/>
              </a:lnSpc>
              <a:buClr>
                <a:srgbClr val="000000"/>
              </a:buClr>
              <a:buFont typeface="Arial" panose="020B0604020202020204"/>
              <a:buChar char="•"/>
            </a:pPr>
            <a:r>
              <a:rPr lang="en-IN" sz="2200" b="0" strike="noStrike" spc="-1">
                <a:solidFill>
                  <a:srgbClr val="000000"/>
                </a:solidFill>
                <a:latin typeface="Calibri" panose="020F0502020204030204"/>
                <a:ea typeface="DejaVu Sans"/>
              </a:rPr>
              <a:t>It has a set of components for both iOS and Android platforms to build a mobile application with a native look and feel. </a:t>
            </a:r>
            <a:endParaRPr lang="en-IN" sz="2200" b="0" strike="noStrike" spc="-1">
              <a:latin typeface="Arial" panose="020B0604020202020204"/>
            </a:endParaRPr>
          </a:p>
          <a:p>
            <a:pPr marL="285750" indent="-284480" algn="just">
              <a:lnSpc>
                <a:spcPct val="150000"/>
              </a:lnSpc>
              <a:buClr>
                <a:srgbClr val="000000"/>
              </a:buClr>
              <a:buFont typeface="Arial" panose="020B0604020202020204"/>
              <a:buChar char="•"/>
            </a:pPr>
            <a:r>
              <a:rPr lang="en-IN" sz="2200" b="0" strike="noStrike" spc="-1">
                <a:solidFill>
                  <a:srgbClr val="000000"/>
                </a:solidFill>
                <a:latin typeface="Calibri" panose="020F0502020204030204"/>
                <a:ea typeface="DejaVu Sans"/>
              </a:rPr>
              <a:t>React Native seems to be a viable solution for building high-quality apps in a short time with the same performance and user-experience standards that native apps provide.</a:t>
            </a:r>
            <a:endParaRPr lang="en-IN" sz="2200" b="0" strike="noStrike" spc="-1">
              <a:latin typeface="Arial" panose="020B0604020202020204"/>
            </a:endParaRPr>
          </a:p>
          <a:p>
            <a:pPr marL="285750" indent="-284480" algn="just">
              <a:lnSpc>
                <a:spcPct val="150000"/>
              </a:lnSpc>
              <a:buClr>
                <a:srgbClr val="000000"/>
              </a:buClr>
              <a:buFont typeface="Arial" panose="020B0604020202020204"/>
              <a:buChar char="•"/>
            </a:pPr>
            <a:r>
              <a:rPr lang="en-IN" sz="2200" b="0" strike="noStrike" spc="-1">
                <a:solidFill>
                  <a:srgbClr val="000000"/>
                </a:solidFill>
                <a:latin typeface="Calibri" panose="020F0502020204030204"/>
                <a:ea typeface="DejaVu Sans"/>
              </a:rPr>
              <a:t>React Native uses different mechanisms to create an efficient, consistent and reusable visual identity for the applications.</a:t>
            </a:r>
            <a:endParaRPr lang="en-IN" sz="2200" b="0" strike="noStrike" spc="-1">
              <a:latin typeface="Arial" panose="020B0604020202020204"/>
            </a:endParaRPr>
          </a:p>
          <a:p>
            <a:pPr algn="just">
              <a:lnSpc>
                <a:spcPct val="150000"/>
              </a:lnSpc>
            </a:pPr>
            <a:endParaRPr lang="en-IN" sz="2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2" name="Content Placeholder 4"/>
          <p:cNvPicPr/>
          <p:nvPr/>
        </p:nvPicPr>
        <p:blipFill>
          <a:blip r:embed="rId1"/>
          <a:stretch>
            <a:fillRect/>
          </a:stretch>
        </p:blipFill>
        <p:spPr>
          <a:xfrm>
            <a:off x="3655800" y="1350720"/>
            <a:ext cx="4878000" cy="4825080"/>
          </a:xfrm>
          <a:prstGeom prst="rect">
            <a:avLst/>
          </a:prstGeom>
          <a:ln>
            <a:noFill/>
          </a:ln>
        </p:spPr>
      </p:pic>
      <p:sp>
        <p:nvSpPr>
          <p:cNvPr id="213" name="CustomShape 1"/>
          <p:cNvSpPr/>
          <p:nvPr/>
        </p:nvSpPr>
        <p:spPr>
          <a:xfrm>
            <a:off x="755280" y="496080"/>
            <a:ext cx="6677640" cy="94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0" strike="noStrike" spc="-1">
                <a:solidFill>
                  <a:srgbClr val="5B9BD5"/>
                </a:solidFill>
                <a:latin typeface="Calibri" panose="020F0502020204030204"/>
                <a:ea typeface="DejaVu Sans"/>
              </a:rPr>
              <a:t>MOBILE APPLICATION DEVELOPMENT DFD</a:t>
            </a:r>
            <a:endParaRPr lang="en-IN" sz="2800" b="0" strike="noStrike" spc="-1">
              <a:latin typeface="Arial" panose="020B0604020202020204"/>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838080" y="365040"/>
            <a:ext cx="10514160" cy="1093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IN" sz="3200" b="0" strike="noStrike" spc="-1">
                <a:solidFill>
                  <a:srgbClr val="4472C4"/>
                </a:solidFill>
                <a:latin typeface="Calibri Light (Body)"/>
                <a:ea typeface="DejaVu Sans"/>
              </a:rPr>
              <a:t>PROBLEM STATEMENT</a:t>
            </a:r>
            <a:endParaRPr lang="en-IN" sz="3200" b="0" strike="noStrike" spc="-1">
              <a:latin typeface="Arial" panose="020B0604020202020204"/>
            </a:endParaRPr>
          </a:p>
        </p:txBody>
      </p:sp>
      <p:sp>
        <p:nvSpPr>
          <p:cNvPr id="163" name="CustomShape 2"/>
          <p:cNvSpPr/>
          <p:nvPr/>
        </p:nvSpPr>
        <p:spPr>
          <a:xfrm>
            <a:off x="838080" y="1622160"/>
            <a:ext cx="10514160" cy="4553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330">
              <a:lnSpc>
                <a:spcPct val="150000"/>
              </a:lnSpc>
              <a:spcBef>
                <a:spcPts val="1000"/>
              </a:spcBef>
              <a:buClr>
                <a:srgbClr val="000000"/>
              </a:buClr>
              <a:buFont typeface="Arial" panose="020B0604020202020204"/>
              <a:buChar char="•"/>
            </a:pPr>
            <a:r>
              <a:rPr lang="en-IN" sz="2400" b="0" strike="noStrike" spc="-1">
                <a:solidFill>
                  <a:srgbClr val="000000"/>
                </a:solidFill>
                <a:latin typeface="Calibri" panose="020F0502020204030204"/>
                <a:ea typeface="DejaVu Sans"/>
              </a:rPr>
              <a:t>Inefficient Human activity recognition model.</a:t>
            </a:r>
            <a:endParaRPr lang="en-IN" sz="2400" b="0" strike="noStrike" spc="-1">
              <a:latin typeface="Arial" panose="020B0604020202020204"/>
            </a:endParaRPr>
          </a:p>
          <a:p>
            <a:pPr marL="228600" indent="-227330">
              <a:lnSpc>
                <a:spcPct val="150000"/>
              </a:lnSpc>
              <a:spcBef>
                <a:spcPts val="1000"/>
              </a:spcBef>
              <a:buClr>
                <a:srgbClr val="000000"/>
              </a:buClr>
              <a:buFont typeface="Arial" panose="020B0604020202020204"/>
              <a:buChar char="•"/>
            </a:pPr>
            <a:r>
              <a:rPr lang="en-IN" sz="2400" b="0" strike="noStrike" spc="-1">
                <a:solidFill>
                  <a:srgbClr val="000000"/>
                </a:solidFill>
                <a:latin typeface="Calibri" panose="020F0502020204030204"/>
                <a:ea typeface="DejaVu Sans"/>
              </a:rPr>
              <a:t>Costlier solutions for Human activity recognition due to the use of 3D cameras.</a:t>
            </a:r>
            <a:endParaRPr lang="en-IN" sz="2400" b="0" strike="noStrike" spc="-1">
              <a:latin typeface="Arial" panose="020B0604020202020204"/>
            </a:endParaRPr>
          </a:p>
          <a:p>
            <a:pPr marL="228600" indent="-227330">
              <a:lnSpc>
                <a:spcPct val="150000"/>
              </a:lnSpc>
              <a:spcBef>
                <a:spcPts val="1000"/>
              </a:spcBef>
              <a:buClr>
                <a:srgbClr val="000000"/>
              </a:buClr>
              <a:buFont typeface="Arial" panose="020B0604020202020204"/>
              <a:buChar char="•"/>
            </a:pPr>
            <a:r>
              <a:rPr lang="en-IN" sz="2400" b="0" strike="noStrike" spc="-1">
                <a:solidFill>
                  <a:srgbClr val="000000"/>
                </a:solidFill>
                <a:latin typeface="Calibri" panose="020F0502020204030204"/>
                <a:ea typeface="DejaVu Sans"/>
              </a:rPr>
              <a:t>Difficulty in deploying real time Human activity recognition application due to costlier models.</a:t>
            </a:r>
            <a:endParaRPr lang="en-IN" sz="2400" b="0" strike="noStrike" spc="-1">
              <a:latin typeface="Arial" panose="020B0604020202020204"/>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465840" y="1474920"/>
            <a:ext cx="11254680" cy="50292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90000"/>
              </a:lnSpc>
              <a:spcBef>
                <a:spcPts val="430"/>
              </a:spcBef>
              <a:spcAft>
                <a:spcPts val="300"/>
              </a:spcAft>
            </a:pPr>
            <a:endParaRPr lang="en-IN" sz="1800" b="0" strike="noStrike" spc="-1">
              <a:latin typeface="Arial" panose="020B0604020202020204"/>
            </a:endParaRPr>
          </a:p>
          <a:p>
            <a:pPr marL="284480" indent="-283210">
              <a:lnSpc>
                <a:spcPct val="90000"/>
              </a:lnSpc>
              <a:spcBef>
                <a:spcPts val="430"/>
              </a:spcBef>
              <a:spcAft>
                <a:spcPts val="300"/>
              </a:spcAft>
              <a:buClr>
                <a:srgbClr val="000000"/>
              </a:buClr>
              <a:buSzPct val="120000"/>
              <a:buFont typeface="Arial" panose="020B0604020202020204"/>
              <a:buChar char="•"/>
            </a:pPr>
            <a:r>
              <a:rPr lang="en-IN" sz="2200" b="0" strike="noStrike" spc="-1">
                <a:solidFill>
                  <a:srgbClr val="000000"/>
                </a:solidFill>
                <a:latin typeface="Calibri" panose="020F0502020204030204"/>
                <a:ea typeface="DejaVu Sans"/>
              </a:rPr>
              <a:t>PC </a:t>
            </a:r>
            <a:endParaRPr lang="en-IN" sz="2200" b="0" strike="noStrike" spc="-1">
              <a:latin typeface="Arial" panose="020B0604020202020204"/>
            </a:endParaRPr>
          </a:p>
          <a:p>
            <a:pPr marL="284480" indent="-283210">
              <a:lnSpc>
                <a:spcPct val="90000"/>
              </a:lnSpc>
              <a:spcBef>
                <a:spcPts val="430"/>
              </a:spcBef>
              <a:spcAft>
                <a:spcPts val="300"/>
              </a:spcAft>
              <a:buClr>
                <a:srgbClr val="000000"/>
              </a:buClr>
              <a:buSzPct val="120000"/>
              <a:buFont typeface="Arial" panose="020B0604020202020204"/>
              <a:buChar char="•"/>
            </a:pPr>
            <a:r>
              <a:rPr lang="en-IN" sz="2200" b="0" strike="noStrike" spc="-1">
                <a:solidFill>
                  <a:srgbClr val="000000"/>
                </a:solidFill>
                <a:latin typeface="Calibri" panose="020F0502020204030204"/>
                <a:ea typeface="DejaVu Sans"/>
              </a:rPr>
              <a:t>RAM : 8 GB</a:t>
            </a:r>
            <a:endParaRPr lang="en-IN" sz="2200" b="0" strike="noStrike" spc="-1">
              <a:latin typeface="Arial" panose="020B0604020202020204"/>
            </a:endParaRPr>
          </a:p>
          <a:p>
            <a:pPr marL="284480" indent="-283210">
              <a:lnSpc>
                <a:spcPct val="90000"/>
              </a:lnSpc>
              <a:spcBef>
                <a:spcPts val="430"/>
              </a:spcBef>
              <a:spcAft>
                <a:spcPts val="300"/>
              </a:spcAft>
              <a:buClr>
                <a:srgbClr val="000000"/>
              </a:buClr>
              <a:buSzPct val="120000"/>
              <a:buFont typeface="Arial" panose="020B0604020202020204"/>
              <a:buChar char="•"/>
            </a:pPr>
            <a:r>
              <a:rPr lang="en-IN" sz="2200" b="0" strike="noStrike" spc="-1">
                <a:solidFill>
                  <a:srgbClr val="000000"/>
                </a:solidFill>
                <a:latin typeface="Calibri" panose="020F0502020204030204"/>
                <a:ea typeface="DejaVu Sans"/>
              </a:rPr>
              <a:t>Processor : i5 </a:t>
            </a:r>
            <a:endParaRPr lang="en-IN" sz="2200" b="0" strike="noStrike" spc="-1">
              <a:latin typeface="Arial" panose="020B0604020202020204"/>
            </a:endParaRPr>
          </a:p>
          <a:p>
            <a:pPr marL="284480" indent="-283210">
              <a:lnSpc>
                <a:spcPct val="90000"/>
              </a:lnSpc>
              <a:spcBef>
                <a:spcPts val="430"/>
              </a:spcBef>
              <a:spcAft>
                <a:spcPts val="300"/>
              </a:spcAft>
              <a:buClr>
                <a:srgbClr val="000000"/>
              </a:buClr>
              <a:buSzPct val="120000"/>
              <a:buFont typeface="Arial" panose="020B0604020202020204"/>
              <a:buChar char="•"/>
            </a:pPr>
            <a:r>
              <a:rPr lang="en-IN" sz="2200" b="0" strike="noStrike" spc="-1">
                <a:solidFill>
                  <a:srgbClr val="000000"/>
                </a:solidFill>
                <a:latin typeface="Calibri" panose="020F0502020204030204"/>
                <a:ea typeface="DejaVu Sans"/>
              </a:rPr>
              <a:t>Hard disk : 1 TB</a:t>
            </a:r>
            <a:endParaRPr lang="en-IN" sz="2200" b="0" strike="noStrike" spc="-1">
              <a:latin typeface="Arial" panose="020B0604020202020204"/>
            </a:endParaRPr>
          </a:p>
          <a:p>
            <a:pPr marL="284480" indent="-283210">
              <a:lnSpc>
                <a:spcPct val="90000"/>
              </a:lnSpc>
              <a:spcBef>
                <a:spcPts val="430"/>
              </a:spcBef>
              <a:spcAft>
                <a:spcPts val="300"/>
              </a:spcAft>
              <a:buClr>
                <a:srgbClr val="000000"/>
              </a:buClr>
              <a:buSzPct val="120000"/>
              <a:buFont typeface="Arial" panose="020B0604020202020204"/>
              <a:buChar char="•"/>
            </a:pPr>
            <a:r>
              <a:rPr lang="en-IN" sz="2200" b="0" strike="noStrike" spc="-1">
                <a:solidFill>
                  <a:srgbClr val="000000"/>
                </a:solidFill>
                <a:latin typeface="Calibri" panose="020F0502020204030204"/>
                <a:ea typeface="DejaVu Sans"/>
              </a:rPr>
              <a:t>Camera</a:t>
            </a:r>
            <a:endParaRPr lang="en-IN" sz="2200" b="0" strike="noStrike" spc="-1">
              <a:latin typeface="Arial" panose="020B0604020202020204"/>
            </a:endParaRPr>
          </a:p>
          <a:p>
            <a:pPr>
              <a:lnSpc>
                <a:spcPct val="90000"/>
              </a:lnSpc>
              <a:spcBef>
                <a:spcPts val="430"/>
              </a:spcBef>
              <a:spcAft>
                <a:spcPts val="300"/>
              </a:spcAft>
            </a:pPr>
            <a:endParaRPr lang="en-IN" sz="2200" b="0" strike="noStrike" spc="-1">
              <a:latin typeface="Arial" panose="020B0604020202020204"/>
            </a:endParaRPr>
          </a:p>
          <a:p>
            <a:pPr>
              <a:lnSpc>
                <a:spcPct val="90000"/>
              </a:lnSpc>
              <a:spcBef>
                <a:spcPts val="430"/>
              </a:spcBef>
              <a:spcAft>
                <a:spcPts val="300"/>
              </a:spcAft>
            </a:pPr>
            <a:endParaRPr lang="en-IN" sz="2200" b="0" strike="noStrike" spc="-1">
              <a:latin typeface="Arial" panose="020B0604020202020204"/>
            </a:endParaRPr>
          </a:p>
          <a:p>
            <a:pPr>
              <a:lnSpc>
                <a:spcPct val="90000"/>
              </a:lnSpc>
              <a:spcBef>
                <a:spcPts val="430"/>
              </a:spcBef>
              <a:spcAft>
                <a:spcPts val="300"/>
              </a:spcAft>
            </a:pPr>
            <a:endParaRPr lang="en-IN" sz="2200" b="0" strike="noStrike" spc="-1">
              <a:latin typeface="Arial" panose="020B0604020202020204"/>
            </a:endParaRPr>
          </a:p>
          <a:p>
            <a:pPr>
              <a:lnSpc>
                <a:spcPct val="90000"/>
              </a:lnSpc>
              <a:spcBef>
                <a:spcPts val="430"/>
              </a:spcBef>
              <a:spcAft>
                <a:spcPts val="300"/>
              </a:spcAft>
            </a:pPr>
            <a:r>
              <a:rPr lang="en-IN" sz="2200" b="0" strike="noStrike" spc="-1">
                <a:solidFill>
                  <a:srgbClr val="000000"/>
                </a:solidFill>
                <a:latin typeface="Calibri" panose="020F0502020204030204"/>
                <a:ea typeface="DejaVu Sans"/>
              </a:rPr>
              <a:t> </a:t>
            </a:r>
            <a:endParaRPr lang="en-IN" sz="2200" b="0" strike="noStrike" spc="-1">
              <a:latin typeface="Arial" panose="020B0604020202020204"/>
            </a:endParaRPr>
          </a:p>
          <a:p>
            <a:pPr>
              <a:lnSpc>
                <a:spcPct val="90000"/>
              </a:lnSpc>
              <a:spcBef>
                <a:spcPts val="430"/>
              </a:spcBef>
              <a:spcAft>
                <a:spcPts val="300"/>
              </a:spcAft>
            </a:pPr>
            <a:endParaRPr lang="en-IN" sz="2200" b="0" strike="noStrike" spc="-1">
              <a:latin typeface="Arial" panose="020B0604020202020204"/>
            </a:endParaRPr>
          </a:p>
          <a:p>
            <a:pPr>
              <a:lnSpc>
                <a:spcPct val="90000"/>
              </a:lnSpc>
              <a:spcBef>
                <a:spcPts val="430"/>
              </a:spcBef>
              <a:spcAft>
                <a:spcPts val="300"/>
              </a:spcAft>
            </a:pPr>
            <a:endParaRPr lang="en-IN" sz="2200" b="0" strike="noStrike" spc="-1">
              <a:latin typeface="Arial" panose="020B0604020202020204"/>
            </a:endParaRPr>
          </a:p>
        </p:txBody>
      </p:sp>
      <p:sp>
        <p:nvSpPr>
          <p:cNvPr id="215" name="CustomShape 2"/>
          <p:cNvSpPr/>
          <p:nvPr/>
        </p:nvSpPr>
        <p:spPr>
          <a:xfrm>
            <a:off x="465840" y="442440"/>
            <a:ext cx="9640800" cy="653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ts val="2200"/>
              </a:lnSpc>
            </a:pPr>
            <a:r>
              <a:rPr lang="en-IN" sz="3200" b="1" strike="noStrike" spc="-1">
                <a:solidFill>
                  <a:srgbClr val="4472C4"/>
                </a:solidFill>
                <a:latin typeface="Calibri Light" panose="020F0302020204030204"/>
                <a:ea typeface="DejaVu Sans"/>
              </a:rPr>
              <a:t>HARDWARE REQUIREMENTS</a:t>
            </a:r>
            <a:endParaRPr lang="en-IN" sz="3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870120" y="1460160"/>
            <a:ext cx="10850400" cy="50439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284480" indent="-283210" algn="just">
              <a:lnSpc>
                <a:spcPct val="150000"/>
              </a:lnSpc>
              <a:spcBef>
                <a:spcPts val="430"/>
              </a:spcBef>
              <a:spcAft>
                <a:spcPts val="300"/>
              </a:spcAft>
              <a:buClr>
                <a:srgbClr val="000000"/>
              </a:buClr>
              <a:buSzPct val="120000"/>
              <a:buFont typeface="Arial" panose="020B0604020202020204"/>
              <a:buChar char="•"/>
            </a:pPr>
            <a:r>
              <a:rPr lang="en-IN" sz="2200" b="0" strike="noStrike" spc="-1">
                <a:solidFill>
                  <a:srgbClr val="000000"/>
                </a:solidFill>
                <a:latin typeface="Calibri" panose="020F0502020204030204"/>
                <a:ea typeface="DejaVu Sans"/>
              </a:rPr>
              <a:t>VISUAL STUDIO</a:t>
            </a:r>
            <a:endParaRPr lang="en-IN" sz="2200" b="0" strike="noStrike" spc="-1">
              <a:latin typeface="Arial" panose="020B0604020202020204"/>
            </a:endParaRPr>
          </a:p>
          <a:p>
            <a:pPr marL="284480" indent="-283210" algn="just">
              <a:lnSpc>
                <a:spcPct val="150000"/>
              </a:lnSpc>
              <a:spcBef>
                <a:spcPts val="430"/>
              </a:spcBef>
              <a:spcAft>
                <a:spcPts val="300"/>
              </a:spcAft>
              <a:buClr>
                <a:srgbClr val="000000"/>
              </a:buClr>
              <a:buSzPct val="120000"/>
              <a:buFont typeface="Arial" panose="020B0604020202020204"/>
              <a:buChar char="•"/>
            </a:pPr>
            <a:r>
              <a:rPr lang="en-IN" sz="2200" b="0" strike="noStrike" spc="-1">
                <a:solidFill>
                  <a:srgbClr val="000000"/>
                </a:solidFill>
                <a:latin typeface="Calibri" panose="020F0502020204030204"/>
                <a:ea typeface="DejaVu Sans"/>
              </a:rPr>
              <a:t>PYTHON</a:t>
            </a:r>
            <a:endParaRPr lang="en-IN" sz="2200" b="0" strike="noStrike" spc="-1">
              <a:latin typeface="Arial" panose="020B0604020202020204"/>
            </a:endParaRPr>
          </a:p>
          <a:p>
            <a:pPr>
              <a:lnSpc>
                <a:spcPct val="90000"/>
              </a:lnSpc>
              <a:spcBef>
                <a:spcPts val="430"/>
              </a:spcBef>
              <a:spcAft>
                <a:spcPts val="300"/>
              </a:spcAft>
            </a:pPr>
            <a:endParaRPr lang="en-IN" sz="2200" b="0" strike="noStrike" spc="-1">
              <a:latin typeface="Arial" panose="020B0604020202020204"/>
            </a:endParaRPr>
          </a:p>
          <a:p>
            <a:pPr>
              <a:lnSpc>
                <a:spcPct val="90000"/>
              </a:lnSpc>
              <a:spcBef>
                <a:spcPts val="430"/>
              </a:spcBef>
              <a:spcAft>
                <a:spcPts val="300"/>
              </a:spcAft>
            </a:pPr>
            <a:endParaRPr lang="en-IN" sz="2200" b="0" strike="noStrike" spc="-1">
              <a:latin typeface="Arial" panose="020B0604020202020204"/>
            </a:endParaRPr>
          </a:p>
        </p:txBody>
      </p:sp>
      <p:sp>
        <p:nvSpPr>
          <p:cNvPr id="217" name="CustomShape 2"/>
          <p:cNvSpPr/>
          <p:nvPr/>
        </p:nvSpPr>
        <p:spPr>
          <a:xfrm>
            <a:off x="613440" y="412920"/>
            <a:ext cx="9640800" cy="653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ts val="2200"/>
              </a:lnSpc>
            </a:pPr>
            <a:r>
              <a:rPr lang="en-IN" sz="3200" b="1" strike="noStrike" spc="-1">
                <a:solidFill>
                  <a:srgbClr val="4472C4"/>
                </a:solidFill>
                <a:latin typeface="Calibri Light" panose="020F0302020204030204"/>
                <a:ea typeface="DejaVu Sans"/>
              </a:rPr>
              <a:t>SOFTWARE REQUIREMENTS</a:t>
            </a:r>
            <a:endParaRPr lang="en-IN" sz="3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465840" y="1297800"/>
            <a:ext cx="11254680" cy="52063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284480" indent="-283210" algn="just">
              <a:lnSpc>
                <a:spcPct val="150000"/>
              </a:lnSpc>
              <a:spcBef>
                <a:spcPts val="430"/>
              </a:spcBef>
              <a:spcAft>
                <a:spcPts val="300"/>
              </a:spcAft>
              <a:buClr>
                <a:srgbClr val="000000"/>
              </a:buClr>
              <a:buSzPct val="120000"/>
              <a:buFont typeface="Arial" panose="020B0604020202020204"/>
              <a:buChar char="•"/>
            </a:pPr>
            <a:r>
              <a:rPr lang="en-IN" sz="2200" b="0" strike="noStrike" spc="-1">
                <a:solidFill>
                  <a:srgbClr val="000000"/>
                </a:solidFill>
                <a:latin typeface="Calibri" panose="020F0502020204030204"/>
                <a:ea typeface="DejaVu Sans"/>
              </a:rPr>
              <a:t>Roads</a:t>
            </a:r>
            <a:endParaRPr lang="en-IN" sz="2200" b="0" strike="noStrike" spc="-1">
              <a:latin typeface="Arial" panose="020B0604020202020204"/>
            </a:endParaRPr>
          </a:p>
          <a:p>
            <a:pPr marL="284480" indent="-283210" algn="just">
              <a:lnSpc>
                <a:spcPct val="150000"/>
              </a:lnSpc>
              <a:spcBef>
                <a:spcPts val="430"/>
              </a:spcBef>
              <a:spcAft>
                <a:spcPts val="300"/>
              </a:spcAft>
              <a:buClr>
                <a:srgbClr val="000000"/>
              </a:buClr>
              <a:buSzPct val="120000"/>
              <a:buFont typeface="Arial" panose="020B0604020202020204"/>
              <a:buChar char="•"/>
            </a:pPr>
            <a:r>
              <a:rPr lang="en-IN" sz="2200" b="0" strike="noStrike" spc="-1">
                <a:solidFill>
                  <a:srgbClr val="000000"/>
                </a:solidFill>
                <a:latin typeface="Calibri" panose="020F0502020204030204"/>
                <a:ea typeface="DejaVu Sans"/>
              </a:rPr>
              <a:t>Banks</a:t>
            </a:r>
            <a:endParaRPr lang="en-IN" sz="2200" b="0" strike="noStrike" spc="-1">
              <a:latin typeface="Arial" panose="020B0604020202020204"/>
            </a:endParaRPr>
          </a:p>
          <a:p>
            <a:pPr marL="284480" indent="-283210" algn="just">
              <a:lnSpc>
                <a:spcPct val="150000"/>
              </a:lnSpc>
              <a:spcBef>
                <a:spcPts val="430"/>
              </a:spcBef>
              <a:spcAft>
                <a:spcPts val="300"/>
              </a:spcAft>
              <a:buClr>
                <a:srgbClr val="000000"/>
              </a:buClr>
              <a:buSzPct val="120000"/>
              <a:buFont typeface="Arial" panose="020B0604020202020204"/>
              <a:buChar char="•"/>
            </a:pPr>
            <a:r>
              <a:rPr lang="en-IN" sz="2200" b="0" strike="noStrike" spc="-1">
                <a:solidFill>
                  <a:srgbClr val="000000"/>
                </a:solidFill>
                <a:latin typeface="Calibri" panose="020F0502020204030204"/>
                <a:ea typeface="DejaVu Sans"/>
              </a:rPr>
              <a:t>Homes</a:t>
            </a:r>
            <a:endParaRPr lang="en-IN" sz="2200" b="0" strike="noStrike" spc="-1">
              <a:latin typeface="Arial" panose="020B0604020202020204"/>
            </a:endParaRPr>
          </a:p>
          <a:p>
            <a:pPr marL="284480" indent="-283210" algn="just">
              <a:lnSpc>
                <a:spcPct val="150000"/>
              </a:lnSpc>
              <a:spcBef>
                <a:spcPts val="430"/>
              </a:spcBef>
              <a:spcAft>
                <a:spcPts val="300"/>
              </a:spcAft>
              <a:buClr>
                <a:srgbClr val="000000"/>
              </a:buClr>
              <a:buSzPct val="120000"/>
              <a:buFont typeface="Arial" panose="020B0604020202020204"/>
              <a:buChar char="•"/>
            </a:pPr>
            <a:r>
              <a:rPr lang="en-IN" sz="2200" b="0" strike="noStrike" spc="-1">
                <a:solidFill>
                  <a:srgbClr val="000000"/>
                </a:solidFill>
                <a:latin typeface="Calibri" panose="020F0502020204030204"/>
                <a:ea typeface="DejaVu Sans"/>
              </a:rPr>
              <a:t>Commercial spaces</a:t>
            </a:r>
            <a:endParaRPr lang="en-IN" sz="2200" b="0" strike="noStrike" spc="-1">
              <a:latin typeface="Arial" panose="020B0604020202020204"/>
            </a:endParaRPr>
          </a:p>
        </p:txBody>
      </p:sp>
      <p:sp>
        <p:nvSpPr>
          <p:cNvPr id="219" name="CustomShape 2"/>
          <p:cNvSpPr/>
          <p:nvPr/>
        </p:nvSpPr>
        <p:spPr>
          <a:xfrm>
            <a:off x="465840" y="353880"/>
            <a:ext cx="9640800" cy="653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ts val="2200"/>
              </a:lnSpc>
            </a:pPr>
            <a:r>
              <a:rPr lang="en-IN" sz="3200" b="1" strike="noStrike" spc="-1">
                <a:solidFill>
                  <a:srgbClr val="4472C4"/>
                </a:solidFill>
                <a:latin typeface="Calibri Light" panose="020F0302020204030204"/>
                <a:ea typeface="DejaVu Sans"/>
              </a:rPr>
              <a:t>APPLICATIONS</a:t>
            </a:r>
            <a:endParaRPr lang="en-IN" sz="3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CustomShape 1"/>
          <p:cNvSpPr/>
          <p:nvPr/>
        </p:nvSpPr>
        <p:spPr>
          <a:xfrm>
            <a:off x="911160" y="2385000"/>
            <a:ext cx="1051416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IN" sz="4800" b="1" strike="noStrike" spc="-1">
                <a:solidFill>
                  <a:srgbClr val="4472C4"/>
                </a:solidFill>
                <a:latin typeface="Calibri" panose="020F0502020204030204"/>
                <a:ea typeface="DejaVu Sans"/>
              </a:rPr>
              <a:t>OUTPUTS OBTAINED</a:t>
            </a:r>
            <a:endParaRPr lang="en-IN" sz="4800" b="0" strike="noStrike" spc="-1">
              <a:latin typeface="Arial" panose="020B0604020202020204"/>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230040" y="158040"/>
            <a:ext cx="10514160" cy="753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IN" sz="2800" b="1" strike="noStrike" spc="-1">
                <a:solidFill>
                  <a:srgbClr val="4472C4"/>
                </a:solidFill>
                <a:latin typeface="Calibri" panose="020F0502020204030204"/>
                <a:ea typeface="DejaVu Sans"/>
              </a:rPr>
              <a:t>DATASET COLLECTION</a:t>
            </a:r>
            <a:endParaRPr lang="en-IN" sz="2800" b="0" strike="noStrike" spc="-1">
              <a:latin typeface="Arial" panose="020B0604020202020204"/>
            </a:endParaRPr>
          </a:p>
        </p:txBody>
      </p:sp>
      <p:pic>
        <p:nvPicPr>
          <p:cNvPr id="222" name="Picture 3"/>
          <p:cNvPicPr/>
          <p:nvPr/>
        </p:nvPicPr>
        <p:blipFill>
          <a:blip r:embed="rId1"/>
          <a:stretch>
            <a:fillRect/>
          </a:stretch>
        </p:blipFill>
        <p:spPr>
          <a:xfrm>
            <a:off x="1720800" y="1260000"/>
            <a:ext cx="8839440" cy="4470120"/>
          </a:xfrm>
          <a:prstGeom prst="rect">
            <a:avLst/>
          </a:prstGeom>
          <a:ln>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CustomShape 1"/>
          <p:cNvSpPr/>
          <p:nvPr/>
        </p:nvSpPr>
        <p:spPr>
          <a:xfrm>
            <a:off x="230040" y="158040"/>
            <a:ext cx="10514160" cy="753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IN" sz="2800" b="1" strike="noStrike" spc="-1">
                <a:solidFill>
                  <a:srgbClr val="4472C4"/>
                </a:solidFill>
                <a:latin typeface="Calibri" panose="020F0502020204030204"/>
                <a:ea typeface="DejaVu Sans"/>
              </a:rPr>
              <a:t>LOADING DATASET </a:t>
            </a:r>
            <a:endParaRPr lang="en-IN" sz="2800" b="0" strike="noStrike" spc="-1">
              <a:latin typeface="Arial" panose="020B0604020202020204"/>
            </a:endParaRPr>
          </a:p>
        </p:txBody>
      </p:sp>
      <p:pic>
        <p:nvPicPr>
          <p:cNvPr id="224" name="Picture 5"/>
          <p:cNvPicPr/>
          <p:nvPr/>
        </p:nvPicPr>
        <p:blipFill>
          <a:blip r:embed="rId1"/>
          <a:stretch>
            <a:fillRect/>
          </a:stretch>
        </p:blipFill>
        <p:spPr>
          <a:xfrm>
            <a:off x="1533960" y="813600"/>
            <a:ext cx="9209880" cy="5482800"/>
          </a:xfrm>
          <a:prstGeom prst="rect">
            <a:avLst/>
          </a:prstGeom>
          <a:ln>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230040" y="158040"/>
            <a:ext cx="10514160" cy="753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IN" sz="2800" b="1" strike="noStrike" spc="-1">
                <a:solidFill>
                  <a:srgbClr val="4472C4"/>
                </a:solidFill>
                <a:latin typeface="Calibri" panose="020F0502020204030204"/>
                <a:ea typeface="DejaVu Sans"/>
              </a:rPr>
              <a:t>MAKING RAW DATASET FOR TRAIN AND VALIDATION</a:t>
            </a:r>
            <a:endParaRPr lang="en-IN" sz="2800" b="0" strike="noStrike" spc="-1">
              <a:latin typeface="Arial" panose="020B0604020202020204"/>
            </a:endParaRPr>
          </a:p>
        </p:txBody>
      </p:sp>
      <p:pic>
        <p:nvPicPr>
          <p:cNvPr id="226" name="Picture 6"/>
          <p:cNvPicPr/>
          <p:nvPr/>
        </p:nvPicPr>
        <p:blipFill>
          <a:blip r:embed="rId1"/>
          <a:stretch>
            <a:fillRect/>
          </a:stretch>
        </p:blipFill>
        <p:spPr>
          <a:xfrm>
            <a:off x="1261440" y="1132920"/>
            <a:ext cx="10056960" cy="4718880"/>
          </a:xfrm>
          <a:prstGeom prst="rect">
            <a:avLst/>
          </a:prstGeom>
          <a:ln>
            <a:noFill/>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230040" y="158040"/>
            <a:ext cx="10514160" cy="753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IN" sz="2800" b="1" strike="noStrike" spc="-1">
                <a:solidFill>
                  <a:srgbClr val="4472C4"/>
                </a:solidFill>
                <a:latin typeface="Calibri" panose="020F0502020204030204"/>
                <a:ea typeface="DejaVu Sans"/>
              </a:rPr>
              <a:t>MAKING OPTICAL FLOW DATASET FOR TRAIN AND VALIDATION</a:t>
            </a:r>
            <a:endParaRPr lang="en-IN" sz="2800" b="0" strike="noStrike" spc="-1">
              <a:latin typeface="Arial" panose="020B0604020202020204"/>
            </a:endParaRPr>
          </a:p>
        </p:txBody>
      </p:sp>
      <p:pic>
        <p:nvPicPr>
          <p:cNvPr id="228" name="Picture 4"/>
          <p:cNvPicPr/>
          <p:nvPr/>
        </p:nvPicPr>
        <p:blipFill>
          <a:blip r:embed="rId1"/>
          <a:stretch>
            <a:fillRect/>
          </a:stretch>
        </p:blipFill>
        <p:spPr>
          <a:xfrm>
            <a:off x="1027440" y="1166400"/>
            <a:ext cx="10056960" cy="4718880"/>
          </a:xfrm>
          <a:prstGeom prst="rect">
            <a:avLst/>
          </a:prstGeom>
          <a:ln>
            <a:noFill/>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1"/>
          <p:cNvSpPr/>
          <p:nvPr/>
        </p:nvSpPr>
        <p:spPr>
          <a:xfrm>
            <a:off x="34200" y="487440"/>
            <a:ext cx="6001920" cy="515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2800" b="1" strike="noStrike" spc="-1">
                <a:solidFill>
                  <a:srgbClr val="4472C4"/>
                </a:solidFill>
                <a:latin typeface="Calibri" panose="020F0502020204030204"/>
                <a:ea typeface="DejaVu Sans"/>
              </a:rPr>
              <a:t>PIXEL FEATURE EXTRACTION </a:t>
            </a:r>
            <a:endParaRPr lang="en-IN" sz="2800" b="0" strike="noStrike" spc="-1">
              <a:latin typeface="Arial" panose="020B0604020202020204"/>
            </a:endParaRPr>
          </a:p>
        </p:txBody>
      </p:sp>
      <p:pic>
        <p:nvPicPr>
          <p:cNvPr id="230" name="Picture 5"/>
          <p:cNvPicPr/>
          <p:nvPr/>
        </p:nvPicPr>
        <p:blipFill>
          <a:blip r:embed="rId1"/>
          <a:stretch>
            <a:fillRect/>
          </a:stretch>
        </p:blipFill>
        <p:spPr>
          <a:xfrm>
            <a:off x="2185920" y="2286000"/>
            <a:ext cx="6957360" cy="2728080"/>
          </a:xfrm>
          <a:prstGeom prst="rect">
            <a:avLst/>
          </a:prstGeom>
          <a:ln>
            <a:noFill/>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586080" y="487440"/>
            <a:ext cx="7836840" cy="515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2800" b="1" strike="noStrike" spc="-1">
                <a:solidFill>
                  <a:srgbClr val="4472C4"/>
                </a:solidFill>
                <a:latin typeface="Calibri" panose="020F0502020204030204"/>
                <a:ea typeface="DejaVu Sans"/>
              </a:rPr>
              <a:t>OPTICAL FLOW FEATURE EXTRACTION </a:t>
            </a:r>
            <a:endParaRPr lang="en-IN" sz="2800" b="0" strike="noStrike" spc="-1">
              <a:latin typeface="Arial" panose="020B0604020202020204"/>
            </a:endParaRPr>
          </a:p>
        </p:txBody>
      </p:sp>
      <p:pic>
        <p:nvPicPr>
          <p:cNvPr id="232" name="Picture 2"/>
          <p:cNvPicPr/>
          <p:nvPr/>
        </p:nvPicPr>
        <p:blipFill>
          <a:blip r:embed="rId1"/>
          <a:stretch>
            <a:fillRect/>
          </a:stretch>
        </p:blipFill>
        <p:spPr>
          <a:xfrm>
            <a:off x="2434320" y="1833840"/>
            <a:ext cx="6629040" cy="3466080"/>
          </a:xfrm>
          <a:prstGeom prst="rect">
            <a:avLst/>
          </a:prstGeom>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713880" y="609480"/>
            <a:ext cx="9640800" cy="653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ts val="2200"/>
              </a:lnSpc>
            </a:pPr>
            <a:r>
              <a:rPr lang="en-IN" sz="3200" b="1" strike="noStrike" spc="-1">
                <a:solidFill>
                  <a:srgbClr val="4472C4"/>
                </a:solidFill>
                <a:latin typeface="Calibri Light" panose="020F0302020204030204"/>
                <a:ea typeface="DejaVu Sans"/>
              </a:rPr>
              <a:t>OBJECTIVE</a:t>
            </a:r>
            <a:endParaRPr lang="en-IN" sz="3200" b="0" strike="noStrike" spc="-1">
              <a:latin typeface="Arial" panose="020B0604020202020204"/>
            </a:endParaRPr>
          </a:p>
        </p:txBody>
      </p:sp>
      <p:sp>
        <p:nvSpPr>
          <p:cNvPr id="165" name="CustomShape 2"/>
          <p:cNvSpPr/>
          <p:nvPr/>
        </p:nvSpPr>
        <p:spPr>
          <a:xfrm>
            <a:off x="495360" y="1662480"/>
            <a:ext cx="11080440" cy="3103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1630" algn="just">
              <a:lnSpc>
                <a:spcPct val="150000"/>
              </a:lnSpc>
              <a:buClr>
                <a:srgbClr val="000000"/>
              </a:buClr>
              <a:buFont typeface="Arial" panose="020B0604020202020204"/>
              <a:buChar char="•"/>
            </a:pPr>
            <a:r>
              <a:rPr lang="en-IN" sz="2200" b="0" strike="noStrike" spc="-1">
                <a:solidFill>
                  <a:srgbClr val="000000"/>
                </a:solidFill>
                <a:latin typeface="Calibri" panose="020F0502020204030204"/>
                <a:ea typeface="DejaVu Sans"/>
              </a:rPr>
              <a:t>To develop a highly accurate Human Activity recognition model.</a:t>
            </a:r>
            <a:endParaRPr lang="en-IN" sz="2200" b="0" strike="noStrike" spc="-1">
              <a:latin typeface="Arial" panose="020B0604020202020204"/>
            </a:endParaRPr>
          </a:p>
          <a:p>
            <a:pPr marL="342900" indent="-341630" algn="just">
              <a:lnSpc>
                <a:spcPct val="150000"/>
              </a:lnSpc>
              <a:buClr>
                <a:srgbClr val="000000"/>
              </a:buClr>
              <a:buFont typeface="Arial" panose="020B0604020202020204"/>
              <a:buChar char="•"/>
            </a:pPr>
            <a:r>
              <a:rPr lang="en-IN" sz="2200" b="0" strike="noStrike" spc="-1">
                <a:solidFill>
                  <a:srgbClr val="000000"/>
                </a:solidFill>
                <a:latin typeface="Calibri" panose="020F0502020204030204"/>
                <a:ea typeface="DejaVu Sans"/>
              </a:rPr>
              <a:t>To develop a efficient model for real time deployment.</a:t>
            </a:r>
            <a:endParaRPr lang="en-IN" sz="2200" b="0" strike="noStrike" spc="-1">
              <a:latin typeface="Arial" panose="020B0604020202020204"/>
            </a:endParaRPr>
          </a:p>
          <a:p>
            <a:pPr marL="342900" indent="-341630" algn="just">
              <a:lnSpc>
                <a:spcPct val="150000"/>
              </a:lnSpc>
              <a:buClr>
                <a:srgbClr val="000000"/>
              </a:buClr>
              <a:buFont typeface="Arial" panose="020B0604020202020204"/>
              <a:buChar char="•"/>
            </a:pPr>
            <a:r>
              <a:rPr lang="en-IN" sz="2200" b="0" strike="noStrike" spc="-1">
                <a:solidFill>
                  <a:srgbClr val="000000"/>
                </a:solidFill>
                <a:latin typeface="Calibri" panose="020F0502020204030204"/>
                <a:ea typeface="DejaVu Sans"/>
              </a:rPr>
              <a:t>To make this model as a surveillance solution for road surveillance</a:t>
            </a:r>
            <a:endParaRPr lang="en-IN" sz="2200" b="0" strike="noStrike" spc="-1">
              <a:latin typeface="Arial" panose="020B0604020202020204"/>
            </a:endParaRPr>
          </a:p>
          <a:p>
            <a:pPr marL="342900" indent="-341630" algn="just">
              <a:lnSpc>
                <a:spcPct val="150000"/>
              </a:lnSpc>
              <a:buClr>
                <a:srgbClr val="000000"/>
              </a:buClr>
              <a:buFont typeface="Arial" panose="020B0604020202020204"/>
              <a:buChar char="•"/>
            </a:pPr>
            <a:r>
              <a:rPr lang="en-IN" sz="2200" b="0" strike="noStrike" spc="-1">
                <a:solidFill>
                  <a:srgbClr val="000000"/>
                </a:solidFill>
                <a:latin typeface="Calibri" panose="020F0502020204030204"/>
                <a:ea typeface="DejaVu Sans"/>
              </a:rPr>
              <a:t>To develop a mobile application for providing alert to the police in case of theft detection by detecting the human activities.</a:t>
            </a:r>
            <a:endParaRPr lang="en-IN" sz="2200" b="0" strike="noStrike" spc="-1">
              <a:latin typeface="Arial" panose="020B0604020202020204"/>
            </a:endParaRPr>
          </a:p>
          <a:p>
            <a:pPr marL="342900" indent="-341630" algn="just">
              <a:lnSpc>
                <a:spcPct val="150000"/>
              </a:lnSpc>
              <a:buClr>
                <a:srgbClr val="000000"/>
              </a:buClr>
              <a:buFont typeface="Arial" panose="020B0604020202020204"/>
              <a:buChar char="•"/>
            </a:pPr>
            <a:r>
              <a:rPr lang="en-IN" sz="2200" b="0" strike="noStrike" spc="-1">
                <a:solidFill>
                  <a:srgbClr val="000000"/>
                </a:solidFill>
                <a:latin typeface="Calibri" panose="020F0502020204030204"/>
                <a:ea typeface="DejaVu Sans"/>
              </a:rPr>
              <a:t>To accomplish Live streaming through mobile application.</a:t>
            </a:r>
            <a:endParaRPr lang="en-IN" sz="2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3" name="Picture 232"/>
          <p:cNvPicPr/>
          <p:nvPr/>
        </p:nvPicPr>
        <p:blipFill>
          <a:blip r:embed="rId1"/>
          <a:stretch>
            <a:fillRect/>
          </a:stretch>
        </p:blipFill>
        <p:spPr>
          <a:xfrm>
            <a:off x="3888000" y="1276200"/>
            <a:ext cx="4674960" cy="4846320"/>
          </a:xfrm>
          <a:prstGeom prst="rect">
            <a:avLst/>
          </a:prstGeom>
          <a:ln>
            <a:noFill/>
          </a:ln>
        </p:spPr>
      </p:pic>
      <p:sp>
        <p:nvSpPr>
          <p:cNvPr id="234" name="CustomShape 1"/>
          <p:cNvSpPr/>
          <p:nvPr/>
        </p:nvSpPr>
        <p:spPr>
          <a:xfrm>
            <a:off x="576000" y="360000"/>
            <a:ext cx="10294920" cy="91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1" strike="noStrike" spc="-1">
                <a:solidFill>
                  <a:srgbClr val="4472C4"/>
                </a:solidFill>
                <a:latin typeface="Calibri" panose="020F0502020204030204"/>
                <a:ea typeface="DejaVu Sans"/>
              </a:rPr>
              <a:t>SUMMARY OF SPATIO TEMPORAL NET ALGORITHM </a:t>
            </a:r>
            <a:endParaRPr lang="en-IN" sz="2800" b="0" strike="noStrike" spc="-1">
              <a:latin typeface="Arial" panose="020B0604020202020204"/>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CustomShape 1"/>
          <p:cNvSpPr/>
          <p:nvPr/>
        </p:nvSpPr>
        <p:spPr>
          <a:xfrm>
            <a:off x="576000" y="432000"/>
            <a:ext cx="11374920" cy="1328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1" strike="noStrike" spc="-1">
                <a:solidFill>
                  <a:srgbClr val="4472C4"/>
                </a:solidFill>
                <a:latin typeface="Calibri" panose="020F0502020204030204"/>
                <a:ea typeface="DejaVu Sans"/>
              </a:rPr>
              <a:t>TRAINING AND VALIDATION ACCURACY OF SPATIO TEMPORAL NET ALGORITHM</a:t>
            </a:r>
            <a:endParaRPr lang="en-IN" sz="2800" b="0" strike="noStrike" spc="-1">
              <a:latin typeface="Arial" panose="020B0604020202020204"/>
            </a:endParaRPr>
          </a:p>
        </p:txBody>
      </p:sp>
      <p:pic>
        <p:nvPicPr>
          <p:cNvPr id="236" name="Picture 235"/>
          <p:cNvPicPr/>
          <p:nvPr/>
        </p:nvPicPr>
        <p:blipFill>
          <a:blip r:embed="rId1"/>
          <a:stretch>
            <a:fillRect/>
          </a:stretch>
        </p:blipFill>
        <p:spPr>
          <a:xfrm>
            <a:off x="4320000" y="2304000"/>
            <a:ext cx="3675240" cy="2417760"/>
          </a:xfrm>
          <a:prstGeom prst="rect">
            <a:avLst/>
          </a:prstGeom>
          <a:ln>
            <a:noFill/>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CustomShape 1"/>
          <p:cNvSpPr/>
          <p:nvPr/>
        </p:nvSpPr>
        <p:spPr>
          <a:xfrm>
            <a:off x="554040" y="379440"/>
            <a:ext cx="10100880" cy="91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1" strike="noStrike" spc="-1">
                <a:solidFill>
                  <a:srgbClr val="4472C4"/>
                </a:solidFill>
                <a:latin typeface="Calibri" panose="020F0502020204030204"/>
                <a:ea typeface="DejaVu Sans"/>
              </a:rPr>
              <a:t>TRAINING AND VALIDATION LOSS OF SPATIO TEMPORAL NET ALGORITHM</a:t>
            </a:r>
            <a:endParaRPr lang="en-IN" sz="2800" b="0" strike="noStrike" spc="-1">
              <a:latin typeface="Arial" panose="020B0604020202020204"/>
            </a:endParaRPr>
          </a:p>
        </p:txBody>
      </p:sp>
      <p:pic>
        <p:nvPicPr>
          <p:cNvPr id="238" name="Picture 237"/>
          <p:cNvPicPr/>
          <p:nvPr/>
        </p:nvPicPr>
        <p:blipFill>
          <a:blip r:embed="rId1"/>
          <a:stretch>
            <a:fillRect/>
          </a:stretch>
        </p:blipFill>
        <p:spPr>
          <a:xfrm>
            <a:off x="4029840" y="2197440"/>
            <a:ext cx="4179960" cy="2494080"/>
          </a:xfrm>
          <a:prstGeom prst="rect">
            <a:avLst/>
          </a:prstGeom>
          <a:ln>
            <a:noFill/>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CustomShape 1"/>
          <p:cNvSpPr/>
          <p:nvPr/>
        </p:nvSpPr>
        <p:spPr>
          <a:xfrm>
            <a:off x="759240" y="360000"/>
            <a:ext cx="5287680" cy="1328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1" strike="noStrike" spc="-1">
                <a:solidFill>
                  <a:srgbClr val="4472C4"/>
                </a:solidFill>
                <a:latin typeface="Calibri" panose="020F0502020204030204"/>
                <a:ea typeface="DejaVu Sans"/>
              </a:rPr>
              <a:t>CLASSIFICATION REPORT</a:t>
            </a:r>
            <a:endParaRPr lang="en-IN" sz="2800" b="0" strike="noStrike" spc="-1">
              <a:latin typeface="Arial" panose="020B0604020202020204"/>
            </a:endParaRPr>
          </a:p>
        </p:txBody>
      </p:sp>
      <p:pic>
        <p:nvPicPr>
          <p:cNvPr id="240" name="Picture 239"/>
          <p:cNvPicPr/>
          <p:nvPr/>
        </p:nvPicPr>
        <p:blipFill>
          <a:blip r:embed="rId1"/>
          <a:stretch>
            <a:fillRect/>
          </a:stretch>
        </p:blipFill>
        <p:spPr>
          <a:xfrm>
            <a:off x="3829680" y="2473560"/>
            <a:ext cx="4579920" cy="1941840"/>
          </a:xfrm>
          <a:prstGeom prst="rect">
            <a:avLst/>
          </a:prstGeom>
          <a:ln>
            <a:noFill/>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1" name="Picture 240"/>
          <p:cNvPicPr/>
          <p:nvPr/>
        </p:nvPicPr>
        <p:blipFill>
          <a:blip r:embed="rId1"/>
          <a:stretch>
            <a:fillRect/>
          </a:stretch>
        </p:blipFill>
        <p:spPr>
          <a:xfrm>
            <a:off x="4386960" y="2145240"/>
            <a:ext cx="3465720" cy="2598840"/>
          </a:xfrm>
          <a:prstGeom prst="rect">
            <a:avLst/>
          </a:prstGeom>
          <a:ln>
            <a:noFill/>
          </a:ln>
        </p:spPr>
      </p:pic>
      <p:sp>
        <p:nvSpPr>
          <p:cNvPr id="242" name="CustomShape 1"/>
          <p:cNvSpPr/>
          <p:nvPr/>
        </p:nvSpPr>
        <p:spPr>
          <a:xfrm>
            <a:off x="576000" y="432360"/>
            <a:ext cx="5124960" cy="502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1" strike="noStrike" spc="-1">
                <a:solidFill>
                  <a:srgbClr val="4472C4"/>
                </a:solidFill>
                <a:latin typeface="Calibri" panose="020F0502020204030204"/>
                <a:ea typeface="DejaVu Sans"/>
              </a:rPr>
              <a:t>CONFUSION MATRIX</a:t>
            </a:r>
            <a:endParaRPr lang="en-IN" sz="2800" b="0" strike="noStrike" spc="-1">
              <a:latin typeface="Arial" panose="020B0604020202020204"/>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3" name="Picture 242"/>
          <p:cNvPicPr/>
          <p:nvPr/>
        </p:nvPicPr>
        <p:blipFill>
          <a:blip r:embed="rId1"/>
          <a:stretch>
            <a:fillRect/>
          </a:stretch>
        </p:blipFill>
        <p:spPr>
          <a:xfrm>
            <a:off x="5441400" y="1080000"/>
            <a:ext cx="2333520" cy="5187600"/>
          </a:xfrm>
          <a:prstGeom prst="rect">
            <a:avLst/>
          </a:prstGeom>
          <a:ln>
            <a:noFill/>
          </a:ln>
        </p:spPr>
      </p:pic>
      <p:sp>
        <p:nvSpPr>
          <p:cNvPr id="244" name="CustomShape 1"/>
          <p:cNvSpPr/>
          <p:nvPr/>
        </p:nvSpPr>
        <p:spPr>
          <a:xfrm>
            <a:off x="687600" y="360000"/>
            <a:ext cx="5143320" cy="502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1" strike="noStrike" spc="-1">
                <a:solidFill>
                  <a:srgbClr val="5B9BD5"/>
                </a:solidFill>
                <a:latin typeface="Calibri" panose="020F0502020204030204"/>
                <a:ea typeface="DejaVu Sans"/>
              </a:rPr>
              <a:t>MOBILE APP LOGIN PAGE</a:t>
            </a:r>
            <a:endParaRPr lang="en-IN" sz="2800" b="0" strike="noStrike" spc="-1">
              <a:latin typeface="Arial" panose="020B0604020202020204"/>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 name="Picture 244"/>
          <p:cNvPicPr/>
          <p:nvPr/>
        </p:nvPicPr>
        <p:blipFill>
          <a:blip r:embed="rId1"/>
          <a:stretch>
            <a:fillRect/>
          </a:stretch>
        </p:blipFill>
        <p:spPr>
          <a:xfrm>
            <a:off x="5328000" y="811440"/>
            <a:ext cx="2549520" cy="5667480"/>
          </a:xfrm>
          <a:prstGeom prst="rect">
            <a:avLst/>
          </a:prstGeom>
          <a:ln>
            <a:noFill/>
          </a:ln>
        </p:spPr>
      </p:pic>
      <p:sp>
        <p:nvSpPr>
          <p:cNvPr id="246" name="CustomShape 1"/>
          <p:cNvSpPr/>
          <p:nvPr/>
        </p:nvSpPr>
        <p:spPr>
          <a:xfrm>
            <a:off x="368640" y="216360"/>
            <a:ext cx="5102280" cy="502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1" strike="noStrike" spc="-1">
                <a:solidFill>
                  <a:srgbClr val="5B9BD5"/>
                </a:solidFill>
                <a:latin typeface="Calibri" panose="020F0502020204030204"/>
                <a:ea typeface="DejaVu Sans"/>
              </a:rPr>
              <a:t>MOBILE APP HOME PAGE</a:t>
            </a:r>
            <a:endParaRPr lang="en-IN" sz="2800" b="0" strike="noStrike" spc="-1">
              <a:latin typeface="Arial" panose="020B0604020202020204"/>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CustomShape 1"/>
          <p:cNvSpPr/>
          <p:nvPr/>
        </p:nvSpPr>
        <p:spPr>
          <a:xfrm>
            <a:off x="504000" y="288360"/>
            <a:ext cx="9070920" cy="91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1" strike="noStrike" spc="-1">
                <a:solidFill>
                  <a:srgbClr val="5B9BD5"/>
                </a:solidFill>
                <a:latin typeface="Calibri" panose="020F0502020204030204"/>
                <a:ea typeface="DejaVu Sans"/>
              </a:rPr>
              <a:t>PUBLIC ASSAULT DETECTION STATUS</a:t>
            </a:r>
            <a:endParaRPr lang="en-IN" sz="2800" b="0" strike="noStrike" spc="-1">
              <a:latin typeface="Arial" panose="020B0604020202020204"/>
            </a:endParaRPr>
          </a:p>
        </p:txBody>
      </p:sp>
      <p:pic>
        <p:nvPicPr>
          <p:cNvPr id="248" name="Picture 247"/>
          <p:cNvPicPr/>
          <p:nvPr/>
        </p:nvPicPr>
        <p:blipFill>
          <a:blip r:embed="rId1"/>
          <a:stretch>
            <a:fillRect/>
          </a:stretch>
        </p:blipFill>
        <p:spPr>
          <a:xfrm>
            <a:off x="5184000" y="1584000"/>
            <a:ext cx="1758240" cy="3908160"/>
          </a:xfrm>
          <a:prstGeom prst="rect">
            <a:avLst/>
          </a:prstGeom>
          <a:ln>
            <a:noFill/>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ustomShape 1"/>
          <p:cNvSpPr/>
          <p:nvPr/>
        </p:nvSpPr>
        <p:spPr>
          <a:xfrm>
            <a:off x="468720" y="379800"/>
            <a:ext cx="7810200" cy="91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1" strike="noStrike" spc="-1">
                <a:solidFill>
                  <a:srgbClr val="5B9BD5"/>
                </a:solidFill>
                <a:latin typeface="Calibri" panose="020F0502020204030204"/>
                <a:ea typeface="DejaVu Sans"/>
              </a:rPr>
              <a:t>PUBLIC ASSAULT DETECTION LIVE STREAMING</a:t>
            </a:r>
            <a:endParaRPr lang="en-IN" sz="2800" b="0" strike="noStrike" spc="-1">
              <a:latin typeface="Arial" panose="020B0604020202020204"/>
            </a:endParaRPr>
          </a:p>
        </p:txBody>
      </p:sp>
      <p:pic>
        <p:nvPicPr>
          <p:cNvPr id="2" name="Picture 1" descr="ass"/>
          <p:cNvPicPr>
            <a:picLocks noChangeAspect="1"/>
          </p:cNvPicPr>
          <p:nvPr/>
        </p:nvPicPr>
        <p:blipFill>
          <a:blip r:embed="rId1"/>
          <a:stretch>
            <a:fillRect/>
          </a:stretch>
        </p:blipFill>
        <p:spPr>
          <a:xfrm>
            <a:off x="4765675" y="1000125"/>
            <a:ext cx="2661285" cy="5473065"/>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CustomShape 1"/>
          <p:cNvSpPr/>
          <p:nvPr/>
        </p:nvSpPr>
        <p:spPr>
          <a:xfrm>
            <a:off x="838080" y="365040"/>
            <a:ext cx="1051416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0" strike="noStrike" spc="-1">
                <a:solidFill>
                  <a:srgbClr val="4472C4"/>
                </a:solidFill>
                <a:latin typeface="Calibri" panose="020F0502020204030204"/>
                <a:ea typeface="DejaVu Sans"/>
              </a:rPr>
              <a:t>WORK PLAN</a:t>
            </a:r>
            <a:endParaRPr lang="en-IN" sz="4400" b="0" strike="noStrike" spc="-1">
              <a:latin typeface="Arial" panose="020B0604020202020204"/>
            </a:endParaRPr>
          </a:p>
        </p:txBody>
      </p:sp>
      <p:graphicFrame>
        <p:nvGraphicFramePr>
          <p:cNvPr id="252" name="Table 2"/>
          <p:cNvGraphicFramePr/>
          <p:nvPr/>
        </p:nvGraphicFramePr>
        <p:xfrm>
          <a:off x="1158120" y="1882080"/>
          <a:ext cx="9875520" cy="3471480"/>
        </p:xfrm>
        <a:graphic>
          <a:graphicData uri="http://schemas.openxmlformats.org/drawingml/2006/table">
            <a:tbl>
              <a:tblPr/>
              <a:tblGrid>
                <a:gridCol w="1280160"/>
                <a:gridCol w="6126480"/>
                <a:gridCol w="2468880"/>
              </a:tblGrid>
              <a:tr h="759240">
                <a:tc>
                  <a:txBody>
                    <a:bodyPr/>
                    <a:lstStyle/>
                    <a:p>
                      <a:pPr algn="just">
                        <a:lnSpc>
                          <a:spcPct val="100000"/>
                        </a:lnSpc>
                      </a:pPr>
                      <a:r>
                        <a:rPr lang="en-IN" sz="2200" b="1" strike="noStrike" spc="-1">
                          <a:solidFill>
                            <a:srgbClr val="FFFFFF"/>
                          </a:solidFill>
                          <a:latin typeface="Calibri" panose="020F0502020204030204"/>
                        </a:rPr>
                        <a:t>Review</a:t>
                      </a:r>
                      <a:endParaRPr lang="en-IN" sz="2200" b="0" strike="noStrike" spc="-1">
                        <a:latin typeface="Arial" panose="020B0604020202020204"/>
                      </a:endParaRPr>
                    </a:p>
                  </a:txBody>
                  <a:tcPr marL="109440" marR="109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gn="ctr">
                        <a:lnSpc>
                          <a:spcPct val="100000"/>
                        </a:lnSpc>
                      </a:pPr>
                      <a:r>
                        <a:rPr lang="en-IN" sz="2200" b="1" strike="noStrike" spc="-1">
                          <a:solidFill>
                            <a:srgbClr val="FFFFFF"/>
                          </a:solidFill>
                          <a:latin typeface="Calibri" panose="020F0502020204030204"/>
                        </a:rPr>
                        <a:t>Work</a:t>
                      </a:r>
                      <a:endParaRPr lang="en-IN" sz="2200" b="0" strike="noStrike" spc="-1">
                        <a:latin typeface="Arial" panose="020B0604020202020204"/>
                      </a:endParaRPr>
                    </a:p>
                  </a:txBody>
                  <a:tcPr marL="109440" marR="109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gn="ctr">
                        <a:lnSpc>
                          <a:spcPct val="100000"/>
                        </a:lnSpc>
                      </a:pPr>
                      <a:r>
                        <a:rPr lang="en-IN" sz="2200" b="1" strike="noStrike" spc="-1">
                          <a:solidFill>
                            <a:srgbClr val="FFFFFF"/>
                          </a:solidFill>
                          <a:latin typeface="Calibri" panose="020F0502020204030204"/>
                        </a:rPr>
                        <a:t>Status</a:t>
                      </a:r>
                      <a:endParaRPr lang="en-IN" sz="2200" b="0" strike="noStrike" spc="-1">
                        <a:latin typeface="Arial" panose="020B0604020202020204"/>
                      </a:endParaRPr>
                    </a:p>
                  </a:txBody>
                  <a:tcPr marL="109440" marR="109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r>
              <a:tr h="1408680">
                <a:tc>
                  <a:txBody>
                    <a:bodyPr/>
                    <a:lstStyle/>
                    <a:p>
                      <a:pPr algn="ctr">
                        <a:lnSpc>
                          <a:spcPct val="100000"/>
                        </a:lnSpc>
                      </a:pPr>
                      <a:r>
                        <a:rPr lang="en-IN" sz="2200" b="0" strike="noStrike" spc="-1">
                          <a:solidFill>
                            <a:srgbClr val="000000"/>
                          </a:solidFill>
                          <a:latin typeface="Calibri" panose="020F0502020204030204"/>
                        </a:rPr>
                        <a:t>0</a:t>
                      </a:r>
                      <a:r>
                        <a:rPr lang="en-IN" sz="2200" b="0" strike="noStrike" spc="-1" baseline="30000">
                          <a:solidFill>
                            <a:srgbClr val="000000"/>
                          </a:solidFill>
                          <a:latin typeface="Calibri" panose="020F0502020204030204"/>
                        </a:rPr>
                        <a:t>th</a:t>
                      </a:r>
                      <a:endParaRPr lang="en-IN" sz="2200" b="0" strike="noStrike" spc="-1">
                        <a:latin typeface="Arial" panose="020B0604020202020204"/>
                      </a:endParaRPr>
                    </a:p>
                  </a:txBody>
                  <a:tcPr marL="109440" marR="10944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FD5E9"/>
                    </a:solidFill>
                  </a:tcPr>
                </a:tc>
                <a:tc>
                  <a:txBody>
                    <a:bodyPr/>
                    <a:lstStyle/>
                    <a:p>
                      <a:pPr marL="215900" indent="-214630" algn="just">
                        <a:lnSpc>
                          <a:spcPct val="100000"/>
                        </a:lnSpc>
                        <a:buClr>
                          <a:srgbClr val="000000"/>
                        </a:buClr>
                        <a:buFont typeface="Arial" panose="020B0604020202020204"/>
                        <a:buChar char="•"/>
                      </a:pPr>
                      <a:r>
                        <a:rPr lang="en-IN" sz="2200" b="0" strike="noStrike" spc="-1">
                          <a:solidFill>
                            <a:srgbClr val="000000"/>
                          </a:solidFill>
                          <a:latin typeface="Calibri" panose="020F0502020204030204"/>
                        </a:rPr>
                        <a:t>Identifying area of work and problem statement</a:t>
                      </a:r>
                      <a:endParaRPr lang="en-IN" sz="2200" b="0" strike="noStrike" spc="-1">
                        <a:latin typeface="Arial" panose="020B0604020202020204"/>
                      </a:endParaRPr>
                    </a:p>
                    <a:p>
                      <a:pPr marL="215900" indent="-214630" algn="just">
                        <a:lnSpc>
                          <a:spcPct val="100000"/>
                        </a:lnSpc>
                        <a:buClr>
                          <a:srgbClr val="000000"/>
                        </a:buClr>
                        <a:buFont typeface="Arial" panose="020B0604020202020204"/>
                        <a:buChar char="•"/>
                      </a:pPr>
                      <a:r>
                        <a:rPr lang="en-IN" sz="2200" b="0" strike="noStrike" spc="-1">
                          <a:solidFill>
                            <a:srgbClr val="000000"/>
                          </a:solidFill>
                          <a:latin typeface="Calibri" panose="020F0502020204030204"/>
                        </a:rPr>
                        <a:t>Solution provided</a:t>
                      </a:r>
                      <a:endParaRPr lang="en-IN" sz="2200" b="0" strike="noStrike" spc="-1">
                        <a:latin typeface="Arial" panose="020B0604020202020204"/>
                      </a:endParaRPr>
                    </a:p>
                    <a:p>
                      <a:pPr marL="215900" indent="-214630" algn="just">
                        <a:lnSpc>
                          <a:spcPct val="100000"/>
                        </a:lnSpc>
                        <a:buClr>
                          <a:srgbClr val="000000"/>
                        </a:buClr>
                        <a:buFont typeface="Arial" panose="020B0604020202020204"/>
                        <a:buChar char="•"/>
                      </a:pPr>
                      <a:r>
                        <a:rPr lang="en-IN" sz="2200" b="0" strike="noStrike" spc="-1">
                          <a:solidFill>
                            <a:srgbClr val="000000"/>
                          </a:solidFill>
                          <a:latin typeface="Calibri" panose="020F0502020204030204"/>
                        </a:rPr>
                        <a:t>Various study regarding project</a:t>
                      </a:r>
                      <a:endParaRPr lang="en-IN" sz="2200" b="0" strike="noStrike" spc="-1">
                        <a:latin typeface="Arial" panose="020B0604020202020204"/>
                      </a:endParaRPr>
                    </a:p>
                  </a:txBody>
                  <a:tcPr marL="109440" marR="10944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FD5E9"/>
                    </a:solidFill>
                  </a:tcPr>
                </a:tc>
                <a:tc>
                  <a:txBody>
                    <a:bodyPr/>
                    <a:lstStyle/>
                    <a:p>
                      <a:pPr algn="ctr">
                        <a:lnSpc>
                          <a:spcPct val="100000"/>
                        </a:lnSpc>
                      </a:pPr>
                      <a:r>
                        <a:rPr lang="en-IN" sz="2200" b="0" strike="noStrike" spc="-1">
                          <a:solidFill>
                            <a:srgbClr val="000000"/>
                          </a:solidFill>
                          <a:latin typeface="Calibri" panose="020F0502020204030204"/>
                        </a:rPr>
                        <a:t> Completed</a:t>
                      </a:r>
                      <a:endParaRPr lang="en-IN" sz="2200" b="0" strike="noStrike" spc="-1">
                        <a:latin typeface="Arial" panose="020B0604020202020204"/>
                      </a:endParaRPr>
                    </a:p>
                  </a:txBody>
                  <a:tcPr marL="109440" marR="10944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FD5E9"/>
                    </a:solidFill>
                  </a:tcPr>
                </a:tc>
              </a:tr>
              <a:tr h="434520">
                <a:tc>
                  <a:txBody>
                    <a:bodyPr/>
                    <a:lstStyle/>
                    <a:p>
                      <a:pPr algn="ctr">
                        <a:lnSpc>
                          <a:spcPct val="100000"/>
                        </a:lnSpc>
                      </a:pPr>
                      <a:r>
                        <a:rPr lang="en-IN" sz="2200" b="0" strike="noStrike" spc="-1">
                          <a:solidFill>
                            <a:srgbClr val="000000"/>
                          </a:solidFill>
                          <a:latin typeface="Calibri" panose="020F0502020204030204"/>
                        </a:rPr>
                        <a:t>1</a:t>
                      </a:r>
                      <a:r>
                        <a:rPr lang="en-IN" sz="2200" b="0" strike="noStrike" spc="-1" baseline="30000">
                          <a:solidFill>
                            <a:srgbClr val="000000"/>
                          </a:solidFill>
                          <a:latin typeface="Calibri" panose="020F0502020204030204"/>
                        </a:rPr>
                        <a:t>st</a:t>
                      </a:r>
                      <a:endParaRPr lang="en-IN" sz="2200" b="0" strike="noStrike" spc="-1">
                        <a:latin typeface="Arial" panose="020B0604020202020204"/>
                      </a:endParaRPr>
                    </a:p>
                  </a:txBody>
                  <a:tcPr marL="109440" marR="109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marL="215900" indent="-214630" algn="just">
                        <a:lnSpc>
                          <a:spcPct val="100000"/>
                        </a:lnSpc>
                        <a:buClr>
                          <a:srgbClr val="000000"/>
                        </a:buClr>
                        <a:buFont typeface="Arial" panose="020B0604020202020204"/>
                        <a:buChar char="•"/>
                      </a:pPr>
                      <a:r>
                        <a:rPr lang="en-IN" sz="2200" b="0" strike="noStrike" spc="-1">
                          <a:solidFill>
                            <a:srgbClr val="000000"/>
                          </a:solidFill>
                          <a:latin typeface="Calibri" panose="020F0502020204030204"/>
                        </a:rPr>
                        <a:t>20-30% of project completion</a:t>
                      </a:r>
                      <a:endParaRPr lang="en-IN" sz="2200" b="0" strike="noStrike" spc="-1">
                        <a:latin typeface="Arial" panose="020B0604020202020204"/>
                      </a:endParaRPr>
                    </a:p>
                  </a:txBody>
                  <a:tcPr marL="109440" marR="109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gn="ctr">
                        <a:lnSpc>
                          <a:spcPct val="100000"/>
                        </a:lnSpc>
                      </a:pPr>
                      <a:r>
                        <a:rPr lang="en-IN" sz="2200" b="0" strike="noStrike" spc="-1" dirty="0">
                          <a:solidFill>
                            <a:srgbClr val="000000"/>
                          </a:solidFill>
                          <a:latin typeface="Calibri" panose="020F0502020204030204"/>
                        </a:rPr>
                        <a:t>Completed</a:t>
                      </a:r>
                      <a:endParaRPr lang="en-IN" sz="2200" b="0" strike="noStrike" spc="-1" dirty="0">
                        <a:latin typeface="Arial" panose="020B0604020202020204"/>
                      </a:endParaRPr>
                    </a:p>
                  </a:txBody>
                  <a:tcPr marL="109440" marR="109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434520">
                <a:tc>
                  <a:txBody>
                    <a:bodyPr/>
                    <a:lstStyle/>
                    <a:p>
                      <a:pPr algn="ctr">
                        <a:lnSpc>
                          <a:spcPct val="100000"/>
                        </a:lnSpc>
                      </a:pPr>
                      <a:r>
                        <a:rPr lang="en-IN" sz="2200" b="0" strike="noStrike" spc="-1">
                          <a:solidFill>
                            <a:srgbClr val="000000"/>
                          </a:solidFill>
                          <a:latin typeface="Calibri" panose="020F0502020204030204"/>
                        </a:rPr>
                        <a:t>2</a:t>
                      </a:r>
                      <a:r>
                        <a:rPr lang="en-IN" sz="2200" b="0" strike="noStrike" spc="-1" baseline="30000">
                          <a:solidFill>
                            <a:srgbClr val="000000"/>
                          </a:solidFill>
                          <a:latin typeface="Calibri" panose="020F0502020204030204"/>
                        </a:rPr>
                        <a:t>nd</a:t>
                      </a:r>
                      <a:endParaRPr lang="en-IN" sz="2200" b="0" strike="noStrike" spc="-1">
                        <a:latin typeface="Arial" panose="020B0604020202020204"/>
                      </a:endParaRPr>
                    </a:p>
                  </a:txBody>
                  <a:tcPr marL="109440" marR="109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marL="215900" indent="-214630" algn="just">
                        <a:lnSpc>
                          <a:spcPct val="100000"/>
                        </a:lnSpc>
                        <a:buClr>
                          <a:srgbClr val="000000"/>
                        </a:buClr>
                        <a:buFont typeface="Arial" panose="020B0604020202020204"/>
                        <a:buChar char="•"/>
                      </a:pPr>
                      <a:r>
                        <a:rPr lang="en-IN" sz="2200" b="0" strike="noStrike" spc="-1">
                          <a:solidFill>
                            <a:srgbClr val="000000"/>
                          </a:solidFill>
                          <a:latin typeface="Calibri" panose="020F0502020204030204"/>
                        </a:rPr>
                        <a:t>50-60%  of project completion</a:t>
                      </a:r>
                      <a:endParaRPr lang="en-IN" sz="2200" b="0" strike="noStrike" spc="-1">
                        <a:latin typeface="Arial" panose="020B0604020202020204"/>
                      </a:endParaRPr>
                    </a:p>
                  </a:txBody>
                  <a:tcPr marL="109440" marR="109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gn="ctr">
                        <a:lnSpc>
                          <a:spcPct val="100000"/>
                        </a:lnSpc>
                      </a:pPr>
                      <a:r>
                        <a:rPr lang="en-IN" sz="2200" b="0" strike="noStrike" spc="-1" dirty="0">
                          <a:solidFill>
                            <a:srgbClr val="000000"/>
                          </a:solidFill>
                          <a:latin typeface="Calibri" panose="020F0502020204030204"/>
                        </a:rPr>
                        <a:t>Completed</a:t>
                      </a:r>
                      <a:endParaRPr lang="en-IN" sz="2200" b="0" strike="noStrike" spc="-1" dirty="0">
                        <a:latin typeface="Arial" panose="020B0604020202020204"/>
                      </a:endParaRPr>
                    </a:p>
                  </a:txBody>
                  <a:tcPr marL="109440" marR="109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434520">
                <a:tc>
                  <a:txBody>
                    <a:bodyPr/>
                    <a:lstStyle/>
                    <a:p>
                      <a:pPr algn="ctr">
                        <a:lnSpc>
                          <a:spcPct val="100000"/>
                        </a:lnSpc>
                      </a:pPr>
                      <a:r>
                        <a:rPr lang="en-IN" sz="2200" b="0" strike="noStrike" spc="-1">
                          <a:solidFill>
                            <a:srgbClr val="000000"/>
                          </a:solidFill>
                          <a:latin typeface="Calibri" panose="020F0502020204030204"/>
                        </a:rPr>
                        <a:t>3</a:t>
                      </a:r>
                      <a:r>
                        <a:rPr lang="en-IN" sz="2200" b="0" strike="noStrike" spc="-1" baseline="30000">
                          <a:solidFill>
                            <a:srgbClr val="000000"/>
                          </a:solidFill>
                          <a:latin typeface="Calibri" panose="020F0502020204030204"/>
                        </a:rPr>
                        <a:t>rd</a:t>
                      </a:r>
                      <a:endParaRPr lang="en-IN" sz="2200" b="0" strike="noStrike" spc="-1">
                        <a:latin typeface="Arial" panose="020B0604020202020204"/>
                      </a:endParaRPr>
                    </a:p>
                  </a:txBody>
                  <a:tcPr marL="109440" marR="109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marL="215900" indent="-214630" algn="just">
                        <a:lnSpc>
                          <a:spcPct val="100000"/>
                        </a:lnSpc>
                        <a:buClr>
                          <a:srgbClr val="000000"/>
                        </a:buClr>
                        <a:buFont typeface="Arial" panose="020B0604020202020204"/>
                        <a:buChar char="•"/>
                      </a:pPr>
                      <a:r>
                        <a:rPr lang="en-IN" sz="2200" b="0" strike="noStrike" spc="-1">
                          <a:solidFill>
                            <a:srgbClr val="000000"/>
                          </a:solidFill>
                          <a:latin typeface="Calibri" panose="020F0502020204030204"/>
                        </a:rPr>
                        <a:t>Entire project completion</a:t>
                      </a:r>
                      <a:endParaRPr lang="en-IN" sz="2200" b="0" strike="noStrike" spc="-1">
                        <a:latin typeface="Arial" panose="020B0604020202020204"/>
                      </a:endParaRPr>
                    </a:p>
                  </a:txBody>
                  <a:tcPr marL="109440" marR="109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gn="ctr">
                        <a:lnSpc>
                          <a:spcPct val="100000"/>
                        </a:lnSpc>
                      </a:pPr>
                      <a:r>
                        <a:rPr lang="en-IN" sz="2200" b="0" strike="noStrike" spc="-1">
                          <a:solidFill>
                            <a:srgbClr val="000000"/>
                          </a:solidFill>
                          <a:latin typeface="Calibri" panose="020F0502020204030204"/>
                        </a:rPr>
                        <a:t>Completed</a:t>
                      </a:r>
                      <a:endParaRPr lang="en-IN" sz="2200" b="0" strike="noStrike" spc="-1" dirty="0">
                        <a:latin typeface="Arial" panose="020B0604020202020204"/>
                      </a:endParaRPr>
                    </a:p>
                  </a:txBody>
                  <a:tcPr marL="109440" marR="109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469800" y="0"/>
            <a:ext cx="9640800" cy="653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ts val="2200"/>
              </a:lnSpc>
            </a:pPr>
            <a:r>
              <a:rPr lang="en-IN" sz="3200" b="1" strike="noStrike" spc="-1">
                <a:solidFill>
                  <a:srgbClr val="4472C4"/>
                </a:solidFill>
                <a:latin typeface="Calibri Light" panose="020F0302020204030204"/>
                <a:ea typeface="DejaVu Sans"/>
              </a:rPr>
              <a:t>ABSTRACT</a:t>
            </a:r>
            <a:endParaRPr lang="en-IN" sz="3200" b="0" strike="noStrike" spc="-1">
              <a:latin typeface="Arial" panose="020B0604020202020204"/>
            </a:endParaRPr>
          </a:p>
        </p:txBody>
      </p:sp>
      <p:sp>
        <p:nvSpPr>
          <p:cNvPr id="167" name="CustomShape 2"/>
          <p:cNvSpPr/>
          <p:nvPr/>
        </p:nvSpPr>
        <p:spPr>
          <a:xfrm>
            <a:off x="581760" y="327240"/>
            <a:ext cx="11026800" cy="712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750" indent="-284480" algn="just">
              <a:lnSpc>
                <a:spcPct val="150000"/>
              </a:lnSpc>
              <a:buClr>
                <a:srgbClr val="000000"/>
              </a:buClr>
              <a:buFont typeface="Arial" panose="020B0604020202020204"/>
              <a:buChar char="•"/>
            </a:pPr>
            <a:r>
              <a:rPr lang="en-IN" sz="2200" b="0" strike="noStrike" spc="-1">
                <a:solidFill>
                  <a:srgbClr val="000000"/>
                </a:solidFill>
                <a:latin typeface="Calibri" panose="020F0502020204030204"/>
                <a:ea typeface="DejaVu Sans"/>
              </a:rPr>
              <a:t>Recognizing human activities from video sequences or still images is a challenging task due to problems, such as background clutter, partial occlusion, changes in scale, viewpoint, lighting, and appearance. </a:t>
            </a:r>
            <a:endParaRPr lang="en-IN" sz="2200" b="0" strike="noStrike" spc="-1">
              <a:latin typeface="Arial" panose="020B0604020202020204"/>
            </a:endParaRPr>
          </a:p>
          <a:p>
            <a:pPr marL="285750" indent="-284480" algn="just">
              <a:lnSpc>
                <a:spcPct val="150000"/>
              </a:lnSpc>
              <a:buClr>
                <a:srgbClr val="000000"/>
              </a:buClr>
              <a:buFont typeface="Arial" panose="020B0604020202020204"/>
              <a:buChar char="•"/>
            </a:pPr>
            <a:r>
              <a:rPr lang="en-IN" sz="2200" b="0" strike="noStrike" spc="-1">
                <a:solidFill>
                  <a:srgbClr val="000000"/>
                </a:solidFill>
                <a:latin typeface="Calibri" panose="020F0502020204030204"/>
                <a:ea typeface="DejaVu Sans"/>
              </a:rPr>
              <a:t>Human activity recognition, or HAR, is a challenging time series classification task. It involves predicting the movement of a person based on sensor data and traditionally involves deep domain expertise and methods from signal processing to correctly engineer features from the raw data in order to fit a machine learning model. </a:t>
            </a:r>
            <a:endParaRPr lang="en-IN" sz="2200" b="0" strike="noStrike" spc="-1">
              <a:latin typeface="Arial" panose="020B0604020202020204"/>
            </a:endParaRPr>
          </a:p>
          <a:p>
            <a:pPr marL="285750" indent="-284480" algn="just">
              <a:lnSpc>
                <a:spcPct val="150000"/>
              </a:lnSpc>
              <a:buClr>
                <a:srgbClr val="000000"/>
              </a:buClr>
              <a:buFont typeface="Arial" panose="020B0604020202020204"/>
              <a:buChar char="•"/>
            </a:pPr>
            <a:r>
              <a:rPr lang="en-IN" sz="2200" b="0" strike="noStrike" spc="-1">
                <a:solidFill>
                  <a:srgbClr val="000000"/>
                </a:solidFill>
                <a:latin typeface="Calibri" panose="020F0502020204030204"/>
                <a:ea typeface="DejaVu Sans"/>
              </a:rPr>
              <a:t>Human Activity Recognition plays a significant role in human-to-human and human-computer interaction. </a:t>
            </a:r>
            <a:endParaRPr lang="en-IN" sz="2200" b="0" strike="noStrike" spc="-1">
              <a:latin typeface="Arial" panose="020B0604020202020204"/>
            </a:endParaRPr>
          </a:p>
          <a:p>
            <a:pPr marL="285750" indent="-284480" algn="just">
              <a:lnSpc>
                <a:spcPct val="150000"/>
              </a:lnSpc>
              <a:buClr>
                <a:srgbClr val="000000"/>
              </a:buClr>
              <a:buFont typeface="Arial" panose="020B0604020202020204"/>
              <a:buChar char="•"/>
            </a:pPr>
            <a:r>
              <a:rPr lang="en-IN" sz="2200" b="0" strike="noStrike" spc="-1">
                <a:solidFill>
                  <a:srgbClr val="000000"/>
                </a:solidFill>
                <a:latin typeface="Calibri" panose="020F0502020204030204"/>
                <a:ea typeface="DejaVu Sans"/>
              </a:rPr>
              <a:t>So this system will not only be cost effective but also as a utility-based system that can be incorporated in a large number of applications that will save time and aid in various activities that require recognition process, and save a lot of time with good accuracy.</a:t>
            </a:r>
            <a:endParaRPr lang="en-IN" sz="2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781200" y="416520"/>
            <a:ext cx="7446960" cy="506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0" strike="noStrike" spc="-1">
                <a:solidFill>
                  <a:srgbClr val="4472C4"/>
                </a:solidFill>
                <a:latin typeface="Calibri" panose="020F0502020204030204"/>
                <a:ea typeface="DejaVu Sans"/>
              </a:rPr>
              <a:t>TIMELINE</a:t>
            </a:r>
            <a:endParaRPr lang="en-IN" sz="4400" b="0" strike="noStrike" spc="-1">
              <a:latin typeface="Arial" panose="020B0604020202020204"/>
            </a:endParaRPr>
          </a:p>
        </p:txBody>
      </p:sp>
      <p:graphicFrame>
        <p:nvGraphicFramePr>
          <p:cNvPr id="254" name="Content Placeholder 7"/>
          <p:cNvGraphicFramePr/>
          <p:nvPr/>
        </p:nvGraphicFramePr>
        <p:xfrm>
          <a:off x="781200" y="1095480"/>
          <a:ext cx="10003320" cy="5333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470880" y="973080"/>
            <a:ext cx="11220840" cy="5301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50000"/>
              </a:lnSpc>
              <a:spcBef>
                <a:spcPts val="1000"/>
              </a:spcBef>
            </a:pPr>
            <a:r>
              <a:rPr lang="en-IN" sz="2000" b="0" strike="noStrike" spc="-1">
                <a:solidFill>
                  <a:srgbClr val="000000"/>
                </a:solidFill>
                <a:latin typeface="Calibri" panose="020F0502020204030204"/>
                <a:ea typeface="DejaVu Sans"/>
              </a:rPr>
              <a:t>[1] A Deep Clustering via Automatic Feature Embedded Learning for Human Activity Recognition Ting Wang, Student Member, IEEE, Wing W. Y. Ng*, Senior Member, IEEE, Jinde Li, Qiuxia Wu, Member, IEEE, Shuai Zhang, Member, IEEE, Chris Nugent, Senior Member, IEEE, Colin Shewell, Member, IEEE[2021]</a:t>
            </a:r>
            <a:endParaRPr lang="en-IN" sz="2000" b="0" strike="noStrike" spc="-1">
              <a:latin typeface="Arial" panose="020B0604020202020204"/>
            </a:endParaRPr>
          </a:p>
          <a:p>
            <a:pPr algn="just">
              <a:lnSpc>
                <a:spcPct val="150000"/>
              </a:lnSpc>
            </a:pPr>
            <a:r>
              <a:rPr lang="en-IN" sz="2000" b="0" strike="noStrike" spc="-1">
                <a:solidFill>
                  <a:srgbClr val="000000"/>
                </a:solidFill>
                <a:latin typeface="Calibri" panose="020F0502020204030204"/>
                <a:ea typeface="DejaVu Sans"/>
              </a:rPr>
              <a:t>[2]  PrivHome: Privacy-Preserving Authenticated Communication in Smart Home Environment, Geong Sen Poh, Prosanta Gope, Member, IEEE , and Jianting Ning [2019, VOL. 99, NO. 99]</a:t>
            </a:r>
            <a:endParaRPr lang="en-IN" sz="2000" b="0" strike="noStrike" spc="-1">
              <a:latin typeface="Arial" panose="020B0604020202020204"/>
            </a:endParaRPr>
          </a:p>
          <a:p>
            <a:pPr algn="just">
              <a:lnSpc>
                <a:spcPct val="150000"/>
              </a:lnSpc>
              <a:spcBef>
                <a:spcPts val="1000"/>
              </a:spcBef>
            </a:pPr>
            <a:r>
              <a:rPr lang="en-IN" sz="2000" b="0" strike="noStrike" spc="-1">
                <a:solidFill>
                  <a:srgbClr val="000000"/>
                </a:solidFill>
                <a:latin typeface="Calibri" panose="020F0502020204030204"/>
                <a:ea typeface="DejaVu Sans"/>
              </a:rPr>
              <a:t>[3]  Continuous Human Motion Recognition With a Dynamic Range-Doppler Trajectory Method Based on FMCW Radar, Chuanwei Ding , Student Member, IEEE, Hong Hong , Member, IEEE, Yu Zou, Student Member, IEEE, Hui Chu , Xiaohua Zhu, Member, IEEE, Francesco Fioranelli , Member, IEEE, Julien Le Kernec , Senior Member, IEEE, and Changzhi Li , Senior Member, IEEE [2019, VOL. 57, NO. 9, ]</a:t>
            </a:r>
            <a:endParaRPr lang="en-IN" sz="2000" b="0" strike="noStrike" spc="-1">
              <a:latin typeface="Arial" panose="020B0604020202020204"/>
            </a:endParaRPr>
          </a:p>
          <a:p>
            <a:pPr algn="just">
              <a:lnSpc>
                <a:spcPct val="150000"/>
              </a:lnSpc>
              <a:spcBef>
                <a:spcPts val="1000"/>
              </a:spcBef>
            </a:pPr>
            <a:endParaRPr lang="en-IN" sz="2000" b="0" strike="noStrike" spc="-1">
              <a:latin typeface="Arial" panose="020B0604020202020204"/>
            </a:endParaRPr>
          </a:p>
          <a:p>
            <a:pPr algn="just">
              <a:lnSpc>
                <a:spcPct val="150000"/>
              </a:lnSpc>
              <a:spcBef>
                <a:spcPts val="1000"/>
              </a:spcBef>
            </a:pPr>
            <a:endParaRPr lang="en-IN" sz="2000" b="0" strike="noStrike" spc="-1">
              <a:latin typeface="Arial" panose="020B0604020202020204"/>
            </a:endParaRPr>
          </a:p>
          <a:p>
            <a:pPr algn="just">
              <a:lnSpc>
                <a:spcPct val="150000"/>
              </a:lnSpc>
              <a:spcBef>
                <a:spcPts val="1000"/>
              </a:spcBef>
            </a:pPr>
            <a:endParaRPr lang="en-IN" sz="2000" b="0" strike="noStrike" spc="-1">
              <a:latin typeface="Arial" panose="020B0604020202020204"/>
            </a:endParaRPr>
          </a:p>
          <a:p>
            <a:pPr algn="just">
              <a:lnSpc>
                <a:spcPct val="150000"/>
              </a:lnSpc>
              <a:spcBef>
                <a:spcPts val="1000"/>
              </a:spcBef>
            </a:pPr>
            <a:endParaRPr lang="en-IN" sz="2000" b="0" strike="noStrike" spc="-1">
              <a:latin typeface="Arial" panose="020B0604020202020204"/>
            </a:endParaRPr>
          </a:p>
        </p:txBody>
      </p:sp>
      <p:sp>
        <p:nvSpPr>
          <p:cNvPr id="256" name="CustomShape 2"/>
          <p:cNvSpPr/>
          <p:nvPr/>
        </p:nvSpPr>
        <p:spPr>
          <a:xfrm>
            <a:off x="470880" y="351720"/>
            <a:ext cx="7754760" cy="52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IN" sz="3200" b="0" strike="noStrike" spc="-1">
                <a:solidFill>
                  <a:srgbClr val="4472C4"/>
                </a:solidFill>
                <a:latin typeface="Calibri" panose="020F0502020204030204"/>
                <a:ea typeface="DejaVu Sans"/>
              </a:rPr>
              <a:t>REFERENCE</a:t>
            </a:r>
            <a:endParaRPr lang="en-IN" sz="3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838080" y="378360"/>
            <a:ext cx="10514160" cy="77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IN" sz="3200" b="0" strike="noStrike" spc="-1">
                <a:solidFill>
                  <a:srgbClr val="4472C4"/>
                </a:solidFill>
                <a:latin typeface="Calibri" panose="020F0502020204030204"/>
                <a:ea typeface="DejaVu Sans"/>
              </a:rPr>
              <a:t>REFERENCE</a:t>
            </a:r>
            <a:endParaRPr lang="en-IN" sz="3200" b="0" strike="noStrike" spc="-1">
              <a:latin typeface="Arial" panose="020B0604020202020204"/>
            </a:endParaRPr>
          </a:p>
        </p:txBody>
      </p:sp>
      <p:sp>
        <p:nvSpPr>
          <p:cNvPr id="258" name="CustomShape 2"/>
          <p:cNvSpPr/>
          <p:nvPr/>
        </p:nvSpPr>
        <p:spPr>
          <a:xfrm>
            <a:off x="838080" y="1530720"/>
            <a:ext cx="10514160" cy="434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a:bodyPr>
          <a:lstStyle/>
          <a:p>
            <a:pPr algn="just">
              <a:lnSpc>
                <a:spcPct val="150000"/>
              </a:lnSpc>
              <a:spcBef>
                <a:spcPts val="1000"/>
              </a:spcBef>
            </a:pPr>
            <a:r>
              <a:rPr lang="en-IN" sz="2200" b="0" strike="noStrike" spc="-1">
                <a:solidFill>
                  <a:srgbClr val="000000"/>
                </a:solidFill>
                <a:latin typeface="Calibri" panose="020F0502020204030204"/>
                <a:ea typeface="DejaVu Sans"/>
              </a:rPr>
              <a:t>[4] PRNU-Based Camera Attribution from Multiple Seam-Carved Images, BSamet Taspinar, Manoranjan Mohanty, and Nasir Memon.</a:t>
            </a:r>
            <a:endParaRPr lang="en-IN" sz="2200" b="0" strike="noStrike" spc="-1">
              <a:latin typeface="Arial" panose="020B0604020202020204"/>
            </a:endParaRPr>
          </a:p>
          <a:p>
            <a:pPr algn="just">
              <a:lnSpc>
                <a:spcPct val="150000"/>
              </a:lnSpc>
            </a:pPr>
            <a:r>
              <a:rPr lang="en-IN" sz="2200" b="0" strike="noStrike" spc="-1">
                <a:solidFill>
                  <a:srgbClr val="000000"/>
                </a:solidFill>
                <a:latin typeface="Calibri" panose="020F0502020204030204"/>
                <a:ea typeface="DejaVu Sans"/>
              </a:rPr>
              <a:t>[2017, VOL. 20, NO. 5, ]</a:t>
            </a:r>
            <a:endParaRPr lang="en-IN" sz="2200" b="0" strike="noStrike" spc="-1">
              <a:latin typeface="Arial" panose="020B0604020202020204"/>
            </a:endParaRPr>
          </a:p>
          <a:p>
            <a:pPr algn="just">
              <a:lnSpc>
                <a:spcPct val="150000"/>
              </a:lnSpc>
              <a:spcBef>
                <a:spcPts val="1000"/>
              </a:spcBef>
            </a:pPr>
            <a:r>
              <a:rPr lang="en-IN" sz="2200" b="0" strike="noStrike" spc="-1">
                <a:solidFill>
                  <a:srgbClr val="000000"/>
                </a:solidFill>
                <a:latin typeface="Calibri" panose="020F0502020204030204"/>
                <a:ea typeface="DejaVu Sans"/>
              </a:rPr>
              <a:t>[5] An Integrated Cloud-Based Smart Home Management System with  Community Hierarchy, Ying-Tsung Lee, Wei-Hsuan Hsiao, Chin-Meng Huang and Seng-Cho T. Chou. [2016, Vol No: 2162-237X]</a:t>
            </a:r>
            <a:endParaRPr lang="en-IN" sz="2200" b="0" strike="noStrike" spc="-1">
              <a:latin typeface="Arial" panose="020B0604020202020204"/>
            </a:endParaRPr>
          </a:p>
          <a:p>
            <a:pPr algn="just">
              <a:lnSpc>
                <a:spcPct val="150000"/>
              </a:lnSpc>
              <a:spcBef>
                <a:spcPts val="1000"/>
              </a:spcBef>
            </a:pPr>
            <a:r>
              <a:rPr lang="en-IN" sz="2200" b="0" strike="noStrike" spc="-1">
                <a:solidFill>
                  <a:srgbClr val="000000"/>
                </a:solidFill>
                <a:latin typeface="Calibri" panose="020F0502020204030204"/>
                <a:ea typeface="DejaVu Sans"/>
              </a:rPr>
              <a:t>[6] Presentation Attack Detection for Face Recognition using Light Field Camera, R. Raghavendra Kiran B. Raja Christoph Busch Norwegian Biometric Laboratory, Gjøvik University College, Norway. [TIP.2015.2395951]</a:t>
            </a:r>
            <a:endParaRPr lang="en-IN" sz="2200" b="0" strike="noStrike" spc="-1">
              <a:latin typeface="Arial" panose="020B0604020202020204"/>
            </a:endParaRPr>
          </a:p>
          <a:p>
            <a:pPr algn="just">
              <a:lnSpc>
                <a:spcPct val="150000"/>
              </a:lnSpc>
              <a:spcBef>
                <a:spcPts val="1000"/>
              </a:spcBef>
            </a:pPr>
            <a:endParaRPr lang="en-IN" sz="2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465840" y="1150200"/>
            <a:ext cx="11254680" cy="53539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284480" indent="-283210">
              <a:lnSpc>
                <a:spcPct val="150000"/>
              </a:lnSpc>
              <a:spcBef>
                <a:spcPts val="430"/>
              </a:spcBef>
              <a:spcAft>
                <a:spcPts val="300"/>
              </a:spcAft>
              <a:buClr>
                <a:srgbClr val="000000"/>
              </a:buClr>
              <a:buSzPct val="120000"/>
              <a:buFont typeface="Wingdings" panose="05000000000000000000" pitchFamily="2" charset="2"/>
              <a:buChar char=""/>
            </a:pPr>
            <a:r>
              <a:rPr lang="en-IN" sz="2200" b="0" strike="noStrike" spc="-1">
                <a:solidFill>
                  <a:srgbClr val="000000"/>
                </a:solidFill>
                <a:latin typeface="Calibri" panose="020F0502020204030204"/>
                <a:ea typeface="DejaVu Sans"/>
              </a:rPr>
              <a:t>In the existing system, it proposes a dual stacked autoencoders features embedded clustering (DSAFEC) and a BOW construction method based on the DSAFEC (B-DSAFEC) to reduce the computational complexity and to remove the selection restriction. </a:t>
            </a:r>
            <a:endParaRPr lang="en-IN" sz="2200" b="0" strike="noStrike" spc="-1">
              <a:latin typeface="Arial" panose="020B0604020202020204"/>
            </a:endParaRPr>
          </a:p>
          <a:p>
            <a:pPr marL="284480" indent="-283210">
              <a:lnSpc>
                <a:spcPct val="150000"/>
              </a:lnSpc>
              <a:spcBef>
                <a:spcPts val="430"/>
              </a:spcBef>
              <a:spcAft>
                <a:spcPts val="300"/>
              </a:spcAft>
              <a:buClr>
                <a:srgbClr val="000000"/>
              </a:buClr>
              <a:buSzPct val="120000"/>
              <a:buFont typeface="Wingdings" panose="05000000000000000000" pitchFamily="2" charset="2"/>
              <a:buChar char=""/>
            </a:pPr>
            <a:r>
              <a:rPr lang="en-IN" sz="2200" b="0" strike="noStrike" spc="-1">
                <a:solidFill>
                  <a:srgbClr val="000000"/>
                </a:solidFill>
                <a:latin typeface="Calibri" panose="020F0502020204030204"/>
                <a:ea typeface="DejaVu Sans"/>
              </a:rPr>
              <a:t>The DSAFEC first transforms feature points extracted from a video to a learned feature space and then probabilities of cluster assignment of feature points are predicted to build BOWs for human activity recognition. </a:t>
            </a:r>
            <a:endParaRPr lang="en-IN" sz="2200" b="0" strike="noStrike" spc="-1">
              <a:latin typeface="Arial" panose="020B0604020202020204"/>
            </a:endParaRPr>
          </a:p>
          <a:p>
            <a:pPr marL="284480" indent="-283210">
              <a:lnSpc>
                <a:spcPct val="150000"/>
              </a:lnSpc>
              <a:spcBef>
                <a:spcPts val="430"/>
              </a:spcBef>
              <a:spcAft>
                <a:spcPts val="300"/>
              </a:spcAft>
              <a:buClr>
                <a:srgbClr val="000000"/>
              </a:buClr>
              <a:buSzPct val="120000"/>
              <a:buFont typeface="Wingdings" panose="05000000000000000000" pitchFamily="2" charset="2"/>
              <a:buChar char=""/>
            </a:pPr>
            <a:r>
              <a:rPr lang="en-IN" sz="2200" b="0" strike="noStrike" spc="-1">
                <a:solidFill>
                  <a:srgbClr val="000000"/>
                </a:solidFill>
                <a:latin typeface="Calibri" panose="020F0502020204030204"/>
                <a:ea typeface="DejaVu Sans"/>
              </a:rPr>
              <a:t>A soft clustering is used by assigning each feature point to multiple clusters yielding the largest probabilities instead of only one in hard clustering.</a:t>
            </a:r>
            <a:endParaRPr lang="en-IN" sz="2200" b="0" strike="noStrike" spc="-1">
              <a:latin typeface="Arial" panose="020B0604020202020204"/>
            </a:endParaRPr>
          </a:p>
        </p:txBody>
      </p:sp>
      <p:sp>
        <p:nvSpPr>
          <p:cNvPr id="169" name="CustomShape 2"/>
          <p:cNvSpPr/>
          <p:nvPr/>
        </p:nvSpPr>
        <p:spPr>
          <a:xfrm>
            <a:off x="465840" y="206640"/>
            <a:ext cx="9640800" cy="653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ts val="2200"/>
              </a:lnSpc>
            </a:pPr>
            <a:r>
              <a:rPr lang="en-IN" sz="3200" b="1" strike="noStrike" spc="-1">
                <a:solidFill>
                  <a:srgbClr val="4472C4"/>
                </a:solidFill>
                <a:latin typeface="Calibri Light" panose="020F0302020204030204"/>
                <a:ea typeface="DejaVu Sans"/>
              </a:rPr>
              <a:t>EXISTING SYSTEM</a:t>
            </a:r>
            <a:endParaRPr lang="en-IN" sz="3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465840" y="1150200"/>
            <a:ext cx="11254680" cy="53539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284480" indent="-283210" algn="just">
              <a:lnSpc>
                <a:spcPct val="150000"/>
              </a:lnSpc>
              <a:spcBef>
                <a:spcPts val="430"/>
              </a:spcBef>
              <a:spcAft>
                <a:spcPts val="300"/>
              </a:spcAft>
              <a:buClr>
                <a:srgbClr val="000000"/>
              </a:buClr>
              <a:buSzPct val="120000"/>
              <a:buFont typeface="Wingdings" panose="05000000000000000000" pitchFamily="2" charset="2"/>
              <a:buChar char=""/>
            </a:pPr>
            <a:r>
              <a:rPr lang="en-IN" sz="2200" b="0" strike="noStrike" spc="-1">
                <a:solidFill>
                  <a:srgbClr val="000000"/>
                </a:solidFill>
                <a:latin typeface="Calibri" panose="020F0502020204030204"/>
                <a:ea typeface="DejaVu Sans"/>
              </a:rPr>
              <a:t>The system uses dual stacked auto encoders which for video dataset is insufficient to extract the data.</a:t>
            </a:r>
            <a:endParaRPr lang="en-IN" sz="2200" b="0" strike="noStrike" spc="-1">
              <a:latin typeface="Arial" panose="020B0604020202020204"/>
            </a:endParaRPr>
          </a:p>
          <a:p>
            <a:pPr marL="284480" indent="-283210" algn="just">
              <a:lnSpc>
                <a:spcPct val="150000"/>
              </a:lnSpc>
              <a:spcBef>
                <a:spcPts val="430"/>
              </a:spcBef>
              <a:spcAft>
                <a:spcPts val="300"/>
              </a:spcAft>
              <a:buClr>
                <a:srgbClr val="000000"/>
              </a:buClr>
              <a:buSzPct val="120000"/>
              <a:buFont typeface="Wingdings" panose="05000000000000000000" pitchFamily="2" charset="2"/>
              <a:buChar char=""/>
            </a:pPr>
            <a:r>
              <a:rPr lang="en-IN" sz="2200" b="0" strike="noStrike" spc="-1">
                <a:solidFill>
                  <a:srgbClr val="000000"/>
                </a:solidFill>
                <a:latin typeface="Calibri" panose="020F0502020204030204"/>
                <a:ea typeface="DejaVu Sans"/>
              </a:rPr>
              <a:t>Although the training is faster in radial basis function neural network (RBFNN) network but classification is slow in comparison due to nodes in hidden layer have to compute the RBF function for the input sample vector during classification.</a:t>
            </a:r>
            <a:endParaRPr lang="en-IN" sz="2200" b="0" strike="noStrike" spc="-1">
              <a:latin typeface="Arial" panose="020B0604020202020204"/>
            </a:endParaRPr>
          </a:p>
          <a:p>
            <a:pPr marL="284480" indent="-283210" algn="just">
              <a:lnSpc>
                <a:spcPct val="150000"/>
              </a:lnSpc>
              <a:spcBef>
                <a:spcPts val="430"/>
              </a:spcBef>
              <a:spcAft>
                <a:spcPts val="300"/>
              </a:spcAft>
              <a:buClr>
                <a:srgbClr val="000000"/>
              </a:buClr>
              <a:buSzPct val="120000"/>
              <a:buFont typeface="Wingdings" panose="05000000000000000000" pitchFamily="2" charset="2"/>
              <a:buChar char=""/>
            </a:pPr>
            <a:r>
              <a:rPr lang="en-IN" sz="2200" b="0" strike="noStrike" spc="-1">
                <a:solidFill>
                  <a:srgbClr val="000000"/>
                </a:solidFill>
                <a:latin typeface="Calibri" panose="020F0502020204030204"/>
                <a:ea typeface="DejaVu Sans"/>
              </a:rPr>
              <a:t>The system does not provide an effective technological solution for real time deployment.</a:t>
            </a:r>
            <a:endParaRPr lang="en-IN" sz="2200" b="0" strike="noStrike" spc="-1">
              <a:latin typeface="Arial" panose="020B0604020202020204"/>
            </a:endParaRPr>
          </a:p>
        </p:txBody>
      </p:sp>
      <p:sp>
        <p:nvSpPr>
          <p:cNvPr id="171" name="CustomShape 2"/>
          <p:cNvSpPr/>
          <p:nvPr/>
        </p:nvSpPr>
        <p:spPr>
          <a:xfrm>
            <a:off x="465840" y="206640"/>
            <a:ext cx="9640800" cy="653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ts val="2200"/>
              </a:lnSpc>
            </a:pPr>
            <a:r>
              <a:rPr lang="en-IN" sz="3200" b="1" strike="noStrike" spc="-1">
                <a:solidFill>
                  <a:srgbClr val="4472C4"/>
                </a:solidFill>
                <a:latin typeface="Calibri Light" panose="020F0302020204030204"/>
                <a:ea typeface="DejaVu Sans"/>
              </a:rPr>
              <a:t>DISADVANTAGES OF EXISTING SYSTEM</a:t>
            </a:r>
            <a:endParaRPr lang="en-IN" sz="3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a:off x="685800" y="353880"/>
            <a:ext cx="7754760" cy="68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ts val="2200"/>
              </a:lnSpc>
            </a:pPr>
            <a:r>
              <a:rPr lang="en-IN" sz="3200" b="0" strike="noStrike" spc="-1">
                <a:solidFill>
                  <a:srgbClr val="4472C4"/>
                </a:solidFill>
                <a:latin typeface="Calibri" panose="020F0502020204030204"/>
                <a:ea typeface="DejaVu Sans"/>
              </a:rPr>
              <a:t>LITERATURE REVIEW</a:t>
            </a:r>
            <a:endParaRPr lang="en-IN" sz="3200" b="0" strike="noStrike" spc="-1">
              <a:latin typeface="Arial" panose="020B0604020202020204"/>
            </a:endParaRPr>
          </a:p>
        </p:txBody>
      </p:sp>
      <p:graphicFrame>
        <p:nvGraphicFramePr>
          <p:cNvPr id="173" name="Table 2"/>
          <p:cNvGraphicFramePr/>
          <p:nvPr/>
        </p:nvGraphicFramePr>
        <p:xfrm>
          <a:off x="432360" y="935280"/>
          <a:ext cx="11326320" cy="5392800"/>
        </p:xfrm>
        <a:graphic>
          <a:graphicData uri="http://schemas.openxmlformats.org/drawingml/2006/table">
            <a:tbl>
              <a:tblPr/>
              <a:tblGrid>
                <a:gridCol w="2265120"/>
                <a:gridCol w="2130480"/>
                <a:gridCol w="1772280"/>
                <a:gridCol w="2813400"/>
                <a:gridCol w="2345040"/>
              </a:tblGrid>
              <a:tr h="631800">
                <a:tc>
                  <a:txBody>
                    <a:bodyPr/>
                    <a:lstStyle/>
                    <a:p>
                      <a:pPr algn="just">
                        <a:lnSpc>
                          <a:spcPct val="115000"/>
                        </a:lnSpc>
                      </a:pPr>
                      <a:r>
                        <a:rPr lang="en-IN" sz="1400" b="1" strike="noStrike" spc="-1">
                          <a:solidFill>
                            <a:srgbClr val="000000"/>
                          </a:solidFill>
                          <a:latin typeface="Calibri" panose="020F0502020204030204"/>
                        </a:rPr>
                        <a:t> TITLE OF THE PAPER</a:t>
                      </a:r>
                      <a:endParaRPr lang="en-IN" sz="1400" b="0" strike="noStrike" spc="-1">
                        <a:latin typeface="Arial" panose="020B0604020202020204"/>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gn="just">
                        <a:lnSpc>
                          <a:spcPct val="115000"/>
                        </a:lnSpc>
                      </a:pPr>
                      <a:r>
                        <a:rPr lang="en-IN" sz="1400" b="1" strike="noStrike" spc="-1">
                          <a:solidFill>
                            <a:srgbClr val="000000"/>
                          </a:solidFill>
                          <a:latin typeface="Calibri" panose="020F0502020204030204"/>
                        </a:rPr>
                        <a:t>AUTHOR NAME</a:t>
                      </a:r>
                      <a:endParaRPr lang="en-IN" sz="1400" b="0" strike="noStrike" spc="-1">
                        <a:latin typeface="Arial" panose="020B0604020202020204"/>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gn="just">
                        <a:lnSpc>
                          <a:spcPct val="115000"/>
                        </a:lnSpc>
                      </a:pPr>
                      <a:r>
                        <a:rPr lang="en-IN" sz="1400" b="1" strike="noStrike" spc="-1">
                          <a:solidFill>
                            <a:srgbClr val="000000"/>
                          </a:solidFill>
                          <a:latin typeface="Calibri" panose="020F0502020204030204"/>
                        </a:rPr>
                        <a:t>ALGORITHM</a:t>
                      </a:r>
                      <a:endParaRPr lang="en-IN" sz="1400" b="0" strike="noStrike" spc="-1">
                        <a:latin typeface="Arial" panose="020B0604020202020204"/>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gn="just">
                        <a:lnSpc>
                          <a:spcPct val="115000"/>
                        </a:lnSpc>
                      </a:pPr>
                      <a:r>
                        <a:rPr lang="en-IN" sz="1400" b="1" strike="noStrike" spc="-1">
                          <a:solidFill>
                            <a:srgbClr val="000000"/>
                          </a:solidFill>
                          <a:latin typeface="Calibri" panose="020F0502020204030204"/>
                        </a:rPr>
                        <a:t>ADVANTAGE</a:t>
                      </a:r>
                      <a:endParaRPr lang="en-IN" sz="1400" b="0" strike="noStrike" spc="-1">
                        <a:latin typeface="Arial" panose="020B0604020202020204"/>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gn="just">
                        <a:lnSpc>
                          <a:spcPct val="115000"/>
                        </a:lnSpc>
                      </a:pPr>
                      <a:r>
                        <a:rPr lang="en-IN" sz="1400" b="1" strike="noStrike" spc="-1">
                          <a:solidFill>
                            <a:srgbClr val="000000"/>
                          </a:solidFill>
                          <a:latin typeface="Calibri" panose="020F0502020204030204"/>
                        </a:rPr>
                        <a:t>DISADVANTAGE</a:t>
                      </a:r>
                      <a:endParaRPr lang="en-IN" sz="1400" b="0" strike="noStrike" spc="-1">
                        <a:latin typeface="Arial" panose="020B0604020202020204"/>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r>
              <a:tr h="1617480">
                <a:tc>
                  <a:txBody>
                    <a:bodyPr/>
                    <a:lstStyle/>
                    <a:p>
                      <a:pPr>
                        <a:lnSpc>
                          <a:spcPct val="100000"/>
                        </a:lnSpc>
                      </a:pPr>
                      <a:r>
                        <a:rPr lang="en-IN" sz="1400" b="0" strike="noStrike" spc="-1">
                          <a:solidFill>
                            <a:srgbClr val="000000"/>
                          </a:solidFill>
                          <a:latin typeface="Calibri" panose="020F0502020204030204"/>
                        </a:rPr>
                        <a:t>A Deep Clustering via Automatic Feature</a:t>
                      </a:r>
                      <a:endParaRPr lang="en-IN" sz="1400" b="0" strike="noStrike" spc="-1">
                        <a:latin typeface="Arial" panose="020B0604020202020204"/>
                      </a:endParaRPr>
                    </a:p>
                    <a:p>
                      <a:pPr>
                        <a:lnSpc>
                          <a:spcPct val="100000"/>
                        </a:lnSpc>
                      </a:pPr>
                      <a:r>
                        <a:rPr lang="en-IN" sz="1400" b="0" strike="noStrike" spc="-1">
                          <a:solidFill>
                            <a:srgbClr val="000000"/>
                          </a:solidFill>
                          <a:latin typeface="Calibri" panose="020F0502020204030204"/>
                        </a:rPr>
                        <a:t>Embedded Learning for Human Activity</a:t>
                      </a:r>
                      <a:endParaRPr lang="en-IN" sz="1400" b="0" strike="noStrike" spc="-1">
                        <a:latin typeface="Arial" panose="020B0604020202020204"/>
                      </a:endParaRPr>
                    </a:p>
                    <a:p>
                      <a:pPr>
                        <a:lnSpc>
                          <a:spcPct val="100000"/>
                        </a:lnSpc>
                      </a:pPr>
                      <a:r>
                        <a:rPr lang="en-IN" sz="1400" b="0" strike="noStrike" spc="-1">
                          <a:solidFill>
                            <a:srgbClr val="000000"/>
                          </a:solidFill>
                          <a:latin typeface="Calibri" panose="020F0502020204030204"/>
                        </a:rPr>
                        <a:t>Recognition[2021]</a:t>
                      </a:r>
                      <a:endParaRPr lang="en-IN" sz="1400" b="0" strike="noStrike" spc="-1">
                        <a:latin typeface="Arial" panose="020B0604020202020204"/>
                      </a:endParaRPr>
                    </a:p>
                  </a:txBody>
                  <a:tcPr marL="68400" marR="68400">
                    <a:lnL w="12240">
                      <a:solidFill>
                        <a:srgbClr val="FFFFFF"/>
                      </a:solidFill>
                    </a:lnL>
                    <a:lnR w="12240">
                      <a:solidFill>
                        <a:srgbClr val="FFFFFF"/>
                      </a:solidFill>
                    </a:lnR>
                    <a:lnT w="38160">
                      <a:solidFill>
                        <a:srgbClr val="FFFFFF"/>
                      </a:solidFill>
                    </a:lnT>
                    <a:lnB w="12240">
                      <a:solidFill>
                        <a:srgbClr val="FFFFFF"/>
                      </a:solidFill>
                    </a:lnB>
                    <a:solidFill>
                      <a:srgbClr val="D2ECF9"/>
                    </a:solidFill>
                  </a:tcPr>
                </a:tc>
                <a:tc>
                  <a:txBody>
                    <a:bodyPr/>
                    <a:lstStyle/>
                    <a:p>
                      <a:pPr>
                        <a:lnSpc>
                          <a:spcPct val="100000"/>
                        </a:lnSpc>
                      </a:pPr>
                      <a:r>
                        <a:rPr lang="en-IN" sz="1400" b="0" strike="noStrike" spc="-1">
                          <a:solidFill>
                            <a:srgbClr val="000000"/>
                          </a:solidFill>
                          <a:latin typeface="Calibri" panose="020F0502020204030204"/>
                        </a:rPr>
                        <a:t>Ting Wang, Wing W. Y. Ng*, Jinde Li,</a:t>
                      </a:r>
                      <a:endParaRPr lang="en-IN" sz="1400" b="0" strike="noStrike" spc="-1">
                        <a:latin typeface="Arial" panose="020B0604020202020204"/>
                      </a:endParaRPr>
                    </a:p>
                    <a:p>
                      <a:pPr>
                        <a:lnSpc>
                          <a:spcPct val="100000"/>
                        </a:lnSpc>
                      </a:pPr>
                      <a:r>
                        <a:rPr lang="en-IN" sz="1400" b="0" strike="noStrike" spc="-1">
                          <a:solidFill>
                            <a:srgbClr val="000000"/>
                          </a:solidFill>
                          <a:latin typeface="Calibri" panose="020F0502020204030204"/>
                        </a:rPr>
                        <a:t>Qiuxia Wu, Shuai Zhang, Chris Nugent, Colin Shewell, </a:t>
                      </a:r>
                      <a:endParaRPr lang="en-IN" sz="1400" b="0" strike="noStrike" spc="-1">
                        <a:latin typeface="Arial" panose="020B0604020202020204"/>
                      </a:endParaRPr>
                    </a:p>
                  </a:txBody>
                  <a:tcPr marL="68400" marR="68400">
                    <a:lnL w="12240">
                      <a:solidFill>
                        <a:srgbClr val="FFFFFF"/>
                      </a:solidFill>
                    </a:lnL>
                    <a:lnR w="12240">
                      <a:solidFill>
                        <a:srgbClr val="FFFFFF"/>
                      </a:solidFill>
                    </a:lnR>
                    <a:lnT w="38160">
                      <a:solidFill>
                        <a:srgbClr val="FFFFFF"/>
                      </a:solidFill>
                    </a:lnT>
                    <a:lnB w="12240">
                      <a:solidFill>
                        <a:srgbClr val="FFFFFF"/>
                      </a:solidFill>
                    </a:lnB>
                    <a:solidFill>
                      <a:srgbClr val="D2ECF9"/>
                    </a:solidFill>
                  </a:tcPr>
                </a:tc>
                <a:tc>
                  <a:txBody>
                    <a:bodyPr/>
                    <a:lstStyle/>
                    <a:p>
                      <a:pPr>
                        <a:lnSpc>
                          <a:spcPct val="100000"/>
                        </a:lnSpc>
                      </a:pPr>
                      <a:r>
                        <a:rPr lang="en-IN" sz="1400" b="0" strike="noStrike" spc="-1">
                          <a:solidFill>
                            <a:srgbClr val="000000"/>
                          </a:solidFill>
                          <a:latin typeface="Calibri" panose="020F0502020204030204"/>
                        </a:rPr>
                        <a:t>dual stacked</a:t>
                      </a:r>
                      <a:endParaRPr lang="en-IN" sz="1400" b="0" strike="noStrike" spc="-1">
                        <a:latin typeface="Arial" panose="020B0604020202020204"/>
                      </a:endParaRPr>
                    </a:p>
                    <a:p>
                      <a:pPr>
                        <a:lnSpc>
                          <a:spcPct val="100000"/>
                        </a:lnSpc>
                      </a:pPr>
                      <a:r>
                        <a:rPr lang="en-IN" sz="1400" b="0" strike="noStrike" spc="-1">
                          <a:solidFill>
                            <a:srgbClr val="000000"/>
                          </a:solidFill>
                          <a:latin typeface="Calibri" panose="020F0502020204030204"/>
                        </a:rPr>
                        <a:t>autoencoders features embedded clustering (DSAFEC)</a:t>
                      </a:r>
                      <a:endParaRPr lang="en-IN" sz="1400" b="0" strike="noStrike" spc="-1">
                        <a:latin typeface="Arial" panose="020B0604020202020204"/>
                      </a:endParaRPr>
                    </a:p>
                  </a:txBody>
                  <a:tcPr marL="68400" marR="68400">
                    <a:lnL w="12240">
                      <a:solidFill>
                        <a:srgbClr val="FFFFFF"/>
                      </a:solidFill>
                    </a:lnL>
                    <a:lnR w="12240">
                      <a:solidFill>
                        <a:srgbClr val="FFFFFF"/>
                      </a:solidFill>
                    </a:lnR>
                    <a:lnT w="38160">
                      <a:solidFill>
                        <a:srgbClr val="FFFFFF"/>
                      </a:solidFill>
                    </a:lnT>
                    <a:lnB w="12240">
                      <a:solidFill>
                        <a:srgbClr val="FFFFFF"/>
                      </a:solidFill>
                    </a:lnB>
                    <a:solidFill>
                      <a:srgbClr val="D2ECF9"/>
                    </a:solidFill>
                  </a:tcPr>
                </a:tc>
                <a:tc>
                  <a:txBody>
                    <a:bodyPr/>
                    <a:lstStyle/>
                    <a:p>
                      <a:pPr algn="just">
                        <a:lnSpc>
                          <a:spcPct val="100000"/>
                        </a:lnSpc>
                      </a:pPr>
                      <a:r>
                        <a:rPr lang="en-IN" sz="1400" b="0" strike="noStrike" spc="-1">
                          <a:solidFill>
                            <a:srgbClr val="000000"/>
                          </a:solidFill>
                          <a:latin typeface="Calibri" panose="020F0502020204030204"/>
                        </a:rPr>
                        <a:t>Used to identify the range of human pose motion.</a:t>
                      </a:r>
                      <a:endParaRPr lang="en-IN" sz="1400" b="0" strike="noStrike" spc="-1">
                        <a:latin typeface="Arial" panose="020B0604020202020204"/>
                      </a:endParaRPr>
                    </a:p>
                  </a:txBody>
                  <a:tcPr marL="68400" marR="68400">
                    <a:lnL w="12240">
                      <a:solidFill>
                        <a:srgbClr val="FFFFFF"/>
                      </a:solidFill>
                    </a:lnL>
                    <a:lnR w="12240">
                      <a:solidFill>
                        <a:srgbClr val="FFFFFF"/>
                      </a:solidFill>
                    </a:lnR>
                    <a:lnT w="38160">
                      <a:solidFill>
                        <a:srgbClr val="FFFFFF"/>
                      </a:solidFill>
                    </a:lnT>
                    <a:lnB w="12240">
                      <a:solidFill>
                        <a:srgbClr val="FFFFFF"/>
                      </a:solidFill>
                    </a:lnB>
                    <a:solidFill>
                      <a:srgbClr val="D2ECF9"/>
                    </a:solidFill>
                  </a:tcPr>
                </a:tc>
                <a:tc>
                  <a:txBody>
                    <a:bodyPr/>
                    <a:lstStyle/>
                    <a:p>
                      <a:pPr algn="just">
                        <a:lnSpc>
                          <a:spcPct val="100000"/>
                        </a:lnSpc>
                      </a:pPr>
                      <a:r>
                        <a:rPr lang="en-IN" sz="1400" b="0" strike="noStrike" spc="-1">
                          <a:solidFill>
                            <a:srgbClr val="000000"/>
                          </a:solidFill>
                          <a:latin typeface="Calibri" panose="020F0502020204030204"/>
                        </a:rPr>
                        <a:t>The system uses dual stacked auto encoders which for video dataset is insufficient to extract the data.</a:t>
                      </a:r>
                      <a:endParaRPr lang="en-IN" sz="1400" b="0" strike="noStrike" spc="-1">
                        <a:latin typeface="Arial" panose="020B0604020202020204"/>
                      </a:endParaRPr>
                    </a:p>
                  </a:txBody>
                  <a:tcPr marL="68400" marR="68400">
                    <a:lnL w="12240">
                      <a:solidFill>
                        <a:srgbClr val="FFFFFF"/>
                      </a:solidFill>
                    </a:lnL>
                    <a:lnR w="12240">
                      <a:solidFill>
                        <a:srgbClr val="FFFFFF"/>
                      </a:solidFill>
                    </a:lnR>
                    <a:lnT w="38160">
                      <a:solidFill>
                        <a:srgbClr val="FFFFFF"/>
                      </a:solidFill>
                    </a:lnT>
                    <a:lnB w="12240">
                      <a:solidFill>
                        <a:srgbClr val="FFFFFF"/>
                      </a:solidFill>
                    </a:lnB>
                    <a:solidFill>
                      <a:srgbClr val="D2ECF9"/>
                    </a:solidFill>
                  </a:tcPr>
                </a:tc>
              </a:tr>
              <a:tr h="3143520">
                <a:tc>
                  <a:txBody>
                    <a:bodyPr/>
                    <a:lstStyle/>
                    <a:p>
                      <a:pPr algn="just">
                        <a:lnSpc>
                          <a:spcPct val="150000"/>
                        </a:lnSpc>
                      </a:pPr>
                      <a:r>
                        <a:rPr lang="en-IN" sz="1400" b="0" strike="noStrike" spc="-1">
                          <a:solidFill>
                            <a:srgbClr val="000000"/>
                          </a:solidFill>
                          <a:latin typeface="Calibri" panose="020F0502020204030204"/>
                        </a:rPr>
                        <a:t>Presentation Attack Detection for Face Recognition using Light Field Camera</a:t>
                      </a:r>
                      <a:endParaRPr lang="en-IN" sz="1400" b="0" strike="noStrike" spc="-1">
                        <a:latin typeface="Arial" panose="020B0604020202020204"/>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AF6FC"/>
                    </a:solidFill>
                  </a:tcPr>
                </a:tc>
                <a:tc>
                  <a:txBody>
                    <a:bodyPr/>
                    <a:lstStyle/>
                    <a:p>
                      <a:pPr algn="just">
                        <a:lnSpc>
                          <a:spcPct val="100000"/>
                        </a:lnSpc>
                      </a:pPr>
                      <a:r>
                        <a:rPr lang="en-IN" sz="1400" b="0" strike="noStrike" spc="-1">
                          <a:solidFill>
                            <a:srgbClr val="000000"/>
                          </a:solidFill>
                          <a:latin typeface="Calibri" panose="020F0502020204030204"/>
                        </a:rPr>
                        <a:t>R. Raghavendra Kiran B. Raja Christoph Busch Norwegian Biometric Laboratory, Gjøvik University College, Norway</a:t>
                      </a:r>
                      <a:endParaRPr lang="en-IN" sz="1400" b="0" strike="noStrike" spc="-1">
                        <a:latin typeface="Arial" panose="020B0604020202020204"/>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AF6FC"/>
                    </a:solidFill>
                  </a:tcPr>
                </a:tc>
                <a:tc>
                  <a:txBody>
                    <a:bodyPr/>
                    <a:lstStyle/>
                    <a:p>
                      <a:pPr algn="just">
                        <a:lnSpc>
                          <a:spcPct val="100000"/>
                        </a:lnSpc>
                      </a:pPr>
                      <a:r>
                        <a:rPr lang="en-IN" sz="1400" b="0" strike="noStrike" spc="-1">
                          <a:solidFill>
                            <a:srgbClr val="000000"/>
                          </a:solidFill>
                          <a:latin typeface="Calibri" panose="020F0502020204030204"/>
                        </a:rPr>
                        <a:t>Face Presentation Attack Detection (PAD)</a:t>
                      </a:r>
                      <a:endParaRPr lang="en-IN" sz="1400" b="0" strike="noStrike" spc="-1">
                        <a:latin typeface="Arial" panose="020B0604020202020204"/>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AF6FC"/>
                    </a:solidFill>
                  </a:tcPr>
                </a:tc>
                <a:tc>
                  <a:txBody>
                    <a:bodyPr/>
                    <a:lstStyle/>
                    <a:p>
                      <a:pPr algn="just">
                        <a:lnSpc>
                          <a:spcPct val="100000"/>
                        </a:lnSpc>
                      </a:pPr>
                      <a:r>
                        <a:rPr lang="en-IN" sz="1400" b="0" strike="noStrike" spc="-1">
                          <a:solidFill>
                            <a:srgbClr val="000000"/>
                          </a:solidFill>
                          <a:latin typeface="Calibri" panose="020F0502020204030204"/>
                        </a:rPr>
                        <a:t>The light field face artefact database have revealed the outstanding performance of the proposed PAD scheme when benchmarked with various well established state-of-the-art schemes.</a:t>
                      </a:r>
                      <a:endParaRPr lang="en-IN" sz="1400" b="0" strike="noStrike" spc="-1">
                        <a:latin typeface="Arial" panose="020B0604020202020204"/>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AF6FC"/>
                    </a:solidFill>
                  </a:tcPr>
                </a:tc>
                <a:tc>
                  <a:txBody>
                    <a:bodyPr/>
                    <a:lstStyle/>
                    <a:p>
                      <a:pPr algn="just">
                        <a:lnSpc>
                          <a:spcPct val="100000"/>
                        </a:lnSpc>
                      </a:pPr>
                      <a:r>
                        <a:rPr lang="en-IN" sz="1400" b="0" strike="noStrike" spc="-1">
                          <a:solidFill>
                            <a:srgbClr val="000000"/>
                          </a:solidFill>
                          <a:latin typeface="Calibri" panose="020F0502020204030204"/>
                        </a:rPr>
                        <a:t>There exists no superior PAD technique due to evolution of sophisticated presentation attacks</a:t>
                      </a:r>
                      <a:endParaRPr lang="en-IN" sz="1400" b="0" strike="noStrike" spc="-1">
                        <a:latin typeface="Arial" panose="020B0604020202020204"/>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AF6FC"/>
                    </a:solid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685800" y="353880"/>
            <a:ext cx="7754760" cy="68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ts val="2200"/>
              </a:lnSpc>
            </a:pPr>
            <a:r>
              <a:rPr lang="en-IN" sz="3200" b="0" strike="noStrike" spc="-1">
                <a:solidFill>
                  <a:srgbClr val="4472C4"/>
                </a:solidFill>
                <a:latin typeface="Calibri" panose="020F0502020204030204"/>
                <a:ea typeface="DejaVu Sans"/>
              </a:rPr>
              <a:t>LITERATURE REVIEW</a:t>
            </a:r>
            <a:endParaRPr lang="en-IN" sz="3200" b="0" strike="noStrike" spc="-1">
              <a:latin typeface="Arial" panose="020B0604020202020204"/>
            </a:endParaRPr>
          </a:p>
        </p:txBody>
      </p:sp>
      <p:graphicFrame>
        <p:nvGraphicFramePr>
          <p:cNvPr id="175" name="Table 2"/>
          <p:cNvGraphicFramePr/>
          <p:nvPr/>
        </p:nvGraphicFramePr>
        <p:xfrm>
          <a:off x="457200" y="1295280"/>
          <a:ext cx="11326320" cy="5339520"/>
        </p:xfrm>
        <a:graphic>
          <a:graphicData uri="http://schemas.openxmlformats.org/drawingml/2006/table">
            <a:tbl>
              <a:tblPr/>
              <a:tblGrid>
                <a:gridCol w="2265120"/>
                <a:gridCol w="2130480"/>
                <a:gridCol w="1772280"/>
                <a:gridCol w="2813400"/>
                <a:gridCol w="2345040"/>
              </a:tblGrid>
              <a:tr h="536400">
                <a:tc>
                  <a:txBody>
                    <a:bodyPr/>
                    <a:lstStyle/>
                    <a:p>
                      <a:pPr algn="just">
                        <a:lnSpc>
                          <a:spcPct val="115000"/>
                        </a:lnSpc>
                      </a:pPr>
                      <a:r>
                        <a:rPr lang="en-IN" sz="1400" b="1" strike="noStrike" spc="-1">
                          <a:solidFill>
                            <a:srgbClr val="000000"/>
                          </a:solidFill>
                          <a:latin typeface="Calibri" panose="020F0502020204030204"/>
                        </a:rPr>
                        <a:t> TITLE OF THE PAPER</a:t>
                      </a:r>
                      <a:endParaRPr lang="en-IN" sz="1400" b="0" strike="noStrike" spc="-1">
                        <a:latin typeface="Arial" panose="020B0604020202020204"/>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gn="just">
                        <a:lnSpc>
                          <a:spcPct val="115000"/>
                        </a:lnSpc>
                      </a:pPr>
                      <a:r>
                        <a:rPr lang="en-IN" sz="1400" b="1" strike="noStrike" spc="-1">
                          <a:solidFill>
                            <a:srgbClr val="000000"/>
                          </a:solidFill>
                          <a:latin typeface="Calibri" panose="020F0502020204030204"/>
                        </a:rPr>
                        <a:t>AUTHOR NAME</a:t>
                      </a:r>
                      <a:endParaRPr lang="en-IN" sz="1400" b="0" strike="noStrike" spc="-1">
                        <a:latin typeface="Arial" panose="020B0604020202020204"/>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gn="just">
                        <a:lnSpc>
                          <a:spcPct val="115000"/>
                        </a:lnSpc>
                      </a:pPr>
                      <a:r>
                        <a:rPr lang="en-IN" sz="1400" b="1" strike="noStrike" spc="-1">
                          <a:solidFill>
                            <a:srgbClr val="000000"/>
                          </a:solidFill>
                          <a:latin typeface="Calibri" panose="020F0502020204030204"/>
                        </a:rPr>
                        <a:t>ALGORITHM</a:t>
                      </a:r>
                      <a:endParaRPr lang="en-IN" sz="1400" b="0" strike="noStrike" spc="-1">
                        <a:latin typeface="Arial" panose="020B0604020202020204"/>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gn="just">
                        <a:lnSpc>
                          <a:spcPct val="115000"/>
                        </a:lnSpc>
                      </a:pPr>
                      <a:r>
                        <a:rPr lang="en-IN" sz="1400" b="1" strike="noStrike" spc="-1">
                          <a:solidFill>
                            <a:srgbClr val="000000"/>
                          </a:solidFill>
                          <a:latin typeface="Calibri" panose="020F0502020204030204"/>
                        </a:rPr>
                        <a:t>ADVANTAGE</a:t>
                      </a:r>
                      <a:endParaRPr lang="en-IN" sz="1400" b="0" strike="noStrike" spc="-1">
                        <a:latin typeface="Arial" panose="020B0604020202020204"/>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gn="just">
                        <a:lnSpc>
                          <a:spcPct val="115000"/>
                        </a:lnSpc>
                      </a:pPr>
                      <a:r>
                        <a:rPr lang="en-IN" sz="1400" b="1" strike="noStrike" spc="-1">
                          <a:solidFill>
                            <a:srgbClr val="000000"/>
                          </a:solidFill>
                          <a:latin typeface="Calibri" panose="020F0502020204030204"/>
                        </a:rPr>
                        <a:t>DISADVANTAGE</a:t>
                      </a:r>
                      <a:endParaRPr lang="en-IN" sz="1400" b="0" strike="noStrike" spc="-1">
                        <a:latin typeface="Arial" panose="020B0604020202020204"/>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r>
              <a:tr h="1670760">
                <a:tc>
                  <a:txBody>
                    <a:bodyPr/>
                    <a:lstStyle/>
                    <a:p>
                      <a:pPr algn="just">
                        <a:lnSpc>
                          <a:spcPct val="100000"/>
                        </a:lnSpc>
                      </a:pPr>
                      <a:r>
                        <a:rPr lang="en-IN" sz="1400" b="0" strike="noStrike" spc="-1">
                          <a:solidFill>
                            <a:srgbClr val="000000"/>
                          </a:solidFill>
                          <a:latin typeface="Calibri" panose="020F0502020204030204"/>
                        </a:rPr>
                        <a:t>“PrivHome: Privacy-Preserving Authenticated Communication in Smart Home Environment</a:t>
                      </a:r>
                      <a:endParaRPr lang="en-IN" sz="1400" b="0" strike="noStrike" spc="-1">
                        <a:latin typeface="Arial" panose="020B0604020202020204"/>
                      </a:endParaRPr>
                    </a:p>
                    <a:p>
                      <a:pPr algn="just">
                        <a:lnSpc>
                          <a:spcPct val="100000"/>
                        </a:lnSpc>
                      </a:pPr>
                      <a:r>
                        <a:rPr lang="en-IN" sz="1400" b="0" strike="noStrike" spc="-1">
                          <a:solidFill>
                            <a:srgbClr val="000000"/>
                          </a:solidFill>
                          <a:latin typeface="Calibri" panose="020F0502020204030204"/>
                        </a:rPr>
                        <a:t>[2019, VOL. 99, NO. 99]</a:t>
                      </a:r>
                      <a:endParaRPr lang="en-IN" sz="1400" b="0" strike="noStrike" spc="-1">
                        <a:latin typeface="Arial" panose="020B0604020202020204"/>
                      </a:endParaRPr>
                    </a:p>
                    <a:p>
                      <a:pPr algn="just">
                        <a:lnSpc>
                          <a:spcPct val="100000"/>
                        </a:lnSpc>
                      </a:pPr>
                      <a:endParaRPr lang="en-IN" sz="1400" b="0" strike="noStrike" spc="-1">
                        <a:latin typeface="Arial" panose="020B0604020202020204"/>
                      </a:endParaRPr>
                    </a:p>
                  </a:txBody>
                  <a:tcPr marL="68400" marR="68400">
                    <a:lnL w="12240">
                      <a:solidFill>
                        <a:srgbClr val="FFFFFF"/>
                      </a:solidFill>
                    </a:lnL>
                    <a:lnR w="12240">
                      <a:solidFill>
                        <a:srgbClr val="FFFFFF"/>
                      </a:solidFill>
                    </a:lnR>
                    <a:lnT w="38160">
                      <a:solidFill>
                        <a:srgbClr val="FFFFFF"/>
                      </a:solidFill>
                    </a:lnT>
                    <a:lnB w="12240">
                      <a:solidFill>
                        <a:srgbClr val="FFFFFF"/>
                      </a:solidFill>
                    </a:lnB>
                    <a:solidFill>
                      <a:srgbClr val="D2ECF9"/>
                    </a:solidFill>
                  </a:tcPr>
                </a:tc>
                <a:tc>
                  <a:txBody>
                    <a:bodyPr/>
                    <a:lstStyle/>
                    <a:p>
                      <a:pPr algn="just">
                        <a:lnSpc>
                          <a:spcPct val="100000"/>
                        </a:lnSpc>
                      </a:pPr>
                      <a:r>
                        <a:rPr lang="en-IN" sz="1400" b="0" strike="noStrike" spc="-1">
                          <a:solidFill>
                            <a:srgbClr val="000000"/>
                          </a:solidFill>
                          <a:latin typeface="Calibri" panose="020F0502020204030204"/>
                        </a:rPr>
                        <a:t>Geong Sen Poh, Prosanta Gope, Member, IEEE , and Jianting Ning</a:t>
                      </a:r>
                      <a:endParaRPr lang="en-IN" sz="1400" b="0" strike="noStrike" spc="-1">
                        <a:latin typeface="Arial" panose="020B0604020202020204"/>
                      </a:endParaRPr>
                    </a:p>
                  </a:txBody>
                  <a:tcPr marL="68400" marR="68400">
                    <a:lnL w="12240">
                      <a:solidFill>
                        <a:srgbClr val="FFFFFF"/>
                      </a:solidFill>
                    </a:lnL>
                    <a:lnR w="12240">
                      <a:solidFill>
                        <a:srgbClr val="FFFFFF"/>
                      </a:solidFill>
                    </a:lnR>
                    <a:lnT w="38160">
                      <a:solidFill>
                        <a:srgbClr val="FFFFFF"/>
                      </a:solidFill>
                    </a:lnT>
                    <a:lnB w="12240">
                      <a:solidFill>
                        <a:srgbClr val="FFFFFF"/>
                      </a:solidFill>
                    </a:lnB>
                    <a:solidFill>
                      <a:srgbClr val="D2ECF9"/>
                    </a:solidFill>
                  </a:tcPr>
                </a:tc>
                <a:tc>
                  <a:txBody>
                    <a:bodyPr/>
                    <a:lstStyle/>
                    <a:p>
                      <a:pPr algn="just">
                        <a:lnSpc>
                          <a:spcPct val="100000"/>
                        </a:lnSpc>
                      </a:pPr>
                      <a:r>
                        <a:rPr lang="en-IN" sz="1400" b="0" strike="noStrike" spc="-1">
                          <a:solidFill>
                            <a:srgbClr val="000000"/>
                          </a:solidFill>
                          <a:latin typeface="Calibri" panose="020F0502020204030204"/>
                        </a:rPr>
                        <a:t> lightweight entity and key-exchange protocol, and an efﬁcient searchable encryption protocol</a:t>
                      </a:r>
                      <a:endParaRPr lang="en-IN" sz="1400" b="0" strike="noStrike" spc="-1">
                        <a:latin typeface="Arial" panose="020B0604020202020204"/>
                      </a:endParaRPr>
                    </a:p>
                  </a:txBody>
                  <a:tcPr marL="68400" marR="68400">
                    <a:lnL w="12240">
                      <a:solidFill>
                        <a:srgbClr val="FFFFFF"/>
                      </a:solidFill>
                    </a:lnL>
                    <a:lnR w="12240">
                      <a:solidFill>
                        <a:srgbClr val="FFFFFF"/>
                      </a:solidFill>
                    </a:lnR>
                    <a:lnT w="38160">
                      <a:solidFill>
                        <a:srgbClr val="FFFFFF"/>
                      </a:solidFill>
                    </a:lnT>
                    <a:lnB w="12240">
                      <a:solidFill>
                        <a:srgbClr val="FFFFFF"/>
                      </a:solidFill>
                    </a:lnB>
                    <a:solidFill>
                      <a:srgbClr val="D2ECF9"/>
                    </a:solidFill>
                  </a:tcPr>
                </a:tc>
                <a:tc>
                  <a:txBody>
                    <a:bodyPr/>
                    <a:lstStyle/>
                    <a:p>
                      <a:pPr algn="just">
                        <a:lnSpc>
                          <a:spcPct val="100000"/>
                        </a:lnSpc>
                      </a:pPr>
                      <a:r>
                        <a:rPr lang="en-IN" sz="1400" b="0" strike="noStrike" spc="-1">
                          <a:solidFill>
                            <a:srgbClr val="000000"/>
                          </a:solidFill>
                          <a:latin typeface="Calibri" panose="020F0502020204030204"/>
                        </a:rPr>
                        <a:t>A smart home enables users to access devices such as lighting, HVAC, temperature sensors, and surveillance camera. It provides a more convenient and safe living environment for users</a:t>
                      </a:r>
                      <a:endParaRPr lang="en-IN" sz="1400" b="0" strike="noStrike" spc="-1">
                        <a:latin typeface="Arial" panose="020B0604020202020204"/>
                      </a:endParaRPr>
                    </a:p>
                  </a:txBody>
                  <a:tcPr marL="68400" marR="68400">
                    <a:lnL w="12240">
                      <a:solidFill>
                        <a:srgbClr val="FFFFFF"/>
                      </a:solidFill>
                    </a:lnL>
                    <a:lnR w="12240">
                      <a:solidFill>
                        <a:srgbClr val="FFFFFF"/>
                      </a:solidFill>
                    </a:lnR>
                    <a:lnT w="38160">
                      <a:solidFill>
                        <a:srgbClr val="FFFFFF"/>
                      </a:solidFill>
                    </a:lnT>
                    <a:lnB w="12240">
                      <a:solidFill>
                        <a:srgbClr val="FFFFFF"/>
                      </a:solidFill>
                    </a:lnB>
                    <a:solidFill>
                      <a:srgbClr val="D2ECF9"/>
                    </a:solidFill>
                  </a:tcPr>
                </a:tc>
                <a:tc>
                  <a:txBody>
                    <a:bodyPr/>
                    <a:lstStyle/>
                    <a:p>
                      <a:pPr algn="just">
                        <a:lnSpc>
                          <a:spcPct val="100000"/>
                        </a:lnSpc>
                      </a:pPr>
                      <a:r>
                        <a:rPr lang="en-IN" sz="1400" b="0" strike="noStrike" spc="-1">
                          <a:solidFill>
                            <a:srgbClr val="000000"/>
                          </a:solidFill>
                          <a:latin typeface="Calibri" panose="020F0502020204030204"/>
                        </a:rPr>
                        <a:t>Less accuracy.</a:t>
                      </a:r>
                      <a:endParaRPr lang="en-IN" sz="1400" b="0" strike="noStrike" spc="-1">
                        <a:latin typeface="Arial" panose="020B0604020202020204"/>
                      </a:endParaRPr>
                    </a:p>
                  </a:txBody>
                  <a:tcPr marL="68400" marR="68400">
                    <a:lnL w="12240">
                      <a:solidFill>
                        <a:srgbClr val="FFFFFF"/>
                      </a:solidFill>
                    </a:lnL>
                    <a:lnR w="12240">
                      <a:solidFill>
                        <a:srgbClr val="FFFFFF"/>
                      </a:solidFill>
                    </a:lnR>
                    <a:lnT w="38160">
                      <a:solidFill>
                        <a:srgbClr val="FFFFFF"/>
                      </a:solidFill>
                    </a:lnT>
                    <a:lnB w="12240">
                      <a:solidFill>
                        <a:srgbClr val="FFFFFF"/>
                      </a:solidFill>
                    </a:lnB>
                    <a:solidFill>
                      <a:srgbClr val="D2ECF9"/>
                    </a:solidFill>
                  </a:tcPr>
                </a:tc>
              </a:tr>
              <a:tr h="3132360">
                <a:tc>
                  <a:txBody>
                    <a:bodyPr/>
                    <a:lstStyle/>
                    <a:p>
                      <a:pPr algn="just">
                        <a:lnSpc>
                          <a:spcPct val="100000"/>
                        </a:lnSpc>
                      </a:pPr>
                      <a:r>
                        <a:rPr lang="en-IN" sz="1400" b="0" strike="noStrike" spc="-1">
                          <a:solidFill>
                            <a:srgbClr val="000000"/>
                          </a:solidFill>
                          <a:latin typeface="Calibri" panose="020F0502020204030204"/>
                        </a:rPr>
                        <a:t>“Continuous Human Motion Recognition With a Dynamic Range-Doppler Trajectory Method Based on FMCW Radar “</a:t>
                      </a:r>
                      <a:endParaRPr lang="en-IN" sz="1400" b="0" strike="noStrike" spc="-1">
                        <a:latin typeface="Arial" panose="020B0604020202020204"/>
                      </a:endParaRPr>
                    </a:p>
                    <a:p>
                      <a:pPr algn="just">
                        <a:lnSpc>
                          <a:spcPct val="100000"/>
                        </a:lnSpc>
                      </a:pPr>
                      <a:r>
                        <a:rPr lang="en-IN" sz="1400" b="0" strike="noStrike" spc="-1">
                          <a:solidFill>
                            <a:srgbClr val="000000"/>
                          </a:solidFill>
                          <a:latin typeface="Calibri" panose="020F0502020204030204"/>
                        </a:rPr>
                        <a:t>[2019, VOL. 57, NO. 9, ]</a:t>
                      </a:r>
                      <a:endParaRPr lang="en-IN" sz="1400" b="0" strike="noStrike" spc="-1">
                        <a:latin typeface="Arial" panose="020B0604020202020204"/>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AF6FC"/>
                    </a:solidFill>
                  </a:tcPr>
                </a:tc>
                <a:tc>
                  <a:txBody>
                    <a:bodyPr/>
                    <a:lstStyle/>
                    <a:p>
                      <a:pPr algn="just">
                        <a:lnSpc>
                          <a:spcPct val="100000"/>
                        </a:lnSpc>
                      </a:pPr>
                      <a:r>
                        <a:rPr lang="en-IN" sz="1400" b="0" strike="noStrike" spc="-1">
                          <a:solidFill>
                            <a:srgbClr val="000000"/>
                          </a:solidFill>
                          <a:latin typeface="Calibri" panose="020F0502020204030204"/>
                        </a:rPr>
                        <a:t>Chuanwei Ding , Student Member, IEEE, Hong Hong , Member, IEEE, Yu Zou, Student Member, IEEE, Hui Chu , Xiaohua Zhu, Member, IEEE, Francesco Fioranelli , Member, IEEE, Julien Le Kernec , Senior Member, IEEE, and Changzhi Li , Senior Member, IEEE</a:t>
                      </a:r>
                      <a:endParaRPr lang="en-IN" sz="1400" b="0" strike="noStrike" spc="-1">
                        <a:latin typeface="Arial" panose="020B0604020202020204"/>
                      </a:endParaRPr>
                    </a:p>
                    <a:p>
                      <a:pPr algn="just">
                        <a:lnSpc>
                          <a:spcPct val="100000"/>
                        </a:lnSpc>
                      </a:pPr>
                      <a:endParaRPr lang="en-IN" sz="1400" b="0" strike="noStrike" spc="-1">
                        <a:latin typeface="Arial" panose="020B0604020202020204"/>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AF6FC"/>
                    </a:solidFill>
                  </a:tcPr>
                </a:tc>
                <a:tc>
                  <a:txBody>
                    <a:bodyPr/>
                    <a:lstStyle/>
                    <a:p>
                      <a:pPr algn="just">
                        <a:lnSpc>
                          <a:spcPct val="100000"/>
                        </a:lnSpc>
                      </a:pPr>
                      <a:r>
                        <a:rPr lang="en-IN" sz="1400" b="0" strike="noStrike" spc="-1">
                          <a:solidFill>
                            <a:srgbClr val="000000"/>
                          </a:solidFill>
                          <a:latin typeface="Calibri" panose="020F0502020204030204"/>
                        </a:rPr>
                        <a:t> range-Doppler trajectory (DRDT) method based on the frequency-modulated continuous-wave (FMCW)</a:t>
                      </a:r>
                      <a:endParaRPr lang="en-IN" sz="1400" b="0" strike="noStrike" spc="-1">
                        <a:latin typeface="Arial" panose="020B0604020202020204"/>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AF6FC"/>
                    </a:solidFill>
                  </a:tcPr>
                </a:tc>
                <a:tc>
                  <a:txBody>
                    <a:bodyPr/>
                    <a:lstStyle/>
                    <a:p>
                      <a:pPr algn="just">
                        <a:lnSpc>
                          <a:spcPct val="100000"/>
                        </a:lnSpc>
                      </a:pPr>
                      <a:r>
                        <a:rPr lang="en-IN" sz="1400" b="0" strike="noStrike" spc="-1">
                          <a:solidFill>
                            <a:srgbClr val="000000"/>
                          </a:solidFill>
                          <a:latin typeface="Calibri" panose="020F0502020204030204"/>
                        </a:rPr>
                        <a:t> the DRDT is extracted from these frames to monitor human motions in time, range, and Doppler domains in real time. </a:t>
                      </a:r>
                      <a:endParaRPr lang="en-IN" sz="1400" b="0" strike="noStrike" spc="-1">
                        <a:latin typeface="Arial" panose="020B0604020202020204"/>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AF6FC"/>
                    </a:solidFill>
                  </a:tcPr>
                </a:tc>
                <a:tc>
                  <a:txBody>
                    <a:bodyPr/>
                    <a:lstStyle/>
                    <a:p>
                      <a:pPr algn="just">
                        <a:lnSpc>
                          <a:spcPct val="100000"/>
                        </a:lnSpc>
                      </a:pPr>
                      <a:r>
                        <a:rPr lang="en-IN" sz="1400" b="0" strike="noStrike" spc="-1">
                          <a:solidFill>
                            <a:srgbClr val="000000"/>
                          </a:solidFill>
                          <a:latin typeface="Calibri" panose="020F0502020204030204"/>
                        </a:rPr>
                        <a:t>Less accuracy.</a:t>
                      </a:r>
                      <a:endParaRPr lang="en-IN" sz="1400" b="0" strike="noStrike" spc="-1">
                        <a:latin typeface="Arial" panose="020B0604020202020204"/>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AF6FC"/>
                    </a:solid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15333</Words>
  <Application>WPS Presentation</Application>
  <PresentationFormat>Widescreen</PresentationFormat>
  <Paragraphs>382</Paragraphs>
  <Slides>52</Slides>
  <Notes>2</Notes>
  <HiddenSlides>0</HiddenSlides>
  <MMClips>0</MMClips>
  <ScaleCrop>false</ScaleCrop>
  <HeadingPairs>
    <vt:vector size="6" baseType="variant">
      <vt:variant>
        <vt:lpstr>已用的字体</vt:lpstr>
      </vt:variant>
      <vt:variant>
        <vt:i4>13</vt:i4>
      </vt:variant>
      <vt:variant>
        <vt:lpstr>主题</vt:lpstr>
      </vt:variant>
      <vt:variant>
        <vt:i4>4</vt:i4>
      </vt:variant>
      <vt:variant>
        <vt:lpstr>幻灯片标题</vt:lpstr>
      </vt:variant>
      <vt:variant>
        <vt:i4>52</vt:i4>
      </vt:variant>
    </vt:vector>
  </HeadingPairs>
  <TitlesOfParts>
    <vt:vector size="69" baseType="lpstr">
      <vt:lpstr>Arial</vt:lpstr>
      <vt:lpstr>SimSun</vt:lpstr>
      <vt:lpstr>Wingdings</vt:lpstr>
      <vt:lpstr>Arial</vt:lpstr>
      <vt:lpstr>Symbol</vt:lpstr>
      <vt:lpstr>Calibri</vt:lpstr>
      <vt:lpstr>DejaVu Sans</vt:lpstr>
      <vt:lpstr>Times New Roman</vt:lpstr>
      <vt:lpstr>Calibri Light</vt:lpstr>
      <vt:lpstr>Calibri</vt:lpstr>
      <vt:lpstr>Calibri Light (Body)</vt:lpstr>
      <vt:lpstr>Microsoft YaHei</vt:lpstr>
      <vt:lpstr>Arial Unicode MS</vt:lpstr>
      <vt:lpstr>Office Theme</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HUMAN ASSAULT PREDICTION USING HUMAN ACTIVITY RECOGNTION WITH AI</dc:title>
  <dc:creator>snega priya</dc:creator>
  <cp:lastModifiedBy>mknjn</cp:lastModifiedBy>
  <cp:revision>22</cp:revision>
  <dcterms:created xsi:type="dcterms:W3CDTF">2023-01-28T06:43:00Z</dcterms:created>
  <dcterms:modified xsi:type="dcterms:W3CDTF">2024-01-30T15:06:26Z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3</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44</vt:i4>
  </property>
  <property fmtid="{D5CDD505-2E9C-101B-9397-08002B2CF9AE}" pid="12" name="ICV">
    <vt:lpwstr>5A675CE01D6D4D688EF7C24EC3A5EA3B_12</vt:lpwstr>
  </property>
  <property fmtid="{D5CDD505-2E9C-101B-9397-08002B2CF9AE}" pid="13" name="KSOProductBuildVer">
    <vt:lpwstr>1033-12.2.0.13431</vt:lpwstr>
  </property>
</Properties>
</file>