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Barlow SemiCondensed Heavy" pitchFamily="2" charset="77"/>
      <p:regular r:id="rId12"/>
      <p:bold r:id="rId13"/>
    </p:embeddedFont>
    <p:embeddedFont>
      <p:font typeface="Body Text Fit Italics" pitchFamily="2" charset="0"/>
      <p:regular r:id="rId14"/>
      <p:italic r:id="rId15"/>
    </p:embeddedFont>
    <p:embeddedFont>
      <p:font typeface="Heading Now 71-78 Bold" pitchFamily="2" charset="0"/>
      <p:regular r:id="rId16"/>
      <p:bold r:id="rId17"/>
    </p:embeddedFont>
    <p:embeddedFont>
      <p:font typeface="Poppins" pitchFamily="2" charset="77"/>
      <p:regular r:id="rId18"/>
    </p:embeddedFont>
    <p:embeddedFont>
      <p:font typeface="Poppins Bold" pitchFamily="2" charset="7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6" autoAdjust="0"/>
  </p:normalViewPr>
  <p:slideViewPr>
    <p:cSldViewPr>
      <p:cViewPr varScale="1">
        <p:scale>
          <a:sx n="80" d="100"/>
          <a:sy n="80" d="100"/>
        </p:scale>
        <p:origin x="7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0" r="-1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4288751">
            <a:off x="5974197" y="2639091"/>
            <a:ext cx="9351839" cy="2039065"/>
            <a:chOff x="0" y="0"/>
            <a:chExt cx="2795831" cy="609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95831" cy="609600"/>
            </a:xfrm>
            <a:custGeom>
              <a:avLst/>
              <a:gdLst/>
              <a:ahLst/>
              <a:cxnLst/>
              <a:rect l="l" t="t" r="r" b="b"/>
              <a:pathLst>
                <a:path w="2795831" h="609600">
                  <a:moveTo>
                    <a:pt x="203200" y="0"/>
                  </a:moveTo>
                  <a:lnTo>
                    <a:pt x="2592631" y="0"/>
                  </a:lnTo>
                  <a:lnTo>
                    <a:pt x="279583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-38100"/>
              <a:ext cx="2541831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3837508" y="-219113"/>
            <a:ext cx="18049165" cy="13536873"/>
            <a:chOff x="0" y="0"/>
            <a:chExt cx="812800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4288751">
            <a:off x="5848700" y="2569506"/>
            <a:ext cx="8519102" cy="1857496"/>
            <a:chOff x="0" y="0"/>
            <a:chExt cx="2795831" cy="6096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95831" cy="609600"/>
            </a:xfrm>
            <a:custGeom>
              <a:avLst/>
              <a:gdLst/>
              <a:ahLst/>
              <a:cxnLst/>
              <a:rect l="l" t="t" r="r" b="b"/>
              <a:pathLst>
                <a:path w="2795831" h="609600">
                  <a:moveTo>
                    <a:pt x="203200" y="0"/>
                  </a:moveTo>
                  <a:lnTo>
                    <a:pt x="2592631" y="0"/>
                  </a:lnTo>
                  <a:lnTo>
                    <a:pt x="279583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27000" y="-38100"/>
              <a:ext cx="2541831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8569794">
            <a:off x="5001559" y="8934193"/>
            <a:ext cx="8519102" cy="1857496"/>
            <a:chOff x="0" y="0"/>
            <a:chExt cx="2795831" cy="609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95831" cy="609600"/>
            </a:xfrm>
            <a:custGeom>
              <a:avLst/>
              <a:gdLst/>
              <a:ahLst/>
              <a:cxnLst/>
              <a:rect l="l" t="t" r="r" b="b"/>
              <a:pathLst>
                <a:path w="2795831" h="609600">
                  <a:moveTo>
                    <a:pt x="203200" y="0"/>
                  </a:moveTo>
                  <a:lnTo>
                    <a:pt x="2592631" y="0"/>
                  </a:lnTo>
                  <a:lnTo>
                    <a:pt x="279583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000" y="-38100"/>
              <a:ext cx="2541831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28700" y="1028700"/>
            <a:ext cx="557239" cy="459723"/>
          </a:xfrm>
          <a:custGeom>
            <a:avLst/>
            <a:gdLst/>
            <a:ahLst/>
            <a:cxnLst/>
            <a:rect l="l" t="t" r="r" b="b"/>
            <a:pathLst>
              <a:path w="557239" h="459723">
                <a:moveTo>
                  <a:pt x="0" y="0"/>
                </a:moveTo>
                <a:lnTo>
                  <a:pt x="557239" y="0"/>
                </a:lnTo>
                <a:lnTo>
                  <a:pt x="557239" y="459723"/>
                </a:lnTo>
                <a:lnTo>
                  <a:pt x="0" y="4597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028700" y="1637616"/>
            <a:ext cx="3969946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i="1">
                <a:solidFill>
                  <a:srgbClr val="283646"/>
                </a:solidFill>
                <a:latin typeface="Body Text Fit Italics"/>
                <a:ea typeface="Body Text Fit Italics"/>
                <a:cs typeface="Body Text Fit Italics"/>
                <a:sym typeface="Body Text Fit Italics"/>
              </a:rPr>
              <a:t>OPTIMIZING YOUR INVENTORY FOR EFFICIENCY AND PROFITABILITY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87764" y="4662422"/>
            <a:ext cx="9436015" cy="3745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99"/>
              </a:lnSpc>
            </a:pPr>
            <a:r>
              <a:rPr lang="en-US" sz="5699" b="1">
                <a:solidFill>
                  <a:srgbClr val="1B507A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INTEGRATED INVENTORY MANAGEMENT AND SALES ANALYSIS </a:t>
            </a:r>
          </a:p>
          <a:p>
            <a:pPr algn="l">
              <a:lnSpc>
                <a:spcPts val="5699"/>
              </a:lnSpc>
            </a:pPr>
            <a:endParaRPr lang="en-US" sz="5699" b="1">
              <a:solidFill>
                <a:srgbClr val="1B507A"/>
              </a:solidFill>
              <a:latin typeface="Heading Now 71-78 Bold"/>
              <a:ea typeface="Heading Now 71-78 Bold"/>
              <a:cs typeface="Heading Now 71-78 Bold"/>
              <a:sym typeface="Heading Now 71-78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807184">
            <a:off x="15645660" y="-6959873"/>
            <a:ext cx="2573469" cy="12701748"/>
            <a:chOff x="0" y="0"/>
            <a:chExt cx="677786" cy="3345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7786" cy="3345316"/>
            </a:xfrm>
            <a:custGeom>
              <a:avLst/>
              <a:gdLst/>
              <a:ahLst/>
              <a:cxnLst/>
              <a:rect l="l" t="t" r="r" b="b"/>
              <a:pathLst>
                <a:path w="677786" h="3345316">
                  <a:moveTo>
                    <a:pt x="0" y="0"/>
                  </a:moveTo>
                  <a:lnTo>
                    <a:pt x="677786" y="0"/>
                  </a:lnTo>
                  <a:lnTo>
                    <a:pt x="677786" y="3345316"/>
                  </a:lnTo>
                  <a:lnTo>
                    <a:pt x="0" y="3345316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677786" cy="3402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812374">
            <a:off x="-1390769" y="-9323688"/>
            <a:ext cx="4063084" cy="17171291"/>
            <a:chOff x="0" y="0"/>
            <a:chExt cx="1070113" cy="45224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0113" cy="4522480"/>
            </a:xfrm>
            <a:custGeom>
              <a:avLst/>
              <a:gdLst/>
              <a:ahLst/>
              <a:cxnLst/>
              <a:rect l="l" t="t" r="r" b="b"/>
              <a:pathLst>
                <a:path w="1070113" h="4522480">
                  <a:moveTo>
                    <a:pt x="0" y="0"/>
                  </a:moveTo>
                  <a:lnTo>
                    <a:pt x="1070113" y="0"/>
                  </a:lnTo>
                  <a:lnTo>
                    <a:pt x="1070113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070113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6914998">
            <a:off x="6503" y="-5051696"/>
            <a:ext cx="4063084" cy="8262910"/>
            <a:chOff x="0" y="0"/>
            <a:chExt cx="1070113" cy="21762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0113" cy="2176240"/>
            </a:xfrm>
            <a:custGeom>
              <a:avLst/>
              <a:gdLst/>
              <a:ahLst/>
              <a:cxnLst/>
              <a:rect l="l" t="t" r="r" b="b"/>
              <a:pathLst>
                <a:path w="1070113" h="2176240">
                  <a:moveTo>
                    <a:pt x="0" y="0"/>
                  </a:moveTo>
                  <a:lnTo>
                    <a:pt x="1070113" y="0"/>
                  </a:lnTo>
                  <a:lnTo>
                    <a:pt x="1070113" y="2176240"/>
                  </a:lnTo>
                  <a:lnTo>
                    <a:pt x="0" y="217624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070113" cy="2233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3889724">
            <a:off x="14218520" y="-5051696"/>
            <a:ext cx="4063084" cy="8262910"/>
            <a:chOff x="0" y="0"/>
            <a:chExt cx="1070113" cy="21762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70113" cy="2176240"/>
            </a:xfrm>
            <a:custGeom>
              <a:avLst/>
              <a:gdLst/>
              <a:ahLst/>
              <a:cxnLst/>
              <a:rect l="l" t="t" r="r" b="b"/>
              <a:pathLst>
                <a:path w="1070113" h="2176240">
                  <a:moveTo>
                    <a:pt x="0" y="0"/>
                  </a:moveTo>
                  <a:lnTo>
                    <a:pt x="1070113" y="0"/>
                  </a:lnTo>
                  <a:lnTo>
                    <a:pt x="1070113" y="2176240"/>
                  </a:lnTo>
                  <a:lnTo>
                    <a:pt x="0" y="217624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070113" cy="2233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778295" y="4253811"/>
            <a:ext cx="365705" cy="365705"/>
          </a:xfrm>
          <a:custGeom>
            <a:avLst/>
            <a:gdLst/>
            <a:ahLst/>
            <a:cxnLst/>
            <a:rect l="l" t="t" r="r" b="b"/>
            <a:pathLst>
              <a:path w="365705" h="365705">
                <a:moveTo>
                  <a:pt x="0" y="0"/>
                </a:moveTo>
                <a:lnTo>
                  <a:pt x="365705" y="0"/>
                </a:lnTo>
                <a:lnTo>
                  <a:pt x="365705" y="365704"/>
                </a:lnTo>
                <a:lnTo>
                  <a:pt x="0" y="36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8778295" y="5143500"/>
            <a:ext cx="365705" cy="365705"/>
          </a:xfrm>
          <a:custGeom>
            <a:avLst/>
            <a:gdLst/>
            <a:ahLst/>
            <a:cxnLst/>
            <a:rect l="l" t="t" r="r" b="b"/>
            <a:pathLst>
              <a:path w="365705" h="365705">
                <a:moveTo>
                  <a:pt x="0" y="0"/>
                </a:moveTo>
                <a:lnTo>
                  <a:pt x="365705" y="0"/>
                </a:lnTo>
                <a:lnTo>
                  <a:pt x="365705" y="365705"/>
                </a:lnTo>
                <a:lnTo>
                  <a:pt x="0" y="36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>
            <a:off x="3368655" y="4257861"/>
            <a:ext cx="357605" cy="35760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07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368655" y="5014495"/>
            <a:ext cx="357605" cy="35760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07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3309425" y="5736566"/>
            <a:ext cx="12258289" cy="4366409"/>
          </a:xfrm>
          <a:custGeom>
            <a:avLst/>
            <a:gdLst/>
            <a:ahLst/>
            <a:cxnLst/>
            <a:rect l="l" t="t" r="r" b="b"/>
            <a:pathLst>
              <a:path w="12258289" h="4366409">
                <a:moveTo>
                  <a:pt x="0" y="0"/>
                </a:moveTo>
                <a:lnTo>
                  <a:pt x="12258289" y="0"/>
                </a:lnTo>
                <a:lnTo>
                  <a:pt x="12258289" y="4366409"/>
                </a:lnTo>
                <a:lnTo>
                  <a:pt x="0" y="4366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3958095" y="1307945"/>
            <a:ext cx="10371810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99"/>
              </a:lnSpc>
            </a:pPr>
            <a:r>
              <a:rPr lang="en-US" sz="8999" b="1">
                <a:solidFill>
                  <a:srgbClr val="1B517B"/>
                </a:solidFill>
                <a:latin typeface="Barlow SemiCondensed Heavy"/>
                <a:ea typeface="Barlow SemiCondensed Heavy"/>
                <a:cs typeface="Barlow SemiCondensed Heavy"/>
                <a:sym typeface="Barlow SemiCondensed Heavy"/>
              </a:rPr>
              <a:t>THANK YOU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499342" y="3032359"/>
            <a:ext cx="3289316" cy="50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0"/>
              </a:lnSpc>
            </a:pPr>
            <a:r>
              <a:rPr lang="en-US" sz="3125" b="1">
                <a:solidFill>
                  <a:srgbClr val="487BA2"/>
                </a:solidFill>
                <a:latin typeface="Poppins Bold"/>
                <a:ea typeface="Poppins Bold"/>
                <a:cs typeface="Poppins Bold"/>
                <a:sym typeface="Poppins Bold"/>
              </a:rPr>
              <a:t>OUR CONTACT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438569" y="4179488"/>
            <a:ext cx="6811493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181C8"/>
                </a:solidFill>
                <a:latin typeface="Poppins"/>
                <a:ea typeface="Poppins"/>
                <a:cs typeface="Poppins"/>
                <a:sym typeface="Poppins"/>
              </a:rPr>
              <a:t>manoharan.ni@northeastern.edu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372600" y="5027213"/>
            <a:ext cx="736541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181C8"/>
                </a:solidFill>
                <a:latin typeface="Poppins"/>
                <a:ea typeface="Poppins"/>
                <a:cs typeface="Poppins"/>
                <a:sym typeface="Poppins"/>
              </a:rPr>
              <a:t>lnu.mohammedib@northeastern.edu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958095" y="4129690"/>
            <a:ext cx="415755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181C8"/>
                </a:solidFill>
                <a:latin typeface="Poppins"/>
                <a:ea typeface="Poppins"/>
                <a:cs typeface="Poppins"/>
                <a:sym typeface="Poppins"/>
              </a:rPr>
              <a:t>Nishanth Manoharan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958095" y="4985920"/>
            <a:ext cx="433995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181C8"/>
                </a:solidFill>
                <a:latin typeface="Poppins"/>
                <a:ea typeface="Poppins"/>
                <a:cs typeface="Poppins"/>
                <a:sym typeface="Poppins"/>
              </a:rPr>
              <a:t>Mohammed Ibrahim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8095" y="1779182"/>
            <a:ext cx="10371810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99"/>
              </a:lnSpc>
            </a:pPr>
            <a:r>
              <a:rPr lang="en-US" sz="8999" b="1">
                <a:solidFill>
                  <a:srgbClr val="1B517B"/>
                </a:solidFill>
                <a:latin typeface="Barlow SemiCondensed Heavy"/>
                <a:ea typeface="Barlow SemiCondensed Heavy"/>
                <a:cs typeface="Barlow SemiCondensed Heavy"/>
                <a:sym typeface="Barlow SemiCondensed Heavy"/>
              </a:rPr>
              <a:t>TABLE OF CONTENTS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08491" y="4093646"/>
            <a:ext cx="5182671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Defenition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08491" y="7410327"/>
            <a:ext cx="425560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Realtional Model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08491" y="5755973"/>
            <a:ext cx="503626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Conceptual Modelling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5221" y="4017446"/>
            <a:ext cx="502887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</a:pPr>
            <a:r>
              <a:rPr lang="en-US" sz="3505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5385" y="5675786"/>
            <a:ext cx="412722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</a:pPr>
            <a:r>
              <a:rPr lang="en-US" sz="3505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35385" y="7334127"/>
            <a:ext cx="412722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</a:pPr>
            <a:r>
              <a:rPr lang="en-US" sz="3505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299702" y="4017446"/>
            <a:ext cx="522862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spcBef>
                <a:spcPct val="0"/>
              </a:spcBef>
            </a:pPr>
            <a:r>
              <a:rPr lang="en-US" sz="3505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254898" y="5675786"/>
            <a:ext cx="567667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spcBef>
                <a:spcPct val="0"/>
              </a:spcBef>
            </a:pPr>
            <a:r>
              <a:rPr lang="en-US" sz="3505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09842" y="7334127"/>
            <a:ext cx="412722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spcBef>
                <a:spcPct val="0"/>
              </a:spcBef>
            </a:pPr>
            <a:r>
              <a:rPr lang="en-US" sz="3505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42998" y="4093646"/>
            <a:ext cx="535360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in MySQL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42998" y="5755973"/>
            <a:ext cx="555426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in NOSQL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42998" y="7410327"/>
            <a:ext cx="535360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Integrating in Python</a:t>
            </a:r>
          </a:p>
        </p:txBody>
      </p:sp>
      <p:grpSp>
        <p:nvGrpSpPr>
          <p:cNvPr id="15" name="Group 15"/>
          <p:cNvGrpSpPr/>
          <p:nvPr/>
        </p:nvGrpSpPr>
        <p:grpSpPr>
          <a:xfrm rot="-1807184">
            <a:off x="15856045" y="-6896868"/>
            <a:ext cx="2573469" cy="12701748"/>
            <a:chOff x="0" y="0"/>
            <a:chExt cx="677786" cy="334531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77786" cy="3345316"/>
            </a:xfrm>
            <a:custGeom>
              <a:avLst/>
              <a:gdLst/>
              <a:ahLst/>
              <a:cxnLst/>
              <a:rect l="l" t="t" r="r" b="b"/>
              <a:pathLst>
                <a:path w="677786" h="3345316">
                  <a:moveTo>
                    <a:pt x="0" y="0"/>
                  </a:moveTo>
                  <a:lnTo>
                    <a:pt x="677786" y="0"/>
                  </a:lnTo>
                  <a:lnTo>
                    <a:pt x="677786" y="3345316"/>
                  </a:lnTo>
                  <a:lnTo>
                    <a:pt x="0" y="3345316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677786" cy="3402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1812374">
            <a:off x="-1390769" y="-9323688"/>
            <a:ext cx="4063084" cy="17171291"/>
            <a:chOff x="0" y="0"/>
            <a:chExt cx="1070113" cy="452248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70113" cy="4522480"/>
            </a:xfrm>
            <a:custGeom>
              <a:avLst/>
              <a:gdLst/>
              <a:ahLst/>
              <a:cxnLst/>
              <a:rect l="l" t="t" r="r" b="b"/>
              <a:pathLst>
                <a:path w="1070113" h="4522480">
                  <a:moveTo>
                    <a:pt x="0" y="0"/>
                  </a:moveTo>
                  <a:lnTo>
                    <a:pt x="1070113" y="0"/>
                  </a:lnTo>
                  <a:lnTo>
                    <a:pt x="1070113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1070113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6914998">
            <a:off x="6503" y="-5051696"/>
            <a:ext cx="4063084" cy="8262910"/>
            <a:chOff x="0" y="0"/>
            <a:chExt cx="1070113" cy="217624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70113" cy="2176240"/>
            </a:xfrm>
            <a:custGeom>
              <a:avLst/>
              <a:gdLst/>
              <a:ahLst/>
              <a:cxnLst/>
              <a:rect l="l" t="t" r="r" b="b"/>
              <a:pathLst>
                <a:path w="1070113" h="2176240">
                  <a:moveTo>
                    <a:pt x="0" y="0"/>
                  </a:moveTo>
                  <a:lnTo>
                    <a:pt x="1070113" y="0"/>
                  </a:lnTo>
                  <a:lnTo>
                    <a:pt x="1070113" y="2176240"/>
                  </a:lnTo>
                  <a:lnTo>
                    <a:pt x="0" y="217624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1070113" cy="2233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-3889724">
            <a:off x="14218520" y="-5051696"/>
            <a:ext cx="4063084" cy="8262910"/>
            <a:chOff x="0" y="0"/>
            <a:chExt cx="1070113" cy="217624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70113" cy="2176240"/>
            </a:xfrm>
            <a:custGeom>
              <a:avLst/>
              <a:gdLst/>
              <a:ahLst/>
              <a:cxnLst/>
              <a:rect l="l" t="t" r="r" b="b"/>
              <a:pathLst>
                <a:path w="1070113" h="2176240">
                  <a:moveTo>
                    <a:pt x="0" y="0"/>
                  </a:moveTo>
                  <a:lnTo>
                    <a:pt x="1070113" y="0"/>
                  </a:lnTo>
                  <a:lnTo>
                    <a:pt x="1070113" y="2176240"/>
                  </a:lnTo>
                  <a:lnTo>
                    <a:pt x="0" y="217624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1070113" cy="2233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808904">
            <a:off x="14559345" y="-7866239"/>
            <a:ext cx="3949924" cy="17171291"/>
            <a:chOff x="0" y="0"/>
            <a:chExt cx="1040309" cy="4522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040309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521197">
            <a:off x="16540986" y="-2105097"/>
            <a:ext cx="4063084" cy="17171291"/>
            <a:chOff x="0" y="0"/>
            <a:chExt cx="1070113" cy="45224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0113" cy="4522480"/>
            </a:xfrm>
            <a:custGeom>
              <a:avLst/>
              <a:gdLst/>
              <a:ahLst/>
              <a:cxnLst/>
              <a:rect l="l" t="t" r="r" b="b"/>
              <a:pathLst>
                <a:path w="1070113" h="4522480">
                  <a:moveTo>
                    <a:pt x="0" y="0"/>
                  </a:moveTo>
                  <a:lnTo>
                    <a:pt x="1070113" y="0"/>
                  </a:lnTo>
                  <a:lnTo>
                    <a:pt x="1070113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070113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57250" y="2592768"/>
            <a:ext cx="705496" cy="631419"/>
          </a:xfrm>
          <a:custGeom>
            <a:avLst/>
            <a:gdLst/>
            <a:ahLst/>
            <a:cxnLst/>
            <a:rect l="l" t="t" r="r" b="b"/>
            <a:pathLst>
              <a:path w="705496" h="631419">
                <a:moveTo>
                  <a:pt x="0" y="0"/>
                </a:moveTo>
                <a:lnTo>
                  <a:pt x="705496" y="0"/>
                </a:lnTo>
                <a:lnTo>
                  <a:pt x="705496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857250" y="741957"/>
            <a:ext cx="9067905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1B517B"/>
                </a:solidFill>
                <a:latin typeface="Barlow SemiCondensed Heavy"/>
                <a:ea typeface="Barlow SemiCondensed Heavy"/>
                <a:cs typeface="Barlow SemiCondensed Heavy"/>
                <a:sym typeface="Barlow SemiCondensed Heavy"/>
              </a:rPr>
              <a:t>PROBLEM DEFENITON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682" y="2573718"/>
            <a:ext cx="10922231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The importance of efficient inventory management cannot be overstated.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5005" y="4135818"/>
            <a:ext cx="14489695" cy="5240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Spare Spa faces challenges in managing inventory, processing orders across in-store and online channels, and maintaining optimal stock levels. The lack of an integrated system results in inefficiencies like stockouts, overstocking, and delays in order fulfillment. To address these issues, a comprehensive database-driven inventory management system is needed to streamline operations, optimize stock, track payments and deliveries, and strengthen relationships with customers and manufacturers for sustained growth and profitability.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165655">
            <a:off x="17253164" y="-1600292"/>
            <a:ext cx="3949924" cy="17171291"/>
            <a:chOff x="0" y="0"/>
            <a:chExt cx="1040309" cy="4522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040309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867607">
            <a:off x="14416857" y="-9507551"/>
            <a:ext cx="3949924" cy="17171291"/>
            <a:chOff x="0" y="0"/>
            <a:chExt cx="1040309" cy="45224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040309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774930">
            <a:off x="17205539" y="-1315317"/>
            <a:ext cx="3949924" cy="17171291"/>
            <a:chOff x="0" y="0"/>
            <a:chExt cx="1040309" cy="45224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040309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1774930">
            <a:off x="17755133" y="68846"/>
            <a:ext cx="3949924" cy="17171291"/>
            <a:chOff x="0" y="0"/>
            <a:chExt cx="1040309" cy="452248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040309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52907" y="2266028"/>
            <a:ext cx="446628" cy="446628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07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272189" y="3026980"/>
            <a:ext cx="14741690" cy="7116678"/>
          </a:xfrm>
          <a:custGeom>
            <a:avLst/>
            <a:gdLst/>
            <a:ahLst/>
            <a:cxnLst/>
            <a:rect l="l" t="t" r="r" b="b"/>
            <a:pathLst>
              <a:path w="14741690" h="7116678">
                <a:moveTo>
                  <a:pt x="0" y="0"/>
                </a:moveTo>
                <a:lnTo>
                  <a:pt x="14741690" y="0"/>
                </a:lnTo>
                <a:lnTo>
                  <a:pt x="14741690" y="7116679"/>
                </a:lnTo>
                <a:lnTo>
                  <a:pt x="0" y="7116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857250" y="1009650"/>
            <a:ext cx="814905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1B517B"/>
                </a:solidFill>
                <a:latin typeface="Barlow SemiCondensed Heavy"/>
                <a:ea typeface="Barlow SemiCondensed Heavy"/>
                <a:cs typeface="Barlow SemiCondensed Heavy"/>
                <a:sym typeface="Barlow SemiCondensed Heavy"/>
              </a:rPr>
              <a:t>CONCEPTUAL MODELLING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43293" y="2226880"/>
            <a:ext cx="500879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1B517B"/>
                </a:solidFill>
                <a:latin typeface="Poppins Bold"/>
                <a:ea typeface="Poppins Bold"/>
                <a:cs typeface="Poppins Bold"/>
                <a:sym typeface="Poppins Bold"/>
              </a:rPr>
              <a:t>EER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165655">
            <a:off x="17253164" y="-1600292"/>
            <a:ext cx="3949924" cy="17171291"/>
            <a:chOff x="0" y="0"/>
            <a:chExt cx="1040309" cy="4522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040309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867607">
            <a:off x="14416857" y="-9507551"/>
            <a:ext cx="3949924" cy="17171291"/>
            <a:chOff x="0" y="0"/>
            <a:chExt cx="1040309" cy="45224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040309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774930">
            <a:off x="17205539" y="-1315317"/>
            <a:ext cx="3949924" cy="17171291"/>
            <a:chOff x="0" y="0"/>
            <a:chExt cx="1040309" cy="45224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040309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1774930">
            <a:off x="17755133" y="68846"/>
            <a:ext cx="3949924" cy="17171291"/>
            <a:chOff x="0" y="0"/>
            <a:chExt cx="1040309" cy="452248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040309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73775" y="2184286"/>
            <a:ext cx="446628" cy="446628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07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028700" y="2869038"/>
            <a:ext cx="13708378" cy="6922731"/>
          </a:xfrm>
          <a:custGeom>
            <a:avLst/>
            <a:gdLst/>
            <a:ahLst/>
            <a:cxnLst/>
            <a:rect l="l" t="t" r="r" b="b"/>
            <a:pathLst>
              <a:path w="13708378" h="6922731">
                <a:moveTo>
                  <a:pt x="0" y="0"/>
                </a:moveTo>
                <a:lnTo>
                  <a:pt x="13708378" y="0"/>
                </a:lnTo>
                <a:lnTo>
                  <a:pt x="13708378" y="6922731"/>
                </a:lnTo>
                <a:lnTo>
                  <a:pt x="0" y="6922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857250" y="1009650"/>
            <a:ext cx="814905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1B517B"/>
                </a:solidFill>
                <a:latin typeface="Barlow SemiCondensed Heavy"/>
                <a:ea typeface="Barlow SemiCondensed Heavy"/>
                <a:cs typeface="Barlow SemiCondensed Heavy"/>
                <a:sym typeface="Barlow SemiCondensed Heavy"/>
              </a:rPr>
              <a:t>CONCEPTUAL MODELLING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64162" y="2145138"/>
            <a:ext cx="500879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1B517B"/>
                </a:solidFill>
                <a:latin typeface="Poppins Bold"/>
                <a:ea typeface="Poppins Bold"/>
                <a:cs typeface="Poppins Bold"/>
                <a:sym typeface="Poppins Bold"/>
              </a:rPr>
              <a:t>UML CLASS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165655">
            <a:off x="17253164" y="-1600292"/>
            <a:ext cx="3949924" cy="17171291"/>
            <a:chOff x="0" y="0"/>
            <a:chExt cx="1040309" cy="4522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040309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867607">
            <a:off x="14416857" y="-9507551"/>
            <a:ext cx="3949924" cy="17171291"/>
            <a:chOff x="0" y="0"/>
            <a:chExt cx="1040309" cy="45224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040309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774930">
            <a:off x="17205539" y="-1315317"/>
            <a:ext cx="3949924" cy="17171291"/>
            <a:chOff x="0" y="0"/>
            <a:chExt cx="1040309" cy="45224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040309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1774930">
            <a:off x="17755133" y="68846"/>
            <a:ext cx="3949924" cy="17171291"/>
            <a:chOff x="0" y="0"/>
            <a:chExt cx="1040309" cy="452248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040309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49592" y="1024698"/>
            <a:ext cx="814905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 dirty="0">
                <a:solidFill>
                  <a:srgbClr val="1B517B"/>
                </a:solidFill>
                <a:latin typeface="Barlow SemiCondensed Heavy"/>
                <a:ea typeface="Barlow SemiCondensed Heavy"/>
                <a:cs typeface="Barlow SemiCondensed Heavy"/>
                <a:sym typeface="Barlow SemiCondensed Heavy"/>
              </a:rPr>
              <a:t>RELATIONAL MODEL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1246" y="2157506"/>
            <a:ext cx="9033049" cy="473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48"/>
              </a:lnSpc>
              <a:spcBef>
                <a:spcPct val="0"/>
              </a:spcBef>
            </a:pP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1) Customer (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c_id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Name, Phone, Address, Email)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6196" y="2793284"/>
            <a:ext cx="11103495" cy="473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48"/>
              </a:lnSpc>
              <a:spcBef>
                <a:spcPct val="0"/>
              </a:spcBef>
            </a:pP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2) Payment (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Payment_Id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Payment_Date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Amount, Method,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c_id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6751" y="3429063"/>
            <a:ext cx="13696012" cy="475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6"/>
              </a:lnSpc>
              <a:spcBef>
                <a:spcPct val="0"/>
              </a:spcBef>
            </a:pPr>
            <a:r>
              <a:rPr lang="en-US" sz="2654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3) </a:t>
            </a:r>
            <a:r>
              <a:rPr lang="en-US" sz="2654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Sales_Order</a:t>
            </a:r>
            <a:r>
              <a:rPr lang="en-US" sz="2654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en-US" sz="2654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Order_Id</a:t>
            </a:r>
            <a:r>
              <a:rPr lang="en-US" sz="2654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654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c_id</a:t>
            </a:r>
            <a:r>
              <a:rPr lang="en-US" sz="2654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654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Payment_Id</a:t>
            </a:r>
            <a:r>
              <a:rPr lang="en-US" sz="2654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654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Order_Date</a:t>
            </a:r>
            <a:r>
              <a:rPr lang="en-US" sz="2654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654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Order_Type</a:t>
            </a:r>
            <a:r>
              <a:rPr lang="en-US" sz="2654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Discount)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43835" y="4066478"/>
            <a:ext cx="9219983" cy="473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48"/>
              </a:lnSpc>
              <a:spcBef>
                <a:spcPct val="0"/>
              </a:spcBef>
            </a:pP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4) Delivery (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Delivery_Id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Fee, Date, Address,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Order_Id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56751" y="4702257"/>
            <a:ext cx="11411558" cy="473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48"/>
              </a:lnSpc>
              <a:spcBef>
                <a:spcPct val="0"/>
              </a:spcBef>
            </a:pP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5)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Sales_Order_Detail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Order_Id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Product_Id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Quantity,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Unit_Price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57153" y="5353689"/>
            <a:ext cx="9033049" cy="473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48"/>
              </a:lnSpc>
              <a:spcBef>
                <a:spcPct val="0"/>
              </a:spcBef>
            </a:pP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6) Product (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Product_Id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P_Name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Stock_Quantity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7153" y="5997641"/>
            <a:ext cx="11810754" cy="473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48"/>
              </a:lnSpc>
              <a:spcBef>
                <a:spcPct val="0"/>
              </a:spcBef>
            </a:pP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7)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Purchase_Order_Detail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Product_Id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PO_Id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Unit_Price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Quantity)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90490" y="6629539"/>
            <a:ext cx="9455308" cy="473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8"/>
              </a:lnSpc>
              <a:spcBef>
                <a:spcPct val="0"/>
              </a:spcBef>
            </a:pP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8)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Purchase_Order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PO_Id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Order_Date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Total_Amount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52607" y="7261437"/>
            <a:ext cx="10021595" cy="473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8"/>
              </a:lnSpc>
              <a:spcBef>
                <a:spcPct val="0"/>
              </a:spcBef>
            </a:pP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9)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Manufacture_Purchase_Order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Manufacturer_Id,PO_Id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57153" y="7893954"/>
            <a:ext cx="10262992" cy="473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8"/>
              </a:lnSpc>
              <a:spcBef>
                <a:spcPct val="0"/>
              </a:spcBef>
            </a:pP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10) Manufacturers (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Manufacturer_Id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M_Name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677" dirty="0" err="1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M_Address</a:t>
            </a:r>
            <a:r>
              <a:rPr lang="en-US" sz="2677" dirty="0">
                <a:solidFill>
                  <a:srgbClr val="1B517B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019707">
            <a:off x="4027622" y="5708586"/>
            <a:ext cx="3846740" cy="11669028"/>
            <a:chOff x="0" y="0"/>
            <a:chExt cx="1070113" cy="32461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70113" cy="3246170"/>
            </a:xfrm>
            <a:custGeom>
              <a:avLst/>
              <a:gdLst/>
              <a:ahLst/>
              <a:cxnLst/>
              <a:rect l="l" t="t" r="r" b="b"/>
              <a:pathLst>
                <a:path w="1070113" h="3246170">
                  <a:moveTo>
                    <a:pt x="0" y="0"/>
                  </a:moveTo>
                  <a:lnTo>
                    <a:pt x="1070113" y="0"/>
                  </a:lnTo>
                  <a:lnTo>
                    <a:pt x="1070113" y="3246170"/>
                  </a:lnTo>
                  <a:lnTo>
                    <a:pt x="0" y="3246170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070113" cy="3303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3907940">
            <a:off x="-79032" y="7137254"/>
            <a:ext cx="3846740" cy="7822942"/>
            <a:chOff x="0" y="0"/>
            <a:chExt cx="1070113" cy="21762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0113" cy="2176240"/>
            </a:xfrm>
            <a:custGeom>
              <a:avLst/>
              <a:gdLst/>
              <a:ahLst/>
              <a:cxnLst/>
              <a:rect l="l" t="t" r="r" b="b"/>
              <a:pathLst>
                <a:path w="1070113" h="2176240">
                  <a:moveTo>
                    <a:pt x="0" y="0"/>
                  </a:moveTo>
                  <a:lnTo>
                    <a:pt x="1070113" y="0"/>
                  </a:lnTo>
                  <a:lnTo>
                    <a:pt x="1070113" y="2176240"/>
                  </a:lnTo>
                  <a:lnTo>
                    <a:pt x="0" y="217624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070113" cy="2233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812374">
            <a:off x="-969495" y="-6567826"/>
            <a:ext cx="2943503" cy="12439749"/>
            <a:chOff x="0" y="0"/>
            <a:chExt cx="1070113" cy="45224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0113" cy="4522480"/>
            </a:xfrm>
            <a:custGeom>
              <a:avLst/>
              <a:gdLst/>
              <a:ahLst/>
              <a:cxnLst/>
              <a:rect l="l" t="t" r="r" b="b"/>
              <a:pathLst>
                <a:path w="1070113" h="4522480">
                  <a:moveTo>
                    <a:pt x="0" y="0"/>
                  </a:moveTo>
                  <a:lnTo>
                    <a:pt x="1070113" y="0"/>
                  </a:lnTo>
                  <a:lnTo>
                    <a:pt x="1070113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070113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6914998">
            <a:off x="42759" y="-3472980"/>
            <a:ext cx="2943503" cy="5986069"/>
            <a:chOff x="0" y="0"/>
            <a:chExt cx="1070113" cy="21762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70113" cy="2176240"/>
            </a:xfrm>
            <a:custGeom>
              <a:avLst/>
              <a:gdLst/>
              <a:ahLst/>
              <a:cxnLst/>
              <a:rect l="l" t="t" r="r" b="b"/>
              <a:pathLst>
                <a:path w="1070113" h="2176240">
                  <a:moveTo>
                    <a:pt x="0" y="0"/>
                  </a:moveTo>
                  <a:lnTo>
                    <a:pt x="1070113" y="0"/>
                  </a:lnTo>
                  <a:lnTo>
                    <a:pt x="1070113" y="2176240"/>
                  </a:lnTo>
                  <a:lnTo>
                    <a:pt x="0" y="217624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070113" cy="2233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3984903" y="2473264"/>
            <a:ext cx="10318194" cy="5340471"/>
          </a:xfrm>
          <a:custGeom>
            <a:avLst/>
            <a:gdLst/>
            <a:ahLst/>
            <a:cxnLst/>
            <a:rect l="l" t="t" r="r" b="b"/>
            <a:pathLst>
              <a:path w="10318194" h="5340471">
                <a:moveTo>
                  <a:pt x="0" y="0"/>
                </a:moveTo>
                <a:lnTo>
                  <a:pt x="10318194" y="0"/>
                </a:lnTo>
                <a:lnTo>
                  <a:pt x="10318194" y="5340472"/>
                </a:lnTo>
                <a:lnTo>
                  <a:pt x="0" y="5340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4796348" y="1194471"/>
            <a:ext cx="8695304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1B517B"/>
                </a:solidFill>
                <a:latin typeface="Barlow SemiCondensed Heavy"/>
                <a:ea typeface="Barlow SemiCondensed Heavy"/>
                <a:cs typeface="Barlow SemiCondensed Heavy"/>
                <a:sym typeface="Barlow SemiCondensed Heavy"/>
              </a:rPr>
              <a:t>IMPLEMENTATION IN MYSQL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019707">
            <a:off x="4027622" y="5708586"/>
            <a:ext cx="3846740" cy="11669028"/>
            <a:chOff x="0" y="0"/>
            <a:chExt cx="1070113" cy="32461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70113" cy="3246170"/>
            </a:xfrm>
            <a:custGeom>
              <a:avLst/>
              <a:gdLst/>
              <a:ahLst/>
              <a:cxnLst/>
              <a:rect l="l" t="t" r="r" b="b"/>
              <a:pathLst>
                <a:path w="1070113" h="3246170">
                  <a:moveTo>
                    <a:pt x="0" y="0"/>
                  </a:moveTo>
                  <a:lnTo>
                    <a:pt x="1070113" y="0"/>
                  </a:lnTo>
                  <a:lnTo>
                    <a:pt x="1070113" y="3246170"/>
                  </a:lnTo>
                  <a:lnTo>
                    <a:pt x="0" y="3246170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070113" cy="3303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3907940">
            <a:off x="-79032" y="7137254"/>
            <a:ext cx="3846740" cy="7822942"/>
            <a:chOff x="0" y="0"/>
            <a:chExt cx="1070113" cy="21762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0113" cy="2176240"/>
            </a:xfrm>
            <a:custGeom>
              <a:avLst/>
              <a:gdLst/>
              <a:ahLst/>
              <a:cxnLst/>
              <a:rect l="l" t="t" r="r" b="b"/>
              <a:pathLst>
                <a:path w="1070113" h="2176240">
                  <a:moveTo>
                    <a:pt x="0" y="0"/>
                  </a:moveTo>
                  <a:lnTo>
                    <a:pt x="1070113" y="0"/>
                  </a:lnTo>
                  <a:lnTo>
                    <a:pt x="1070113" y="2176240"/>
                  </a:lnTo>
                  <a:lnTo>
                    <a:pt x="0" y="217624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070113" cy="2233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812374">
            <a:off x="-969495" y="-6567826"/>
            <a:ext cx="2943503" cy="12439749"/>
            <a:chOff x="0" y="0"/>
            <a:chExt cx="1070113" cy="45224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0113" cy="4522480"/>
            </a:xfrm>
            <a:custGeom>
              <a:avLst/>
              <a:gdLst/>
              <a:ahLst/>
              <a:cxnLst/>
              <a:rect l="l" t="t" r="r" b="b"/>
              <a:pathLst>
                <a:path w="1070113" h="4522480">
                  <a:moveTo>
                    <a:pt x="0" y="0"/>
                  </a:moveTo>
                  <a:lnTo>
                    <a:pt x="1070113" y="0"/>
                  </a:lnTo>
                  <a:lnTo>
                    <a:pt x="1070113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070113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6914998">
            <a:off x="42759" y="-3472980"/>
            <a:ext cx="2943503" cy="5986069"/>
            <a:chOff x="0" y="0"/>
            <a:chExt cx="1070113" cy="21762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70113" cy="2176240"/>
            </a:xfrm>
            <a:custGeom>
              <a:avLst/>
              <a:gdLst/>
              <a:ahLst/>
              <a:cxnLst/>
              <a:rect l="l" t="t" r="r" b="b"/>
              <a:pathLst>
                <a:path w="1070113" h="2176240">
                  <a:moveTo>
                    <a:pt x="0" y="0"/>
                  </a:moveTo>
                  <a:lnTo>
                    <a:pt x="1070113" y="0"/>
                  </a:lnTo>
                  <a:lnTo>
                    <a:pt x="1070113" y="2176240"/>
                  </a:lnTo>
                  <a:lnTo>
                    <a:pt x="0" y="217624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070113" cy="2233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6257744" y="2535880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4796348" y="1311552"/>
            <a:ext cx="8695304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1B517B"/>
                </a:solidFill>
                <a:latin typeface="Barlow SemiCondensed Heavy"/>
                <a:ea typeface="Barlow SemiCondensed Heavy"/>
                <a:cs typeface="Barlow SemiCondensed Heavy"/>
                <a:sym typeface="Barlow SemiCondensed Heavy"/>
              </a:rPr>
              <a:t>IMPLEMENTATION IN NOSQL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019707">
            <a:off x="4027622" y="5708586"/>
            <a:ext cx="3846740" cy="11669028"/>
            <a:chOff x="0" y="0"/>
            <a:chExt cx="1070113" cy="32461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70113" cy="3246170"/>
            </a:xfrm>
            <a:custGeom>
              <a:avLst/>
              <a:gdLst/>
              <a:ahLst/>
              <a:cxnLst/>
              <a:rect l="l" t="t" r="r" b="b"/>
              <a:pathLst>
                <a:path w="1070113" h="3246170">
                  <a:moveTo>
                    <a:pt x="0" y="0"/>
                  </a:moveTo>
                  <a:lnTo>
                    <a:pt x="1070113" y="0"/>
                  </a:lnTo>
                  <a:lnTo>
                    <a:pt x="1070113" y="3246170"/>
                  </a:lnTo>
                  <a:lnTo>
                    <a:pt x="0" y="3246170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070113" cy="3303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3907940">
            <a:off x="-79032" y="7137254"/>
            <a:ext cx="3846740" cy="7822942"/>
            <a:chOff x="0" y="0"/>
            <a:chExt cx="1070113" cy="21762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0113" cy="2176240"/>
            </a:xfrm>
            <a:custGeom>
              <a:avLst/>
              <a:gdLst/>
              <a:ahLst/>
              <a:cxnLst/>
              <a:rect l="l" t="t" r="r" b="b"/>
              <a:pathLst>
                <a:path w="1070113" h="2176240">
                  <a:moveTo>
                    <a:pt x="0" y="0"/>
                  </a:moveTo>
                  <a:lnTo>
                    <a:pt x="1070113" y="0"/>
                  </a:lnTo>
                  <a:lnTo>
                    <a:pt x="1070113" y="2176240"/>
                  </a:lnTo>
                  <a:lnTo>
                    <a:pt x="0" y="217624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070113" cy="2233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812374">
            <a:off x="-969495" y="-6567826"/>
            <a:ext cx="2943503" cy="12439749"/>
            <a:chOff x="0" y="0"/>
            <a:chExt cx="1070113" cy="45224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0113" cy="4522480"/>
            </a:xfrm>
            <a:custGeom>
              <a:avLst/>
              <a:gdLst/>
              <a:ahLst/>
              <a:cxnLst/>
              <a:rect l="l" t="t" r="r" b="b"/>
              <a:pathLst>
                <a:path w="1070113" h="4522480">
                  <a:moveTo>
                    <a:pt x="0" y="0"/>
                  </a:moveTo>
                  <a:lnTo>
                    <a:pt x="1070113" y="0"/>
                  </a:lnTo>
                  <a:lnTo>
                    <a:pt x="1070113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070113" cy="457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6914998">
            <a:off x="42759" y="-3472980"/>
            <a:ext cx="2943503" cy="5986069"/>
            <a:chOff x="0" y="0"/>
            <a:chExt cx="1070113" cy="21762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70113" cy="2176240"/>
            </a:xfrm>
            <a:custGeom>
              <a:avLst/>
              <a:gdLst/>
              <a:ahLst/>
              <a:cxnLst/>
              <a:rect l="l" t="t" r="r" b="b"/>
              <a:pathLst>
                <a:path w="1070113" h="2176240">
                  <a:moveTo>
                    <a:pt x="0" y="0"/>
                  </a:moveTo>
                  <a:lnTo>
                    <a:pt x="1070113" y="0"/>
                  </a:lnTo>
                  <a:lnTo>
                    <a:pt x="1070113" y="2176240"/>
                  </a:lnTo>
                  <a:lnTo>
                    <a:pt x="0" y="2176240"/>
                  </a:lnTo>
                  <a:close/>
                </a:path>
              </a:pathLst>
            </a:custGeom>
            <a:solidFill>
              <a:srgbClr val="487B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070113" cy="2233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4470680" y="2606352"/>
            <a:ext cx="9020972" cy="5074297"/>
          </a:xfrm>
          <a:custGeom>
            <a:avLst/>
            <a:gdLst/>
            <a:ahLst/>
            <a:cxnLst/>
            <a:rect l="l" t="t" r="r" b="b"/>
            <a:pathLst>
              <a:path w="9020972" h="5074297">
                <a:moveTo>
                  <a:pt x="0" y="0"/>
                </a:moveTo>
                <a:lnTo>
                  <a:pt x="9020972" y="0"/>
                </a:lnTo>
                <a:lnTo>
                  <a:pt x="9020972" y="5074296"/>
                </a:lnTo>
                <a:lnTo>
                  <a:pt x="0" y="5074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4796348" y="1295355"/>
            <a:ext cx="8695304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1B517B"/>
                </a:solidFill>
                <a:latin typeface="Barlow SemiCondensed Heavy"/>
                <a:ea typeface="Barlow SemiCondensed Heavy"/>
                <a:cs typeface="Barlow SemiCondensed Heavy"/>
                <a:sym typeface="Barlow SemiCondensed Heavy"/>
              </a:rPr>
              <a:t>INTEGRATION IN 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369</Words>
  <Application>Microsoft Macintosh PowerPoint</Application>
  <PresentationFormat>Custom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Body Text Fit Italics</vt:lpstr>
      <vt:lpstr>Calibri</vt:lpstr>
      <vt:lpstr>Barlow SemiCondensed Heavy</vt:lpstr>
      <vt:lpstr>Poppins</vt:lpstr>
      <vt:lpstr>Arial</vt:lpstr>
      <vt:lpstr>Heading Now 71-78 Bold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Moden Business Plan Presentation</dc:title>
  <cp:lastModifiedBy>Nishanth Manoharan</cp:lastModifiedBy>
  <cp:revision>3</cp:revision>
  <dcterms:created xsi:type="dcterms:W3CDTF">2006-08-16T00:00:00Z</dcterms:created>
  <dcterms:modified xsi:type="dcterms:W3CDTF">2024-12-05T17:02:13Z</dcterms:modified>
  <dc:identifier>DAGYZr8-C0s</dc:identifier>
</cp:coreProperties>
</file>