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8" r:id="rId7"/>
    <p:sldId id="270" r:id="rId8"/>
    <p:sldId id="269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27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83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FB49CB-A455-8F73-EA65-B6CAF7667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EDABC67-A4D5-99E4-245E-C8F533776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124291-8303-13AD-EF42-FA4A560B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1845-4161-40AF-84FB-BDAB135D8874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43E635-37FA-A6D5-59CE-6E1854C5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3F98FB-0768-AD59-FAE2-A42984DA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CF0-9266-47E4-B778-07837A9C0B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898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8E7728-0864-F312-4949-BF449C6F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3C12214-75D0-CA69-C239-E7A5BE15E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EE6B09-573F-67D3-F5DA-10C280DB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1845-4161-40AF-84FB-BDAB135D8874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F7B87E-69E3-47CC-5018-82919B6A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007E6E-E62A-33C8-EE69-329D3394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CF0-9266-47E4-B778-07837A9C0B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4934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B56693B-3B52-8AF2-99BC-F87FECFED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E6A5E56-7723-E223-352A-397FCDD0A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818B3C-EC8A-CA28-3C35-EEBC304A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1845-4161-40AF-84FB-BDAB135D8874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C5AE52-01A3-BA41-57EE-BA49CAC2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916AE5-FB52-1D0C-BFEA-036F0D2D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CF0-9266-47E4-B778-07837A9C0B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6785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9DC2EE-69D9-7B3D-BF50-3E6D438C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11A47E-C7C2-CC7E-CFF4-B53C01FC1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F249C7-B2E0-83A7-A87A-22CB79C6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1845-4161-40AF-84FB-BDAB135D8874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C2BFC8-FF3C-187B-48E8-C87EF7C3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C23FFF-4235-1838-9E1E-E57E485D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CF0-9266-47E4-B778-07837A9C0B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2527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183F6E-D904-901F-D418-A0B61334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BF411F-737E-C336-8854-88A32E8B2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A36F21-C62D-2EFB-DCF1-53BFAD87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1845-4161-40AF-84FB-BDAB135D8874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04EF63-6722-7CA0-C6ED-09D04AB2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E8C51C-D283-EC1C-DD18-A10CD099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CF0-9266-47E4-B778-07837A9C0B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741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C06909-743C-BABF-D5D9-3E269789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F0889D-53B0-52B7-D1AB-3914F0632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2631278-94D7-71D7-A1BD-BED2ADECE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DED13E-E649-06BD-7F3D-3E7C0C9F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1845-4161-40AF-84FB-BDAB135D8874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F76E156-A1C4-8DC7-A6A4-BDF9C7A1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4E2664-7A6D-AB5C-6B45-B5FE706A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CF0-9266-47E4-B778-07837A9C0B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9647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652030-42FC-C8D7-5863-9FF8DE4E4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E83000-68C6-07F7-7B4F-DFDF9CD2E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64E6E2-FE10-8D16-C39E-6FA7F7EC3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117684B-7B5A-49FA-A5BE-EDA6E9542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0A541A-B29D-7C8A-DB3D-52BE3A98F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0A5DC11-4F87-6FBC-62A0-B02EBFFE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1845-4161-40AF-84FB-BDAB135D8874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B2C9A35-0D47-4CB9-9F5E-07534C55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C45A94A-0C85-0682-AC3D-80FC9B3F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CF0-9266-47E4-B778-07837A9C0B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215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7AED93-95C7-2BD5-68D7-6575BC7F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4B0B060-8B77-70B0-0ABF-E9F52492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1845-4161-40AF-84FB-BDAB135D8874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799D014-27A1-D2C5-1C8F-B1AA762C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BBF81C-78E3-33B1-5456-DD4B1589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CF0-9266-47E4-B778-07837A9C0B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621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B30A3BE-2C84-A838-48B1-762C91A7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1845-4161-40AF-84FB-BDAB135D8874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63E9CC1-1612-6468-0A85-813F36F0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8752854-1FFD-66CF-DFDC-606BBEEE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CF0-9266-47E4-B778-07837A9C0B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678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E91EB9-F77E-B63D-8AEA-34AA3C10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3C3463-5471-467F-D3F5-F51B554F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B682B91-5C9A-8BC4-6E5B-18215E871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047C791-2F54-0DF4-8974-4A6FA4E7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1845-4161-40AF-84FB-BDAB135D8874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F80AF11-A84A-F3A1-6240-098D6682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E70FC1-A4D3-7702-6D67-E9B17376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CF0-9266-47E4-B778-07837A9C0B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0333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C4B4E0-A8E0-4447-9BD0-80E23130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5566115-6729-033B-6C1C-26FCED05B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94DDEC7-763E-8D0C-AAB5-38411E848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BDDC85-3073-DB1D-114C-A566CA99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1845-4161-40AF-84FB-BDAB135D8874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D2086B-3AD4-9C38-12E4-61230939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71ADEC-1D59-1778-4C3F-B399CCF8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CF0-9266-47E4-B778-07837A9C0B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541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0D1BA55-7DBB-FDDA-63EA-27CB6499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73B0A1-CDDD-8623-961B-F760DACEB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A2F399-2722-CDA1-F381-9D2B04AE3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C1845-4161-40AF-84FB-BDAB135D8874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8CB87A-5A8B-3B86-FF53-A457BA1DF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2D0B26-48ED-C39A-16F6-D225C457B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3ACF0-9266-47E4-B778-07837A9C0B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8243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91240D-D0CB-68FA-DDC8-991E2D26F8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3092B05-313E-9D68-4EEE-A3F3DE012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News | NEXCOM and Telco Systems Announce a Pre-Installed 5G/IoT Solution to  Manage Virtual Edge Services | TechDemand">
            <a:extLst>
              <a:ext uri="{FF2B5EF4-FFF2-40B4-BE49-F238E27FC236}">
                <a16:creationId xmlns:a16="http://schemas.microsoft.com/office/drawing/2014/main" xmlns="" id="{24A3F170-F1B7-36E9-9AA5-4306DBA76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4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C762B6-D99E-BDBF-848E-9B68347692B1}"/>
              </a:ext>
            </a:extLst>
          </p:cNvPr>
          <p:cNvSpPr txBox="1"/>
          <p:nvPr/>
        </p:nvSpPr>
        <p:spPr>
          <a:xfrm>
            <a:off x="7063273" y="653143"/>
            <a:ext cx="4282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AIR QUALITY MONITORING </a:t>
            </a:r>
            <a:endParaRPr lang="en-IN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A9341AC-6D3A-BB40-9E53-98B83C34E9EB}"/>
              </a:ext>
            </a:extLst>
          </p:cNvPr>
          <p:cNvSpPr txBox="1"/>
          <p:nvPr/>
        </p:nvSpPr>
        <p:spPr>
          <a:xfrm>
            <a:off x="7997891" y="1916209"/>
            <a:ext cx="2006081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USING IOT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10" name="Horizontal Scroll 9"/>
          <p:cNvSpPr/>
          <p:nvPr/>
        </p:nvSpPr>
        <p:spPr>
          <a:xfrm>
            <a:off x="6336407" y="3895859"/>
            <a:ext cx="5203064" cy="2962141"/>
          </a:xfrm>
          <a:prstGeom prst="horizontalScroll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61575" y="4278068"/>
          <a:ext cx="4240012" cy="22938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9328"/>
                <a:gridCol w="1960684"/>
              </a:tblGrid>
              <a:tr h="4358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1" u="sng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TEAM MENTOR</a:t>
                      </a:r>
                      <a:r>
                        <a:rPr lang="en-IN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: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Prabhu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49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1" u="sng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TEAM LEADER</a:t>
                      </a:r>
                      <a:r>
                        <a:rPr lang="en-IN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: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Visa P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821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1" u="sng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TEAM MEMBERS </a:t>
                      </a:r>
                      <a:r>
                        <a:rPr lang="en-IN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Naveenasri.S</a:t>
                      </a:r>
                      <a:endParaRPr lang="en-IN" sz="18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IN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Mahalakshmi.M</a:t>
                      </a:r>
                      <a:endParaRPr lang="en-IN" sz="18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IN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Poojaprakash</a:t>
                      </a:r>
                      <a:endParaRPr lang="en-IN" sz="18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IN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Nishanth.S</a:t>
                      </a:r>
                      <a:endParaRPr lang="en-IN" sz="18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0299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2327871-1E9C-E69D-1963-B31B362EF74F}"/>
              </a:ext>
            </a:extLst>
          </p:cNvPr>
          <p:cNvSpPr txBox="1"/>
          <p:nvPr/>
        </p:nvSpPr>
        <p:spPr>
          <a:xfrm>
            <a:off x="2978430" y="0"/>
            <a:ext cx="627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9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COMPONENTS </a:t>
            </a:r>
            <a:r>
              <a:rPr lang="en-US" sz="39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USED</a:t>
            </a:r>
            <a:endParaRPr lang="en-IN" sz="39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2659FDD-3E14-9C36-2E79-B67A6AD36D13}"/>
              </a:ext>
            </a:extLst>
          </p:cNvPr>
          <p:cNvSpPr txBox="1"/>
          <p:nvPr/>
        </p:nvSpPr>
        <p:spPr>
          <a:xfrm>
            <a:off x="438577" y="960574"/>
            <a:ext cx="4919034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  </a:t>
            </a: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Components</a:t>
            </a:r>
            <a:endParaRPr lang="en-IN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40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1.ESP32</a:t>
            </a:r>
          </a:p>
          <a:p>
            <a:pPr marL="342900" indent="-342900" algn="just">
              <a:lnSpc>
                <a:spcPct val="140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DHT11 Sensor Module</a:t>
            </a:r>
          </a:p>
          <a:p>
            <a:pPr marL="342900" indent="-342900" algn="just">
              <a:lnSpc>
                <a:spcPct val="140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MQ-135 Gas Sensor Module</a:t>
            </a:r>
          </a:p>
          <a:p>
            <a:pPr marL="342900" indent="-342900" algn="just">
              <a:lnSpc>
                <a:spcPct val="140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Veroboard(KS100)</a:t>
            </a:r>
          </a:p>
          <a:p>
            <a:pPr marL="342900" indent="-342900" algn="just">
              <a:lnSpc>
                <a:spcPct val="140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Breadboard</a:t>
            </a:r>
          </a:p>
          <a:p>
            <a:pPr marL="342900" indent="-342900" algn="just">
              <a:lnSpc>
                <a:spcPct val="140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Connecting Wires</a:t>
            </a:r>
          </a:p>
          <a:p>
            <a:pPr marL="342900" indent="-342900" algn="just">
              <a:lnSpc>
                <a:spcPct val="140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AC-DC Adapters</a:t>
            </a:r>
          </a:p>
          <a:p>
            <a:pPr marL="342900" indent="-342900" algn="just">
              <a:lnSpc>
                <a:spcPct val="140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LEDs emitting green, yellow and red colours</a:t>
            </a:r>
          </a:p>
          <a:p>
            <a:pPr marL="342900" indent="-342900" algn="just">
              <a:lnSpc>
                <a:spcPct val="140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Resistors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BE599EB-9699-2D49-2688-C33878C1A706}"/>
              </a:ext>
            </a:extLst>
          </p:cNvPr>
          <p:cNvSpPr txBox="1"/>
          <p:nvPr/>
        </p:nvSpPr>
        <p:spPr>
          <a:xfrm>
            <a:off x="6152850" y="1074843"/>
            <a:ext cx="4472220" cy="180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COMPONENTS</a:t>
            </a:r>
          </a:p>
          <a:p>
            <a:endParaRPr lang="en-US" sz="2000" u="sng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 algn="just">
              <a:lnSpc>
                <a:spcPct val="140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ThinkSpeak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Cloud</a:t>
            </a:r>
          </a:p>
          <a:p>
            <a:pPr marL="342900" indent="-342900" algn="just">
              <a:lnSpc>
                <a:spcPct val="140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Arduino IDE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0D23BA8-CF92-1644-1F75-D11202313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8750" b="93594" l="10000" r="90000">
                        <a14:foregroundMark x1="53750" y1="8750" x2="53750" y2="8750"/>
                        <a14:foregroundMark x1="56172" y1="9141" x2="56172" y2="9141"/>
                        <a14:foregroundMark x1="80469" y1="77188" x2="70078" y2="81328"/>
                        <a14:foregroundMark x1="70078" y1="81328" x2="71016" y2="81797"/>
                        <a14:foregroundMark x1="51484" y1="92734" x2="52891" y2="91172"/>
                        <a14:foregroundMark x1="81875" y1="72500" x2="81875" y2="72500"/>
                        <a14:foregroundMark x1="87578" y1="92578" x2="88281" y2="93594"/>
                        <a14:foregroundMark x1="27187" y1="88125" x2="27422" y2="86875"/>
                        <a14:foregroundMark x1="62500" y1="72891" x2="62500" y2="728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8010027" y="3103126"/>
            <a:ext cx="4437528" cy="375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6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6208E4-3D99-78ED-AC0B-195647AC6761}"/>
              </a:ext>
            </a:extLst>
          </p:cNvPr>
          <p:cNvSpPr txBox="1"/>
          <p:nvPr/>
        </p:nvSpPr>
        <p:spPr>
          <a:xfrm>
            <a:off x="2474257" y="537882"/>
            <a:ext cx="7001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SETUP OF THIS MODEL</a:t>
            </a:r>
            <a:endParaRPr lang="en-IN" sz="39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D1C3EA8-D71D-2E51-FBFF-8F99374E6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671" y="1613484"/>
            <a:ext cx="965271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05141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0D25EB5-4B60-4067-168A-154A13B1F193}"/>
              </a:ext>
            </a:extLst>
          </p:cNvPr>
          <p:cNvSpPr txBox="1"/>
          <p:nvPr/>
        </p:nvSpPr>
        <p:spPr>
          <a:xfrm>
            <a:off x="2456329" y="376517"/>
            <a:ext cx="7279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WORKING PROCEDURE</a:t>
            </a:r>
            <a:endParaRPr lang="en-IN" sz="39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AF3F62F-6726-75A3-3758-1A9DD2F8F613}"/>
              </a:ext>
            </a:extLst>
          </p:cNvPr>
          <p:cNvSpPr txBox="1"/>
          <p:nvPr/>
        </p:nvSpPr>
        <p:spPr>
          <a:xfrm>
            <a:off x="443816" y="1164706"/>
            <a:ext cx="10954871" cy="5258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Firstly, the calibration of the MQ-135 gas sensor module is done.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sensor is set to preheat for 24 minutes. Then the software code is uploaded to the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followed by the hardware circuit to calibrate the sensor has been performed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40000"/>
              </a:lnSpc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 the DHT11 sensor is set to preheat for 10 minutes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40000"/>
              </a:lnSpc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calibration found in STEP 1 is used to configure the final working code.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40000"/>
              </a:lnSpc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v"/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final working code is then uploaded to the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40000"/>
              </a:lnSpc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v"/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complete hardware circuit is implemented.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4424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842BDE2-F4B7-3E90-F719-2E71B6F5E090}"/>
              </a:ext>
            </a:extLst>
          </p:cNvPr>
          <p:cNvSpPr txBox="1"/>
          <p:nvPr/>
        </p:nvSpPr>
        <p:spPr>
          <a:xfrm>
            <a:off x="1708343" y="0"/>
            <a:ext cx="9099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HARDWARE IMPLEMENTATION</a:t>
            </a:r>
            <a:endParaRPr lang="en-IN" sz="39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00973FF-A05F-0BA5-7166-EE7BE5FF288B}"/>
              </a:ext>
            </a:extLst>
          </p:cNvPr>
          <p:cNvSpPr txBox="1"/>
          <p:nvPr/>
        </p:nvSpPr>
        <p:spPr>
          <a:xfrm>
            <a:off x="167425" y="741454"/>
            <a:ext cx="11681137" cy="6202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steps were performed to execute the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project: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40000"/>
              </a:lnSpc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 of the MQ-135 gas sensor module and DHT11 sensor module was connected via                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Veroboard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an adapter delivering around 5V.</a:t>
            </a:r>
          </a:p>
          <a:p>
            <a:pPr marL="800100" lvl="1" indent="-342900" algn="just">
              <a:lnSpc>
                <a:spcPct val="140000"/>
              </a:lnSpc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 of the MQ-135 gas sensor module, DHT11 sensor module and the cathode of the LED    indicators was connected via Veroboard with the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 of the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40000"/>
              </a:lnSpc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analog DATA pin of the MQ-135 gas sensor module was connected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withthe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A0 Pin of the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40000"/>
              </a:lnSpc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pin of the DHT11 sensor module was connected with the D0 pin of the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40000"/>
              </a:lnSpc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anode of the three LED indicators (green, yellow, and red) were connected to the D2, D3, and D4 pins of the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respectively.</a:t>
            </a:r>
          </a:p>
          <a:p>
            <a:pPr marL="800100" lvl="1" indent="-342900" algn="just">
              <a:lnSpc>
                <a:spcPct val="140000"/>
              </a:lnSpc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 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code to execute the project was then uploaded to the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40000"/>
              </a:lnSpc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 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setup was then powered with 9V DC via AC-DC adapter. It can be now turned ON/OFF as per the requirements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237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52FC9FC-4844-E6B9-A226-A608D576BFBB}"/>
              </a:ext>
            </a:extLst>
          </p:cNvPr>
          <p:cNvSpPr txBox="1"/>
          <p:nvPr/>
        </p:nvSpPr>
        <p:spPr>
          <a:xfrm>
            <a:off x="1550893" y="269270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SOFTWARE IMPLEMENTATION</a:t>
            </a:r>
            <a:endParaRPr lang="en-IN" sz="39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F29C410-4B96-4C71-483B-842FE8C0E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13" b="97007" l="5556" r="90244">
                        <a14:foregroundMark x1="38889" y1="16327" x2="36314" y2="15102"/>
                        <a14:foregroundMark x1="41734" y1="5034" x2="41734" y2="5034"/>
                        <a14:foregroundMark x1="41734" y1="5034" x2="41328" y2="4626"/>
                        <a14:foregroundMark x1="42412" y1="3537" x2="40786" y2="2313"/>
                        <a14:foregroundMark x1="37940" y1="36871" x2="47832" y2="37551"/>
                        <a14:foregroundMark x1="47832" y1="37551" x2="53930" y2="37415"/>
                        <a14:foregroundMark x1="43225" y1="25986" x2="50000" y2="25306"/>
                        <a14:foregroundMark x1="50000" y1="25306" x2="50136" y2="25306"/>
                        <a14:foregroundMark x1="89702" y1="49660" x2="90244" y2="45170"/>
                        <a14:foregroundMark x1="90244" y1="62041" x2="90244" y2="59048"/>
                        <a14:foregroundMark x1="42547" y1="10068" x2="42547" y2="10068"/>
                        <a14:foregroundMark x1="42547" y1="20680" x2="42547" y2="20680"/>
                        <a14:foregroundMark x1="42547" y1="32109" x2="42547" y2="32109"/>
                        <a14:foregroundMark x1="42547" y1="43265" x2="42547" y2="43265"/>
                        <a14:foregroundMark x1="42276" y1="54286" x2="42276" y2="54286"/>
                        <a14:foregroundMark x1="42683" y1="66122" x2="42683" y2="66122"/>
                        <a14:foregroundMark x1="42141" y1="77007" x2="42141" y2="77007"/>
                        <a14:foregroundMark x1="42412" y1="88027" x2="42412" y2="88027"/>
                        <a14:foregroundMark x1="42954" y1="93605" x2="42954" y2="93605"/>
                        <a14:foregroundMark x1="43089" y1="97007" x2="43089" y2="97007"/>
                        <a14:foregroundMark x1="41734" y1="71701" x2="44038" y2="72381"/>
                        <a14:foregroundMark x1="36721" y1="48707" x2="36721" y2="48707"/>
                        <a14:foregroundMark x1="37669" y1="47483" x2="36179" y2="48027"/>
                        <a14:backgroundMark x1="5556" y1="15102" x2="5556" y2="15102"/>
                        <a14:backgroundMark x1="7588" y1="15918" x2="7453" y2="15374"/>
                        <a14:backgroundMark x1="7182" y1="14422" x2="9892" y2="16054"/>
                        <a14:backgroundMark x1="10163" y1="16054" x2="5691" y2="144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3553" y="1210237"/>
            <a:ext cx="7153835" cy="541468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594301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2879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223ED83-5D85-BF74-A30A-2A757856473A}"/>
              </a:ext>
            </a:extLst>
          </p:cNvPr>
          <p:cNvSpPr txBox="1"/>
          <p:nvPr/>
        </p:nvSpPr>
        <p:spPr>
          <a:xfrm>
            <a:off x="3192571" y="436492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39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60D5C0B-0873-3C81-FFF3-E0DA6A79B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7599" y="3146611"/>
            <a:ext cx="5147621" cy="4186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879A974-D777-DF21-FF57-B783E44BE6A7}"/>
              </a:ext>
            </a:extLst>
          </p:cNvPr>
          <p:cNvSpPr txBox="1"/>
          <p:nvPr/>
        </p:nvSpPr>
        <p:spPr>
          <a:xfrm>
            <a:off x="690282" y="1575607"/>
            <a:ext cx="10811436" cy="2959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en-IN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has proposed the idea of an air quality monitoring system using IOT that can used to support a lot of applications.</a:t>
            </a:r>
          </a:p>
          <a:p>
            <a:pPr marL="342900" indent="-342900" algn="just">
              <a:lnSpc>
                <a:spcPct val="140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en-IN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air quality monitoring system contains a connection between wireless communication, sensors and </a:t>
            </a:r>
            <a:r>
              <a:rPr lang="en-IN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9149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673" y="465115"/>
            <a:ext cx="10556383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en-US" sz="39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SET-UP OF THIS EXPERIMENT</a:t>
            </a:r>
            <a:endParaRPr lang="en-US" sz="39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0088" y="1365503"/>
            <a:ext cx="6419088" cy="50352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98772" y="1393062"/>
            <a:ext cx="1282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LED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Indicators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5663" y="1403349"/>
            <a:ext cx="12084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imes New Roman"/>
                <a:cs typeface="Times New Roman"/>
              </a:rPr>
              <a:t>DHT11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sensor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module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5038" y="1448562"/>
            <a:ext cx="109601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MQ135 </a:t>
            </a:r>
            <a:r>
              <a:rPr sz="1400" spc="-10" dirty="0">
                <a:latin typeface="Calibri"/>
                <a:cs typeface="Calibri"/>
              </a:rPr>
              <a:t>gas </a:t>
            </a:r>
            <a:r>
              <a:rPr sz="1400" spc="-5" dirty="0">
                <a:latin typeface="Calibri"/>
                <a:cs typeface="Calibri"/>
              </a:rPr>
              <a:t> sensor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module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62321" y="5519115"/>
            <a:ext cx="104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NodeMCU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29093" y="4054221"/>
            <a:ext cx="15849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AC-DC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Power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adapter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/>
          <p:nvPr/>
        </p:nvSpPr>
        <p:spPr>
          <a:xfrm>
            <a:off x="4593082" y="1830704"/>
            <a:ext cx="286448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175" indent="-37211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Calibri"/>
              <a:buAutoNum type="arabicPeriod"/>
              <a:tabLst>
                <a:tab pos="384175" algn="l"/>
                <a:tab pos="384810" algn="l"/>
              </a:tabLst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ThinkSpeak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marL="376555" indent="-364490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376555" algn="l"/>
                <a:tab pos="377190" algn="l"/>
              </a:tabLst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Arduino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IDE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0050" y="777921"/>
            <a:ext cx="8500169" cy="61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9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SOFTWARE COMPONENTS</a:t>
            </a:r>
            <a:endParaRPr lang="en-US" sz="39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6860" y="3317747"/>
            <a:ext cx="9098280" cy="32080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2005" y="159619"/>
            <a:ext cx="5913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9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THINKSPEAK CLOUD</a:t>
            </a:r>
            <a:endParaRPr lang="en-US" sz="39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480" y="960526"/>
            <a:ext cx="6099351" cy="53931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66700" indent="-342900" algn="just">
              <a:lnSpc>
                <a:spcPct val="100000"/>
              </a:lnSpc>
              <a:spcBef>
                <a:spcPts val="95"/>
              </a:spcBef>
              <a:buFont typeface="Wingdings" pitchFamily="2" charset="2"/>
              <a:buChar char="v"/>
              <a:tabLst>
                <a:tab pos="355600" algn="l"/>
              </a:tabLst>
            </a:pP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ThingSpeak is </a:t>
            </a:r>
            <a:r>
              <a:rPr sz="2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open-source </a:t>
            </a: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software written in </a:t>
            </a:r>
            <a:r>
              <a:rPr sz="2200" b="1" spc="-53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Ruby which allows users to communicate with </a:t>
            </a:r>
            <a:r>
              <a:rPr sz="2200" b="1" spc="-53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internet-enabled</a:t>
            </a:r>
            <a:r>
              <a:rPr sz="2200" b="1" spc="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devices.</a:t>
            </a:r>
            <a:endParaRPr sz="2200" b="1">
              <a:latin typeface="Times New Roman" pitchFamily="18" charset="0"/>
              <a:cs typeface="Times New Roman" pitchFamily="18" charset="0"/>
            </a:endParaRPr>
          </a:p>
          <a:p>
            <a:pPr marL="355600" marR="9525" indent="-342900" algn="just">
              <a:lnSpc>
                <a:spcPct val="100000"/>
              </a:lnSpc>
              <a:buFont typeface="Wingdings" pitchFamily="2" charset="2"/>
              <a:buChar char="v"/>
              <a:tabLst>
                <a:tab pos="355600" algn="l"/>
              </a:tabLst>
            </a:pP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 facilitates data access, retrieval, and logging of </a:t>
            </a:r>
            <a:r>
              <a:rPr sz="2200" b="1" spc="-53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2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 </a:t>
            </a: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providing an API to both the devices and </a:t>
            </a:r>
            <a:r>
              <a:rPr sz="2200" b="1" spc="-53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  <a:r>
              <a:rPr sz="2200" b="1" spc="-1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sz="2200" b="1" spc="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websites.</a:t>
            </a:r>
            <a:endParaRPr sz="2200" b="1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Font typeface="Wingdings" pitchFamily="2" charset="2"/>
              <a:buChar char="v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ThingSpeak</a:t>
            </a:r>
            <a:r>
              <a:rPr sz="2200" b="1" spc="1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sz="2200" b="1" spc="1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originally</a:t>
            </a:r>
            <a:r>
              <a:rPr sz="2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launched</a:t>
            </a:r>
            <a:r>
              <a:rPr sz="2200" b="1" spc="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sz="2200" b="1" spc="2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ioBridge </a:t>
            </a:r>
            <a:r>
              <a:rPr sz="2200" b="1" spc="-53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2010 </a:t>
            </a: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 a service in support of IoT </a:t>
            </a:r>
            <a:r>
              <a:rPr sz="2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applications.</a:t>
            </a:r>
            <a:endParaRPr sz="2200" b="1">
              <a:latin typeface="Times New Roman" pitchFamily="18" charset="0"/>
              <a:cs typeface="Times New Roman" pitchFamily="18" charset="0"/>
            </a:endParaRPr>
          </a:p>
          <a:p>
            <a:pPr marL="355600" marR="402590" indent="-342900" algn="just">
              <a:lnSpc>
                <a:spcPts val="2640"/>
              </a:lnSpc>
              <a:spcBef>
                <a:spcPts val="30"/>
              </a:spcBef>
              <a:buFont typeface="Wingdings" pitchFamily="2" charset="2"/>
              <a:buChar char="v"/>
              <a:tabLst>
                <a:tab pos="354965" algn="l"/>
                <a:tab pos="355600" algn="l"/>
              </a:tabLst>
            </a:pPr>
            <a:r>
              <a:rPr sz="2200" b="1" spc="-1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ThingSpeak</a:t>
            </a:r>
            <a:r>
              <a:rPr sz="2200" b="1" spc="2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integrated</a:t>
            </a:r>
            <a:r>
              <a:rPr sz="2200" b="1" spc="1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  <a:r>
              <a:rPr sz="2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sz="2200" b="1" spc="-1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numerical</a:t>
            </a:r>
            <a:r>
              <a:rPr sz="2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sz="2200" b="1" spc="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4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sz="2200" b="1" spc="2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2200" b="1" spc="-48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MathWorks,</a:t>
            </a:r>
            <a:r>
              <a:rPr sz="2200" b="1" spc="1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allowing</a:t>
            </a:r>
            <a:r>
              <a:rPr sz="2200" b="1" spc="-1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ThingSpeak</a:t>
            </a:r>
            <a:r>
              <a:rPr sz="2200" b="1" spc="2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r>
              <a:rPr sz="2200" b="1" spc="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200" b="1" spc="-1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analyze</a:t>
            </a:r>
            <a:r>
              <a:rPr sz="2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200" b="1" spc="-1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visualize</a:t>
            </a:r>
            <a:r>
              <a:rPr sz="2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uploaded</a:t>
            </a:r>
            <a:r>
              <a:rPr sz="2200" b="1" spc="-1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2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2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1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sz="2200" b="1" spc="-1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35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sz="2200" b="1" spc="15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without</a:t>
            </a:r>
            <a:r>
              <a:rPr sz="2200" b="1" spc="-1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requiring</a:t>
            </a:r>
            <a:r>
              <a:rPr sz="2200" b="1" spc="-3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200" b="1" spc="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purchase </a:t>
            </a:r>
            <a:r>
              <a:rPr sz="2200" b="1" spc="-5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22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b="1" spc="-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35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sz="2200" b="1" spc="5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license </a:t>
            </a:r>
            <a:r>
              <a:rPr sz="2200" b="1" spc="-1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2200" b="1" spc="-2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MathWorks.</a:t>
            </a:r>
            <a:endParaRPr sz="22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85431" y="1353311"/>
            <a:ext cx="4812791" cy="480517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/>
          <p:nvPr/>
        </p:nvSpPr>
        <p:spPr>
          <a:xfrm>
            <a:off x="405005" y="833266"/>
            <a:ext cx="6163220" cy="5429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00025" indent="-342900" algn="just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Wingdings" pitchFamily="2" charset="2"/>
              <a:buChar char="v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 Arduino IDE is open-source software, which  is used to write and upload code to the Arduino  boards.</a:t>
            </a:r>
            <a:endParaRPr sz="2200" b="1" spc="-5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marR="278765" indent="-342900" algn="just">
              <a:lnSpc>
                <a:spcPct val="100000"/>
              </a:lnSpc>
              <a:buFont typeface="Wingdings" pitchFamily="2" charset="2"/>
              <a:buChar char="v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 IDE application is suitable for different  operating systems such as Windows, Mac OS X,  and Linux.</a:t>
            </a:r>
            <a:endParaRPr sz="2200" b="1" spc="-5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marR="591820" indent="-342900" algn="just">
              <a:lnSpc>
                <a:spcPct val="100000"/>
              </a:lnSpc>
              <a:spcBef>
                <a:spcPts val="5"/>
              </a:spcBef>
              <a:buFont typeface="Wingdings" pitchFamily="2" charset="2"/>
              <a:buChar char="v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 supports the programming languages C and  C++. Here, IDE stands for Integrated  Development Environment.</a:t>
            </a:r>
            <a:endParaRPr sz="2200" b="1" spc="-5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buFont typeface="Wingdings" pitchFamily="2" charset="2"/>
              <a:buChar char="v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 program or code written in the Arduino IDE is</a:t>
            </a:r>
            <a:endParaRPr sz="2200" b="1" spc="-5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buFont typeface="Wingdings" pitchFamily="2" charset="2"/>
              <a:buChar char="v"/>
            </a:pP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often called sketching.</a:t>
            </a:r>
            <a:endParaRPr sz="2200" b="1" spc="-5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marR="85725" indent="-342900" algn="just">
              <a:lnSpc>
                <a:spcPct val="100000"/>
              </a:lnSpc>
              <a:buFont typeface="Wingdings" pitchFamily="2" charset="2"/>
              <a:buChar char="v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 need to connect the Genuino and Arduino  board with the IDE to upload the sketch written in  the Arduino IDE software. The sketch is saved  with the extension '.ino.'</a:t>
            </a:r>
            <a:endParaRPr sz="2200" b="1" spc="-5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55733" y="0"/>
            <a:ext cx="33102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9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Arduino IDE</a:t>
            </a:r>
            <a:endParaRPr lang="en-US" sz="39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48856" y="1380271"/>
            <a:ext cx="5154167" cy="44363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8922729B-9592-23C9-B417-BC7F2306CA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4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833A76-7B33-AFBD-D7D9-9D1FF735C9E0}"/>
              </a:ext>
            </a:extLst>
          </p:cNvPr>
          <p:cNvSpPr txBox="1"/>
          <p:nvPr/>
        </p:nvSpPr>
        <p:spPr>
          <a:xfrm>
            <a:off x="4142452" y="0"/>
            <a:ext cx="3989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 </a:t>
            </a:r>
            <a:r>
              <a:rPr lang="en-US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477138B-9FF1-00D8-6EFC-413AE7817CF9}"/>
              </a:ext>
            </a:extLst>
          </p:cNvPr>
          <p:cNvSpPr txBox="1"/>
          <p:nvPr/>
        </p:nvSpPr>
        <p:spPr>
          <a:xfrm>
            <a:off x="397856" y="833645"/>
            <a:ext cx="11232777" cy="5831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pollution is one of the biggest threats to the present-day environment.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Everyone is being affected by air pollution day by day including humans, animals, crops, cities, forests and aquatic ecosystems.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Besides that, it should be controlled at a certain level to prevent the increasing rate of global warming.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design an IOT-based air pollution monitoring system using the internet from anywhere using a computer or mobile to monitor the air quality of the surroundings and environment. 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8493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1080" y="0"/>
            <a:ext cx="8475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9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SOFTWARE IMPLEMENTATION</a:t>
            </a:r>
            <a:endParaRPr lang="en-US" sz="39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3927" y="1067938"/>
            <a:ext cx="6740652" cy="545134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object 5"/>
          <p:cNvSpPr txBox="1"/>
          <p:nvPr/>
        </p:nvSpPr>
        <p:spPr>
          <a:xfrm>
            <a:off x="6678548" y="3603497"/>
            <a:ext cx="2838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8854" y="4193869"/>
            <a:ext cx="2844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5723" y="4074109"/>
            <a:ext cx="2362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6048" y="4639817"/>
            <a:ext cx="2362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6048" y="5943091"/>
            <a:ext cx="3136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0FF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96461" y="5433466"/>
            <a:ext cx="2819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892" y="1094226"/>
            <a:ext cx="328558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WORKING</a:t>
            </a:r>
            <a:r>
              <a:rPr sz="1800" b="1" spc="320" dirty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5" dirty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sz="1800" b="1" spc="-5" dirty="0">
                <a:latin typeface="Times New Roman" pitchFamily="18" charset="0"/>
                <a:cs typeface="Times New Roman" pitchFamily="18" charset="0"/>
              </a:rPr>
              <a:t>:</a:t>
            </a:r>
            <a:endParaRPr sz="18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8395" y="0"/>
            <a:ext cx="8639098" cy="121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39289" algn="ctr">
              <a:lnSpc>
                <a:spcPct val="100000"/>
              </a:lnSpc>
              <a:spcBef>
                <a:spcPts val="105"/>
              </a:spcBef>
            </a:pPr>
            <a:r>
              <a:rPr lang="en-US" sz="39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SOFTWARE CODE for Calibration  of MQ135 Sensor</a:t>
            </a:r>
            <a:endParaRPr lang="en-US" sz="39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977" y="1206640"/>
            <a:ext cx="7214439" cy="548419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#using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script</a:t>
            </a:r>
            <a:endParaRPr sz="1800" b="1">
              <a:latin typeface="Calibri"/>
              <a:cs typeface="Calibri"/>
            </a:endParaRPr>
          </a:p>
          <a:p>
            <a:pPr marL="120014">
              <a:lnSpc>
                <a:spcPct val="100000"/>
              </a:lnSpc>
              <a:spcBef>
                <a:spcPts val="805"/>
              </a:spcBef>
            </a:pPr>
            <a:r>
              <a:rPr sz="19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import</a:t>
            </a:r>
            <a:r>
              <a:rPr sz="19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endParaRPr sz="1900" b="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 b="1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def</a:t>
            </a:r>
            <a:r>
              <a:rPr sz="19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read_analog(pin):</a:t>
            </a:r>
            <a:endParaRPr sz="1900" b="1">
              <a:latin typeface="Times New Roman"/>
              <a:cs typeface="Times New Roman"/>
            </a:endParaRPr>
          </a:p>
          <a:p>
            <a:pPr marL="360680">
              <a:lnSpc>
                <a:spcPct val="100000"/>
              </a:lnSpc>
            </a:pP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#</a:t>
            </a:r>
            <a:r>
              <a:rPr sz="19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Simulate</a:t>
            </a:r>
            <a:r>
              <a:rPr sz="19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analogRead</a:t>
            </a:r>
            <a:r>
              <a:rPr sz="19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function</a:t>
            </a:r>
            <a:r>
              <a:rPr sz="19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9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purpose</a:t>
            </a:r>
            <a:r>
              <a:rPr sz="19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9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this </a:t>
            </a:r>
            <a:r>
              <a:rPr sz="19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endParaRPr sz="1900" b="1">
              <a:latin typeface="Times New Roman"/>
              <a:cs typeface="Times New Roman"/>
            </a:endParaRPr>
          </a:p>
          <a:p>
            <a:pPr marL="360680">
              <a:lnSpc>
                <a:spcPct val="100000"/>
              </a:lnSpc>
            </a:pP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# Replace</a:t>
            </a:r>
            <a:r>
              <a:rPr sz="19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9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9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FFFFFF"/>
                </a:solidFill>
                <a:latin typeface="Times New Roman"/>
                <a:cs typeface="Times New Roman"/>
              </a:rPr>
              <a:t>your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actual</a:t>
            </a:r>
            <a:r>
              <a:rPr sz="19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method</a:t>
            </a:r>
            <a:r>
              <a:rPr sz="19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9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read</a:t>
            </a:r>
            <a:r>
              <a:rPr sz="19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analog</a:t>
            </a:r>
            <a:r>
              <a:rPr sz="19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values</a:t>
            </a:r>
            <a:endParaRPr sz="1900" b="1">
              <a:latin typeface="Times New Roman"/>
              <a:cs typeface="Times New Roman"/>
            </a:endParaRPr>
          </a:p>
          <a:p>
            <a:pPr marL="360680">
              <a:lnSpc>
                <a:spcPct val="100000"/>
              </a:lnSpc>
              <a:spcBef>
                <a:spcPts val="5"/>
              </a:spcBef>
            </a:pP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return</a:t>
            </a:r>
            <a:r>
              <a:rPr sz="19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512</a:t>
            </a:r>
            <a:r>
              <a:rPr sz="1900" b="1" spc="4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#</a:t>
            </a:r>
            <a:r>
              <a:rPr sz="19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9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value,</a:t>
            </a:r>
            <a:r>
              <a:rPr sz="19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replace with</a:t>
            </a:r>
            <a:r>
              <a:rPr sz="19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sz="19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analog</a:t>
            </a:r>
            <a:r>
              <a:rPr sz="19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reading</a:t>
            </a:r>
            <a:r>
              <a:rPr sz="19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logic</a:t>
            </a:r>
            <a:endParaRPr sz="1900" b="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 b="1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  <a:spcBef>
                <a:spcPts val="5"/>
              </a:spcBef>
            </a:pP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def</a:t>
            </a:r>
            <a:r>
              <a:rPr sz="19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setup():</a:t>
            </a:r>
            <a:endParaRPr sz="1900" b="1">
              <a:latin typeface="Times New Roman"/>
              <a:cs typeface="Times New Roman"/>
            </a:endParaRPr>
          </a:p>
          <a:p>
            <a:pPr marL="360680">
              <a:lnSpc>
                <a:spcPct val="100000"/>
              </a:lnSpc>
            </a:pP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print("Setting</a:t>
            </a:r>
            <a:r>
              <a:rPr sz="19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FFFFFF"/>
                </a:solidFill>
                <a:latin typeface="Times New Roman"/>
                <a:cs typeface="Times New Roman"/>
              </a:rPr>
              <a:t>up...")</a:t>
            </a:r>
            <a:endParaRPr sz="1900" b="1">
              <a:latin typeface="Times New Roman"/>
              <a:cs typeface="Times New Roman"/>
            </a:endParaRPr>
          </a:p>
          <a:p>
            <a:pPr marL="360680" marR="170815">
              <a:lnSpc>
                <a:spcPct val="100000"/>
              </a:lnSpc>
            </a:pP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#</a:t>
            </a:r>
            <a:r>
              <a:rPr sz="19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You</a:t>
            </a:r>
            <a:r>
              <a:rPr sz="19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9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sz="19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up</a:t>
            </a:r>
            <a:r>
              <a:rPr sz="19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sz="19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necessary</a:t>
            </a:r>
            <a:r>
              <a:rPr sz="19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components</a:t>
            </a:r>
            <a:r>
              <a:rPr sz="19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9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configurations</a:t>
            </a:r>
            <a:r>
              <a:rPr sz="19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here </a:t>
            </a:r>
            <a:r>
              <a:rPr sz="1900" b="1" spc="-4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print("Setup</a:t>
            </a:r>
            <a:r>
              <a:rPr sz="19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complete")</a:t>
            </a:r>
            <a:endParaRPr sz="1900" b="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 b="1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  <a:spcBef>
                <a:spcPts val="5"/>
              </a:spcBef>
            </a:pP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def</a:t>
            </a:r>
            <a:r>
              <a:rPr sz="19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loop():</a:t>
            </a:r>
            <a:endParaRPr sz="1900" b="1">
              <a:latin typeface="Times New Roman"/>
              <a:cs typeface="Times New Roman"/>
            </a:endParaRPr>
          </a:p>
          <a:p>
            <a:pPr marL="360680">
              <a:lnSpc>
                <a:spcPct val="100000"/>
              </a:lnSpc>
            </a:pP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while</a:t>
            </a:r>
            <a:r>
              <a:rPr sz="19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True:</a:t>
            </a:r>
            <a:endParaRPr sz="1900" b="1">
              <a:latin typeface="Times New Roman"/>
              <a:cs typeface="Times New Roman"/>
            </a:endParaRPr>
          </a:p>
          <a:p>
            <a:pPr marL="603250">
              <a:lnSpc>
                <a:spcPct val="100000"/>
              </a:lnSpc>
            </a:pPr>
            <a:r>
              <a:rPr sz="19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sensorValue</a:t>
            </a:r>
            <a:r>
              <a:rPr sz="19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9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FFFFFF"/>
                </a:solidFill>
                <a:latin typeface="Times New Roman"/>
                <a:cs typeface="Times New Roman"/>
              </a:rPr>
              <a:t>0.0</a:t>
            </a:r>
            <a:endParaRPr sz="1900" b="1">
              <a:latin typeface="Times New Roman"/>
              <a:cs typeface="Times New Roman"/>
            </a:endParaRPr>
          </a:p>
          <a:p>
            <a:pPr marL="603250">
              <a:lnSpc>
                <a:spcPct val="100000"/>
              </a:lnSpc>
            </a:pP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print("Sensor</a:t>
            </a:r>
            <a:r>
              <a:rPr sz="19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Reading</a:t>
            </a:r>
            <a:r>
              <a:rPr sz="19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9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sz="19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19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str(read_analog(0)))</a:t>
            </a:r>
            <a:endParaRPr sz="1900" b="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/>
          <p:nvPr/>
        </p:nvSpPr>
        <p:spPr>
          <a:xfrm>
            <a:off x="1412494" y="969391"/>
            <a:ext cx="4175760" cy="48134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for x in range(500):</a:t>
            </a:r>
            <a:endParaRPr b="1" spc="-5">
              <a:solidFill>
                <a:srgbClr val="FFFFFF"/>
              </a:solidFill>
              <a:latin typeface="Calibri"/>
              <a:cs typeface="Calibri"/>
            </a:endParaRPr>
          </a:p>
          <a:p>
            <a:pPr marL="317500">
              <a:spcBef>
                <a:spcPts val="25"/>
              </a:spcBef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sensorValue += read_analog(0)</a:t>
            </a:r>
            <a:endParaRPr b="1" spc="-5">
              <a:solidFill>
                <a:srgbClr val="FFFFFF"/>
              </a:solidFill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b="1" spc="-5">
              <a:solidFill>
                <a:srgbClr val="FFFFFF"/>
              </a:solidFill>
              <a:latin typeface="Calibri"/>
              <a:cs typeface="Calibri"/>
            </a:endParaRPr>
          </a:p>
          <a:p>
            <a:pPr marL="76200"/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sensorValue /= 500.0</a:t>
            </a:r>
            <a:endParaRPr b="1" spc="-5">
              <a:solidFill>
                <a:srgbClr val="FFFFFF"/>
              </a:solidFill>
              <a:latin typeface="Calibri"/>
              <a:cs typeface="Calibri"/>
            </a:endParaRPr>
          </a:p>
          <a:p>
            <a:pPr marL="76200" marR="5080">
              <a:spcBef>
                <a:spcPts val="5"/>
              </a:spcBef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sensor_volt = sensorValue * (5.0 / 1023.0)  RS_air = (5.0 / sensor_volt) - 1.0</a:t>
            </a:r>
            <a:endParaRPr b="1" spc="-5">
              <a:solidFill>
                <a:srgbClr val="FFFFFF"/>
              </a:solidFill>
              <a:latin typeface="Calibri"/>
              <a:cs typeface="Calibri"/>
            </a:endParaRPr>
          </a:p>
          <a:p>
            <a:pPr marL="76200"/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R0 = RS_air / 3.7</a:t>
            </a:r>
            <a:endParaRPr b="1" spc="-5">
              <a:solidFill>
                <a:srgbClr val="FFFFFF"/>
              </a:solidFill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b="1" spc="-5">
              <a:solidFill>
                <a:srgbClr val="FFFFFF"/>
              </a:solidFill>
              <a:latin typeface="Calibri"/>
              <a:cs typeface="Calibri"/>
            </a:endParaRPr>
          </a:p>
          <a:p>
            <a:pPr marL="76200" marR="1800860"/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print("R0 = " + str(R0))  time.sleep(1)</a:t>
            </a:r>
            <a:endParaRPr b="1" spc="-5">
              <a:solidFill>
                <a:srgbClr val="FFFFFF"/>
              </a:solidFill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b="1" spc="-5">
              <a:solidFill>
                <a:srgbClr val="FFFFFF"/>
              </a:solidFill>
              <a:latin typeface="Calibri"/>
              <a:cs typeface="Calibri"/>
            </a:endParaRPr>
          </a:p>
          <a:p>
            <a:pPr marL="76200">
              <a:tabLst>
                <a:tab pos="524510" algn="l"/>
                <a:tab pos="1340485" algn="l"/>
                <a:tab pos="2019935" algn="l"/>
                <a:tab pos="2738755" algn="l"/>
              </a:tabLst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if	name	== "	main	":</a:t>
            </a:r>
            <a:endParaRPr b="1" spc="-5">
              <a:solidFill>
                <a:srgbClr val="FFFFFF"/>
              </a:solidFill>
              <a:latin typeface="Calibri"/>
              <a:cs typeface="Calibri"/>
            </a:endParaRPr>
          </a:p>
          <a:p>
            <a:pPr marL="558165"/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setup()</a:t>
            </a:r>
            <a:endParaRPr b="1" spc="-5">
              <a:solidFill>
                <a:srgbClr val="FFFFFF"/>
              </a:solidFill>
              <a:latin typeface="Calibri"/>
              <a:cs typeface="Calibri"/>
            </a:endParaRPr>
          </a:p>
          <a:p>
            <a:pPr marL="76200" marR="3273425" indent="481330">
              <a:spcBef>
                <a:spcPts val="5"/>
              </a:spcBef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try:  loop()</a:t>
            </a:r>
            <a:endParaRPr b="1" spc="-5">
              <a:solidFill>
                <a:srgbClr val="FFFFFF"/>
              </a:solidFill>
              <a:latin typeface="Calibri"/>
              <a:cs typeface="Calibri"/>
            </a:endParaRPr>
          </a:p>
          <a:p>
            <a:pPr marL="76200" marR="664210"/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except KeyboardInterrupt:  print("\nScript terminated by user")</a:t>
            </a:r>
            <a:endParaRPr b="1" spc="-5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39289" algn="ctr">
              <a:lnSpc>
                <a:spcPct val="100000"/>
              </a:lnSpc>
              <a:spcBef>
                <a:spcPts val="105"/>
              </a:spcBef>
            </a:pPr>
            <a:r>
              <a:rPr lang="en-US" sz="39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EXECUTION OF THE MAIN  PROGRAM</a:t>
            </a:r>
            <a:endParaRPr lang="en-US" sz="39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0852" y="1388500"/>
            <a:ext cx="4307205" cy="50291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2419350" indent="-153035">
              <a:lnSpc>
                <a:spcPct val="136900"/>
              </a:lnSpc>
              <a:spcBef>
                <a:spcPts val="100"/>
              </a:spcBef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#using python script  import time</a:t>
            </a:r>
          </a:p>
          <a:p>
            <a:pPr marL="165100" marR="2120900">
              <a:lnSpc>
                <a:spcPct val="100000"/>
              </a:lnSpc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import requests  import Adafruit_DHT  import math</a:t>
            </a:r>
          </a:p>
          <a:p>
            <a:pPr marL="165100">
              <a:lnSpc>
                <a:spcPct val="100000"/>
              </a:lnSpc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import RPi.GPIO as GPIO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b="1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65100" marR="355600">
              <a:lnSpc>
                <a:spcPct val="100000"/>
              </a:lnSpc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# Define your sensor and pin settings  DHT_SENSOR = Adafruit_DHT.DHT11  DHT_PIN = 5</a:t>
            </a:r>
          </a:p>
          <a:p>
            <a:pPr marL="165100">
              <a:lnSpc>
                <a:spcPct val="100000"/>
              </a:lnSpc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MQ_135_PIN = 0 # Analog pin for MQ-135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b="1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65100" marR="1308735">
              <a:lnSpc>
                <a:spcPct val="100000"/>
              </a:lnSpc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# Linear regression parameters  m = -0.3376</a:t>
            </a:r>
          </a:p>
          <a:p>
            <a:pPr marL="165100">
              <a:lnSpc>
                <a:spcPts val="2130"/>
              </a:lnSpc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b = 0.7165</a:t>
            </a:r>
          </a:p>
          <a:p>
            <a:pPr marL="165100">
              <a:lnSpc>
                <a:spcPts val="2130"/>
              </a:lnSpc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R0 = 3.12 # Sensor resistance in fresh air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/>
          <p:nvPr/>
        </p:nvSpPr>
        <p:spPr>
          <a:xfrm>
            <a:off x="1531111" y="420115"/>
            <a:ext cx="5542280" cy="610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# ThingSpeak settings</a:t>
            </a:r>
          </a:p>
          <a:p>
            <a:pPr marL="12700" marR="1442720">
              <a:lnSpc>
                <a:spcPct val="100000"/>
              </a:lnSpc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myChannelNumber = 123456 # Channel ID  myWriteAPIKey = "API_Key"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b="1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# LED pin assignments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LED_GREEN = 2</a:t>
            </a:r>
          </a:p>
          <a:p>
            <a:pPr marL="12700">
              <a:lnSpc>
                <a:spcPct val="100000"/>
              </a:lnSpc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LED_YELLOW = 3</a:t>
            </a:r>
          </a:p>
          <a:p>
            <a:pPr marL="12700">
              <a:lnSpc>
                <a:spcPct val="100000"/>
              </a:lnSpc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LED_RED = 4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b="1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# Set up LED pins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LED_PINS = [LED_GREEN, LED_YELLOW, LED_RED]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b="1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241300" marR="2601595" indent="-228600">
              <a:lnSpc>
                <a:spcPct val="100000"/>
              </a:lnSpc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for pin in LED_PINS:  GPIO.setup(pin, GPIO.OUT)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b="1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 marR="2916555">
              <a:lnSpc>
                <a:spcPct val="100000"/>
              </a:lnSpc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# Connect to Wi-Fi  WiFi_Name = "Your_SSID"</a:t>
            </a:r>
          </a:p>
          <a:p>
            <a:pPr marL="12700">
              <a:lnSpc>
                <a:spcPct val="100000"/>
              </a:lnSpc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WiFi_Password = "Your_Password"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b="1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 marR="2395220">
              <a:lnSpc>
                <a:spcPct val="100000"/>
              </a:lnSpc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# Create a session for ThingSpeak  session = requests.Session()</a:t>
            </a:r>
          </a:p>
          <a:p>
            <a:pPr marL="12700">
              <a:lnSpc>
                <a:spcPct val="100000"/>
              </a:lnSpc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session.verify = False # Disable SSL certificate verification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/>
          <p:nvPr/>
        </p:nvSpPr>
        <p:spPr>
          <a:xfrm>
            <a:off x="539709" y="478374"/>
            <a:ext cx="11162894" cy="5552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while True:</a:t>
            </a:r>
          </a:p>
          <a:p>
            <a:pPr marL="240665"/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# Read DHT sensor values</a:t>
            </a:r>
          </a:p>
          <a:p>
            <a:pPr marL="240665"/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h, t = Adafruit_DHT.read_retry(DHT_SENSOR, DHT_PIN)</a:t>
            </a:r>
          </a:p>
          <a:p>
            <a:pPr>
              <a:spcBef>
                <a:spcPts val="30"/>
              </a:spcBef>
            </a:pPr>
            <a:endParaRPr b="1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240665" marR="6471285">
              <a:spcBef>
                <a:spcPts val="5"/>
              </a:spcBef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sensorValue = analogRead(MQ_135_PIN)  sensor_volt = sensorValue * (5.0 / 1023.0)</a:t>
            </a:r>
          </a:p>
          <a:p>
            <a:pPr marL="240665"/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RS_gas = (5.0 / sensor_volt) - 1.0</a:t>
            </a:r>
          </a:p>
          <a:p>
            <a:pPr marL="240665"/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ratio = RS_gas / R0</a:t>
            </a:r>
          </a:p>
          <a:p>
            <a:pPr>
              <a:spcBef>
                <a:spcPts val="30"/>
              </a:spcBef>
            </a:pPr>
            <a:endParaRPr b="1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240665" marR="6883400">
              <a:spcBef>
                <a:spcPts val="5"/>
              </a:spcBef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ppm_log = (math.log10(ratio) - b) / m  ppm = math.pow(10, ppm_log)</a:t>
            </a:r>
          </a:p>
          <a:p>
            <a:pPr>
              <a:spcBef>
                <a:spcPts val="35"/>
              </a:spcBef>
            </a:pPr>
            <a:endParaRPr b="1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240665" marR="7628255"/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print("Temperature: " + str(t))  print("Humidity: " + str(h))</a:t>
            </a:r>
          </a:p>
          <a:p>
            <a:pPr marL="240665"/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print("Our desired PPM = " + str(ppm)</a:t>
            </a:r>
          </a:p>
          <a:p>
            <a:pPr>
              <a:spcBef>
                <a:spcPts val="30"/>
              </a:spcBef>
            </a:pPr>
            <a:endParaRPr b="1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240665"/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# Upload data to ThingSpeak</a:t>
            </a:r>
          </a:p>
          <a:p>
            <a:pPr>
              <a:spcBef>
                <a:spcPts val="35"/>
              </a:spcBef>
            </a:pPr>
            <a:endParaRPr b="1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 marR="5080"/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session.post(f'https://api.thingspeak.com/update?api_key={myWriteAPIKey}&amp;field1={t}&amp;field2={h}&amp;field3={pp  m}')</a:t>
            </a:r>
          </a:p>
          <a:p>
            <a:pPr marL="240665"/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time.sleep(20)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/>
          <p:nvPr/>
        </p:nvSpPr>
        <p:spPr>
          <a:xfrm>
            <a:off x="1036116" y="1077595"/>
            <a:ext cx="4534535" cy="41471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89230" marR="1174115" indent="-177165">
              <a:lnSpc>
                <a:spcPct val="102200"/>
              </a:lnSpc>
              <a:spcBef>
                <a:spcPts val="50"/>
              </a:spcBef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# Control LEDs based on ppm value  if ppm &lt;= 100:</a:t>
            </a:r>
            <a:endParaRPr b="1" spc="-5">
              <a:solidFill>
                <a:srgbClr val="FFFFFF"/>
              </a:solidFill>
              <a:latin typeface="Calibri"/>
              <a:cs typeface="Calibri"/>
            </a:endParaRPr>
          </a:p>
          <a:p>
            <a:pPr marL="417830" marR="55244">
              <a:lnSpc>
                <a:spcPct val="100000"/>
              </a:lnSpc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GPIO.output(LED_GREEN, GPIO.HIGH)  GPIO.output(LED_YELLOW, GPIO.LOW)  GPIO.output(LED_RED, GPIO.LOW)</a:t>
            </a:r>
            <a:endParaRPr b="1" spc="-5">
              <a:solidFill>
                <a:srgbClr val="FFFFFF"/>
              </a:solidFill>
              <a:latin typeface="Calibri"/>
              <a:cs typeface="Calibri"/>
            </a:endParaRPr>
          </a:p>
          <a:p>
            <a:pPr marL="417830" marR="236854" indent="-228600">
              <a:lnSpc>
                <a:spcPct val="100000"/>
              </a:lnSpc>
              <a:spcBef>
                <a:spcPts val="5"/>
              </a:spcBef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elif ppm &lt;= 200:  GPIO.output(LED_GREEN, GPIO.LOW)</a:t>
            </a:r>
            <a:endParaRPr b="1" spc="-5">
              <a:solidFill>
                <a:srgbClr val="FFFFFF"/>
              </a:solidFill>
              <a:latin typeface="Calibri"/>
              <a:cs typeface="Calibri"/>
            </a:endParaRPr>
          </a:p>
          <a:p>
            <a:pPr marL="417830" marR="5080">
              <a:lnSpc>
                <a:spcPct val="100000"/>
              </a:lnSpc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GPIO.output(LED_YELLOW, GPIO.HIGH)  GPIO.output(LED_RED, GPIO.LOW)</a:t>
            </a:r>
            <a:endParaRPr b="1" spc="-5">
              <a:solidFill>
                <a:srgbClr val="FFFFFF"/>
              </a:solidFill>
              <a:latin typeface="Calibri"/>
              <a:cs typeface="Calibri"/>
            </a:endParaRPr>
          </a:p>
          <a:p>
            <a:pPr marL="189230">
              <a:lnSpc>
                <a:spcPct val="100000"/>
              </a:lnSpc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else:</a:t>
            </a:r>
            <a:endParaRPr b="1" spc="-5">
              <a:solidFill>
                <a:srgbClr val="FFFFFF"/>
              </a:solidFill>
              <a:latin typeface="Calibri"/>
              <a:cs typeface="Calibri"/>
            </a:endParaRPr>
          </a:p>
          <a:p>
            <a:pPr marL="417830" marR="55244">
              <a:lnSpc>
                <a:spcPct val="100000"/>
              </a:lnSpc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GPIO.output(LED_GREEN, GPIO.LOW)  GPIO.output(LED_YELLOW, GPIO.LOW)  GPIO.output(LED_RED, GPIO.HIGH)</a:t>
            </a:r>
            <a:endParaRPr b="1" spc="-5">
              <a:solidFill>
                <a:srgbClr val="FFFFFF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b="1" spc="-5">
              <a:solidFill>
                <a:srgbClr val="FFFFFF"/>
              </a:solidFill>
              <a:latin typeface="Calibri"/>
              <a:cs typeface="Calibri"/>
            </a:endParaRPr>
          </a:p>
          <a:p>
            <a:pPr marL="189230">
              <a:lnSpc>
                <a:spcPct val="100000"/>
              </a:lnSpc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time.sleep(2)</a:t>
            </a:r>
            <a:endParaRPr b="1" spc="-5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EC93A6-27F4-DA85-6406-C2627CD40F44}"/>
              </a:ext>
            </a:extLst>
          </p:cNvPr>
          <p:cNvSpPr txBox="1"/>
          <p:nvPr/>
        </p:nvSpPr>
        <p:spPr>
          <a:xfrm>
            <a:off x="3598607" y="206478"/>
            <a:ext cx="501445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indent="-1939289" algn="ctr">
              <a:spcBef>
                <a:spcPts val="105"/>
              </a:spcBef>
            </a:pPr>
            <a:r>
              <a:rPr lang="en-IN" sz="39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INITIAL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E843C40-5BD2-88A0-B91B-68CF6E83E6AD}"/>
              </a:ext>
            </a:extLst>
          </p:cNvPr>
          <p:cNvSpPr txBox="1"/>
          <p:nvPr/>
        </p:nvSpPr>
        <p:spPr>
          <a:xfrm>
            <a:off x="334297" y="1091380"/>
            <a:ext cx="3873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Html(index.html):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237D14D-2E0B-4E94-010C-713058A849A3}"/>
              </a:ext>
            </a:extLst>
          </p:cNvPr>
          <p:cNvSpPr txBox="1"/>
          <p:nvPr/>
        </p:nvSpPr>
        <p:spPr>
          <a:xfrm>
            <a:off x="422787" y="1779639"/>
            <a:ext cx="66466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&lt;!DOCTYPE html&gt;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&lt;html&gt;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&lt;head&gt; 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    &lt;title&gt;Air Quality Monitoring&lt;/title&gt;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    &lt;script 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src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="https://cdn.jsdelivr.net/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npm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/chart.js"&gt;&lt;/script&gt;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&lt;/head&gt;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&lt;body&gt; 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   &lt;h1&gt;Air Quality Monitoring&lt;/h1&gt; 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   &lt;canvas id="chart"&gt;&lt;/canvas&gt; 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   &lt;script 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src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="app.js"&gt;&lt;/script&gt;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&lt;/body&gt;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435283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239B895-2584-A69F-7D01-9A9FCD52E797}"/>
              </a:ext>
            </a:extLst>
          </p:cNvPr>
          <p:cNvSpPr txBox="1"/>
          <p:nvPr/>
        </p:nvSpPr>
        <p:spPr>
          <a:xfrm>
            <a:off x="334297" y="155912"/>
            <a:ext cx="855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Javascript</a:t>
            </a:r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 (app.js):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B10A9E0-F2DA-20FD-3874-58D473D82990}"/>
              </a:ext>
            </a:extLst>
          </p:cNvPr>
          <p:cNvSpPr txBox="1"/>
          <p:nvPr/>
        </p:nvSpPr>
        <p:spPr>
          <a:xfrm>
            <a:off x="334297" y="762000"/>
            <a:ext cx="1168072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ctx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=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document.getElementById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('chart').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getContext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('2d’);</a:t>
            </a:r>
          </a:p>
          <a:p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data = {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 labels: [],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datasets: [{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   label: 'Air Quality',  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 data: [],   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borderColor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: '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rgba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(75, 192, 192, 1)', 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  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borderWidth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: 1,   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fill: false 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}]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};</a:t>
            </a:r>
          </a:p>
          <a:p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config = {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type: 'line’,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data: data, 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options: {  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 scales: {   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    x: {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            display: true,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125164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B7BA441-B450-E6A5-1A60-2A96C2F0DEEA}"/>
              </a:ext>
            </a:extLst>
          </p:cNvPr>
          <p:cNvSpPr txBox="1"/>
          <p:nvPr/>
        </p:nvSpPr>
        <p:spPr>
          <a:xfrm>
            <a:off x="265471" y="245806"/>
            <a:ext cx="1175938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title: { 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    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     display: true,   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            text: 'Time'      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     }   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    },     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  y: {     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      display: true,       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    title: {              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 display: true,            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   text: 'Air Quality'        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   }  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     }   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}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}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};</a:t>
            </a:r>
          </a:p>
          <a:p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chart = new Chart(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ctx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, config);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// Function to update the chart with new 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datafunction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updateChart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(time, 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airQuality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{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data.labels.push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(time);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data.datasets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[0].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data.push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airQuality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);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    // Limit the number of data points displayed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maxDataPoints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= 10;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0061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8922729B-9592-23C9-B417-BC7F2306CA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4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0E7B0E00-52A3-00D9-6E53-4A01B8AE3A1E}"/>
              </a:ext>
            </a:extLst>
          </p:cNvPr>
          <p:cNvSpPr txBox="1">
            <a:spLocks/>
          </p:cNvSpPr>
          <p:nvPr/>
        </p:nvSpPr>
        <p:spPr>
          <a:xfrm>
            <a:off x="1141413" y="12879"/>
            <a:ext cx="9905998" cy="16136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OBJECTIVES</a:t>
            </a:r>
            <a:endParaRPr lang="en-IN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96BD9B53-7E4C-7C3C-5739-D80214D59347}"/>
              </a:ext>
            </a:extLst>
          </p:cNvPr>
          <p:cNvSpPr txBox="1">
            <a:spLocks/>
          </p:cNvSpPr>
          <p:nvPr/>
        </p:nvSpPr>
        <p:spPr>
          <a:xfrm>
            <a:off x="498614" y="776901"/>
            <a:ext cx="11156767" cy="501127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just" fontAlgn="auto"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deploy a network of </a:t>
            </a:r>
            <a:r>
              <a:rPr lang="en-US" sz="2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sensors capable of measuring key air quality parameters. These sensors will collect data, which will be efficiently transmitted to a central database or cloud platform to ensure data accuracy and integrity.</a:t>
            </a:r>
          </a:p>
          <a:p>
            <a:pPr marL="342900" marR="0" lvl="0" indent="-342900" algn="just" fontAlgn="auto"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alerting system will notify users when air quality becomes unhealthy.</a:t>
            </a:r>
          </a:p>
          <a:p>
            <a:pPr marL="342900" marR="0" lvl="0" indent="-342900" algn="just" fontAlgn="auto"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Geospatial mapping features will visually represent air quality data across regions, while user engagement strategies will encourage data sharing.</a:t>
            </a:r>
          </a:p>
          <a:p>
            <a:pPr marL="342900" marR="0" lvl="0" indent="-342900" algn="just" fontAlgn="auto"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Security measures will protect sensitive information, and the system will be designed for scalability and low operational costs. </a:t>
            </a:r>
          </a:p>
          <a:p>
            <a:pPr marL="342900" marR="0" lvl="0" indent="-342900" algn="just" fontAlgn="auto"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documentation and training will ensure the system's effective use and maintenance, making it a valuable tool for environmental monitoring and public health awareness.</a:t>
            </a:r>
            <a:endParaRPr lang="en-IN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7697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58094BC-973A-8D0F-655B-2D0DF3FEB15E}"/>
              </a:ext>
            </a:extLst>
          </p:cNvPr>
          <p:cNvSpPr txBox="1"/>
          <p:nvPr/>
        </p:nvSpPr>
        <p:spPr>
          <a:xfrm>
            <a:off x="206477" y="255639"/>
            <a:ext cx="1187736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if (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data.labels.length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&gt; 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maxDataPoints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{   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data.labels.shift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();    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data.datasets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[0].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data.shift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();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}  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 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chart.update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();}// Simulate data updates (Replace with actual data from your IoT device)</a:t>
            </a:r>
          </a:p>
          <a:p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setInterval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(() =&gt; {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  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time = new Date().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toLocaleTimeString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();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airQuality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= 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Math.random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() * 100; // Replace with actual sensor data 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updateChart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(time, 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airQuality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}, 5000); // Update data every 5 seconds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spc="-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	This </a:t>
            </a:r>
            <a:r>
              <a:rPr lang="en-US" sz="24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webpage with a line chart that displays randomly generated air quality data at intervals of 5 </a:t>
            </a:r>
            <a:r>
              <a:rPr lang="en-US" sz="2400" b="1" spc="-5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seconds.This</a:t>
            </a:r>
            <a:r>
              <a:rPr lang="en-US" sz="2400" b="1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code provides a basic structure for real time data visualization. Continuing from the initial code for a basic web application to display real-time air quality data, the next steps would involve setting up the server, API endpoints, and data integration</a:t>
            </a:r>
            <a:endParaRPr lang="en-IN" b="1" spc="-5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1883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D8C08A7-8683-6EBF-6B7D-6AF50318EC67}"/>
              </a:ext>
            </a:extLst>
          </p:cNvPr>
          <p:cNvSpPr txBox="1"/>
          <p:nvPr/>
        </p:nvSpPr>
        <p:spPr>
          <a:xfrm>
            <a:off x="265471" y="137652"/>
            <a:ext cx="1147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Server Setup (Node.js with Express.js):</a:t>
            </a:r>
            <a:endParaRPr lang="en-IN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4E34D21-F097-6BFA-65A1-52E87CF89BDD}"/>
              </a:ext>
            </a:extLst>
          </p:cNvPr>
          <p:cNvSpPr txBox="1"/>
          <p:nvPr/>
        </p:nvSpPr>
        <p:spPr>
          <a:xfrm>
            <a:off x="695459" y="815627"/>
            <a:ext cx="111376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express = require('express’);</a:t>
            </a:r>
          </a:p>
          <a:p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app = express();</a:t>
            </a:r>
          </a:p>
          <a:p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port = 3000; 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// Choose a port 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numberapp.use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express.static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('public’));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// Serve static files from the 'public' 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directoryapp.use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express.json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()); // Parse JSON requests</a:t>
            </a:r>
          </a:p>
          <a:p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app.listen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(port, () =&gt; {  console.log(`Server is running on port ${port}`);</a:t>
            </a:r>
          </a:p>
          <a:p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0DBDBE3-B797-6D4E-DF41-A7F86AA18893}"/>
              </a:ext>
            </a:extLst>
          </p:cNvPr>
          <p:cNvSpPr txBox="1"/>
          <p:nvPr/>
        </p:nvSpPr>
        <p:spPr>
          <a:xfrm>
            <a:off x="172064" y="3144316"/>
            <a:ext cx="918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API Endpoints (Node.js with Express.js):</a:t>
            </a:r>
            <a:endParaRPr lang="en-IN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6B96442-22B2-92F3-D9B4-446082901FFA}"/>
              </a:ext>
            </a:extLst>
          </p:cNvPr>
          <p:cNvSpPr txBox="1"/>
          <p:nvPr/>
        </p:nvSpPr>
        <p:spPr>
          <a:xfrm>
            <a:off x="682580" y="3687901"/>
            <a:ext cx="1125869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lang="en-IN" b="1" spc="-5" dirty="0">
                <a:solidFill>
                  <a:srgbClr val="FFFFFF"/>
                </a:solidFill>
                <a:latin typeface="Calibri"/>
                <a:cs typeface="Calibri"/>
              </a:rPr>
              <a:t> data = {</a:t>
            </a:r>
          </a:p>
          <a:p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  labels: [],</a:t>
            </a:r>
          </a:p>
          <a:p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  datasets: [{  </a:t>
            </a:r>
          </a:p>
          <a:p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  label: 'Air Quality’, </a:t>
            </a:r>
          </a:p>
          <a:p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   data: [],   </a:t>
            </a:r>
          </a:p>
          <a:p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 borderColor: 'rgba(75, 192, 192, 1)’,  </a:t>
            </a:r>
          </a:p>
          <a:p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  borderWidth: 1, </a:t>
            </a:r>
          </a:p>
          <a:p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   fill: false</a:t>
            </a:r>
          </a:p>
          <a:p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  }]</a:t>
            </a:r>
          </a:p>
          <a:p>
            <a:r>
              <a:rPr lang="en-IN" b="1" spc="-5" dirty="0" err="1">
                <a:solidFill>
                  <a:srgbClr val="FFFFFF"/>
                </a:solidFill>
                <a:latin typeface="Calibri"/>
                <a:cs typeface="Calibri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xmlns="" val="3886905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CC32376-CCD4-4F7E-8643-48E144966174}"/>
              </a:ext>
            </a:extLst>
          </p:cNvPr>
          <p:cNvSpPr txBox="1"/>
          <p:nvPr/>
        </p:nvSpPr>
        <p:spPr>
          <a:xfrm>
            <a:off x="278350" y="669424"/>
            <a:ext cx="105696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spc="-5" dirty="0" err="1">
                <a:solidFill>
                  <a:srgbClr val="FFFFFF"/>
                </a:solidFill>
                <a:latin typeface="Calibri"/>
                <a:cs typeface="Calibri"/>
              </a:rPr>
              <a:t>app.post('/update-chart', (req, res) =&gt; {  const { time, airQuality } = req.body; </a:t>
            </a:r>
          </a:p>
          <a:p>
            <a:r>
              <a:rPr lang="en-IN" sz="2000" b="1" spc="-5" dirty="0" err="1">
                <a:solidFill>
                  <a:srgbClr val="FFFFFF"/>
                </a:solidFill>
                <a:latin typeface="Calibri"/>
                <a:cs typeface="Calibri"/>
              </a:rPr>
              <a:t> data.labels.push(time); </a:t>
            </a:r>
          </a:p>
          <a:p>
            <a:r>
              <a:rPr lang="en-IN" sz="2000" b="1" spc="-5" dirty="0" err="1">
                <a:solidFill>
                  <a:srgbClr val="FFFFFF"/>
                </a:solidFill>
                <a:latin typeface="Calibri"/>
                <a:cs typeface="Calibri"/>
              </a:rPr>
              <a:t> data.datasets[0].data.push(airQuality); </a:t>
            </a:r>
          </a:p>
          <a:p>
            <a:r>
              <a:rPr lang="en-IN" sz="2000" b="1" spc="-5" dirty="0" err="1">
                <a:solidFill>
                  <a:srgbClr val="FFFFFF"/>
                </a:solidFill>
                <a:latin typeface="Calibri"/>
                <a:cs typeface="Calibri"/>
              </a:rPr>
              <a:t> // Limit the number of data points displayed</a:t>
            </a:r>
          </a:p>
          <a:p>
            <a:r>
              <a:rPr lang="en-IN" sz="2000" b="1" spc="-5" dirty="0" err="1">
                <a:solidFill>
                  <a:srgbClr val="FFFFFF"/>
                </a:solidFill>
                <a:latin typeface="Calibri"/>
                <a:cs typeface="Calibri"/>
              </a:rPr>
              <a:t>  const maxDataPoints = 10; </a:t>
            </a:r>
          </a:p>
          <a:p>
            <a:r>
              <a:rPr lang="en-IN" sz="2000" b="1" spc="-5" dirty="0" err="1">
                <a:solidFill>
                  <a:srgbClr val="FFFFFF"/>
                </a:solidFill>
                <a:latin typeface="Calibri"/>
                <a:cs typeface="Calibri"/>
              </a:rPr>
              <a:t> if (data.labels.length &gt; maxDataPoints)</a:t>
            </a:r>
          </a:p>
          <a:p>
            <a:r>
              <a:rPr lang="en-IN" sz="2000" b="1" spc="-5" dirty="0" err="1">
                <a:solidFill>
                  <a:srgbClr val="FFFFFF"/>
                </a:solidFill>
                <a:latin typeface="Calibri"/>
                <a:cs typeface="Calibri"/>
              </a:rPr>
              <a:t> {    </a:t>
            </a:r>
          </a:p>
          <a:p>
            <a:r>
              <a:rPr lang="en-IN" sz="2000" b="1" spc="-5" dirty="0" err="1">
                <a:solidFill>
                  <a:srgbClr val="FFFFFF"/>
                </a:solidFill>
                <a:latin typeface="Calibri"/>
                <a:cs typeface="Calibri"/>
              </a:rPr>
              <a:t>data.labels.shift(); </a:t>
            </a:r>
          </a:p>
          <a:p>
            <a:r>
              <a:rPr lang="en-IN" sz="2000" b="1" spc="-5" dirty="0" err="1">
                <a:solidFill>
                  <a:srgbClr val="FFFFFF"/>
                </a:solidFill>
                <a:latin typeface="Calibri"/>
                <a:cs typeface="Calibri"/>
              </a:rPr>
              <a:t>   data.datasets[0].data.shift();  </a:t>
            </a:r>
          </a:p>
          <a:p>
            <a:r>
              <a:rPr lang="en-IN" sz="2000" b="1" spc="-5" dirty="0" err="1">
                <a:solidFill>
                  <a:srgbClr val="FFFFFF"/>
                </a:solidFill>
                <a:latin typeface="Calibri"/>
                <a:cs typeface="Calibri"/>
              </a:rPr>
              <a:t>}  </a:t>
            </a:r>
          </a:p>
          <a:p>
            <a:r>
              <a:rPr lang="en-IN" sz="2000" b="1" spc="-5" dirty="0" err="1">
                <a:solidFill>
                  <a:srgbClr val="FFFFFF"/>
                </a:solidFill>
                <a:latin typeface="Calibri"/>
                <a:cs typeface="Calibri"/>
              </a:rPr>
              <a:t>res.sendStatus(200);</a:t>
            </a:r>
          </a:p>
          <a:p>
            <a:r>
              <a:rPr lang="en-IN" sz="2000" b="1" spc="-5" dirty="0" err="1">
                <a:solidFill>
                  <a:srgbClr val="FFFFFF"/>
                </a:solidFill>
                <a:latin typeface="Calibri"/>
                <a:cs typeface="Calibri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xmlns="" val="1223433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879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AB62549-7FC2-C138-8696-5AC5A893A9ED}"/>
              </a:ext>
            </a:extLst>
          </p:cNvPr>
          <p:cNvSpPr txBox="1"/>
          <p:nvPr/>
        </p:nvSpPr>
        <p:spPr>
          <a:xfrm>
            <a:off x="363794" y="255639"/>
            <a:ext cx="1146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Data Integration (Node.js with Express.js):</a:t>
            </a:r>
            <a:endParaRPr lang="en-IN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B2E1BB-2B22-1714-A829-07FC89196E4B}"/>
              </a:ext>
            </a:extLst>
          </p:cNvPr>
          <p:cNvSpPr txBox="1"/>
          <p:nvPr/>
        </p:nvSpPr>
        <p:spPr>
          <a:xfrm>
            <a:off x="427703" y="933613"/>
            <a:ext cx="1133659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spc="-5" dirty="0" err="1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lang="en-IN"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2000" b="1" spc="-5" dirty="0" err="1">
                <a:solidFill>
                  <a:srgbClr val="FFFFFF"/>
                </a:solidFill>
                <a:latin typeface="Calibri"/>
                <a:cs typeface="Calibri"/>
              </a:rPr>
              <a:t>axios</a:t>
            </a:r>
            <a:r>
              <a:rPr lang="en-IN" sz="2000" b="1" spc="-5" dirty="0">
                <a:solidFill>
                  <a:srgbClr val="FFFFFF"/>
                </a:solidFill>
                <a:latin typeface="Calibri"/>
                <a:cs typeface="Calibri"/>
              </a:rPr>
              <a:t> = require('</a:t>
            </a:r>
            <a:r>
              <a:rPr lang="en-IN" sz="2000" b="1" spc="-5" dirty="0" err="1">
                <a:solidFill>
                  <a:srgbClr val="FFFFFF"/>
                </a:solidFill>
                <a:latin typeface="Calibri"/>
                <a:cs typeface="Calibri"/>
              </a:rPr>
              <a:t>axios</a:t>
            </a:r>
            <a:r>
              <a:rPr lang="en-IN" sz="2000" b="1" spc="-5" dirty="0">
                <a:solidFill>
                  <a:srgbClr val="FFFFFF"/>
                </a:solidFill>
                <a:latin typeface="Calibri"/>
                <a:cs typeface="Calibri"/>
              </a:rPr>
              <a:t>’);</a:t>
            </a:r>
          </a:p>
          <a:p>
            <a:r>
              <a:rPr lang="en-IN" sz="2000" b="1" spc="-5" dirty="0">
                <a:solidFill>
                  <a:srgbClr val="FFFFFF"/>
                </a:solidFill>
                <a:latin typeface="Calibri"/>
                <a:cs typeface="Calibri"/>
              </a:rPr>
              <a:t> // Install '</a:t>
            </a:r>
            <a:r>
              <a:rPr lang="en-IN" sz="2000" b="1" spc="-5" dirty="0" err="1">
                <a:solidFill>
                  <a:srgbClr val="FFFFFF"/>
                </a:solidFill>
                <a:latin typeface="Calibri"/>
                <a:cs typeface="Calibri"/>
              </a:rPr>
              <a:t>axios</a:t>
            </a:r>
            <a:r>
              <a:rPr lang="en-IN" sz="2000" b="1" spc="-5" dirty="0">
                <a:solidFill>
                  <a:srgbClr val="FFFFFF"/>
                </a:solidFill>
                <a:latin typeface="Calibri"/>
                <a:cs typeface="Calibri"/>
              </a:rPr>
              <a:t>' using </a:t>
            </a:r>
            <a:r>
              <a:rPr lang="en-IN" sz="2000" b="1" spc="-5" dirty="0" err="1">
                <a:solidFill>
                  <a:srgbClr val="FFFFFF"/>
                </a:solidFill>
                <a:latin typeface="Calibri"/>
                <a:cs typeface="Calibri"/>
              </a:rPr>
              <a:t>npm</a:t>
            </a:r>
            <a:endParaRPr lang="en-IN" sz="2000" b="1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r>
              <a:rPr lang="en-IN" sz="2000" b="1" spc="-5" dirty="0">
                <a:solidFill>
                  <a:srgbClr val="FFFFFF"/>
                </a:solidFill>
                <a:latin typeface="Calibri"/>
                <a:cs typeface="Calibri"/>
              </a:rPr>
              <a:t>// Simulate data updates (Replace with actual data from your IoT device)</a:t>
            </a:r>
            <a:r>
              <a:rPr lang="en-IN" sz="2000" b="1" spc="-5" dirty="0" err="1">
                <a:solidFill>
                  <a:srgbClr val="FFFFFF"/>
                </a:solidFill>
                <a:latin typeface="Calibri"/>
                <a:cs typeface="Calibri"/>
              </a:rPr>
              <a:t>setInterval</a:t>
            </a:r>
            <a:r>
              <a:rPr lang="en-IN" sz="2000" b="1" spc="-5" dirty="0">
                <a:solidFill>
                  <a:srgbClr val="FFFFFF"/>
                </a:solidFill>
                <a:latin typeface="Calibri"/>
                <a:cs typeface="Calibri"/>
              </a:rPr>
              <a:t>(async () =&gt; {</a:t>
            </a:r>
          </a:p>
          <a:p>
            <a:r>
              <a:rPr lang="en-IN" sz="2000" b="1" spc="-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lang="en-IN" sz="2000" b="1" spc="-5" dirty="0" err="1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lang="en-IN" sz="2000" b="1" spc="-5" dirty="0">
                <a:solidFill>
                  <a:srgbClr val="FFFFFF"/>
                </a:solidFill>
                <a:latin typeface="Calibri"/>
                <a:cs typeface="Calibri"/>
              </a:rPr>
              <a:t> time = new </a:t>
            </a:r>
          </a:p>
          <a:p>
            <a:r>
              <a:rPr lang="en-IN" sz="2000" b="1" spc="-5" dirty="0">
                <a:solidFill>
                  <a:srgbClr val="FFFFFF"/>
                </a:solidFill>
                <a:latin typeface="Calibri"/>
                <a:cs typeface="Calibri"/>
              </a:rPr>
              <a:t>Date().</a:t>
            </a:r>
            <a:r>
              <a:rPr lang="en-IN" sz="2000" b="1" spc="-5" dirty="0" err="1">
                <a:solidFill>
                  <a:srgbClr val="FFFFFF"/>
                </a:solidFill>
                <a:latin typeface="Calibri"/>
                <a:cs typeface="Calibri"/>
              </a:rPr>
              <a:t>toLocaleTimeString</a:t>
            </a:r>
            <a:r>
              <a:rPr lang="en-IN" sz="2000" b="1" spc="-5" dirty="0">
                <a:solidFill>
                  <a:srgbClr val="FFFFFF"/>
                </a:solidFill>
                <a:latin typeface="Calibri"/>
                <a:cs typeface="Calibri"/>
              </a:rPr>
              <a:t>();  </a:t>
            </a:r>
          </a:p>
          <a:p>
            <a:r>
              <a:rPr lang="en-IN" sz="2000" b="1" spc="-5" dirty="0" err="1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lang="en-IN"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2000" b="1" spc="-5" dirty="0" err="1">
                <a:solidFill>
                  <a:srgbClr val="FFFFFF"/>
                </a:solidFill>
                <a:latin typeface="Calibri"/>
                <a:cs typeface="Calibri"/>
              </a:rPr>
              <a:t>airQuality</a:t>
            </a:r>
            <a:r>
              <a:rPr lang="en-IN" sz="2000" b="1" spc="-5" dirty="0">
                <a:solidFill>
                  <a:srgbClr val="FFFFFF"/>
                </a:solidFill>
                <a:latin typeface="Calibri"/>
                <a:cs typeface="Calibri"/>
              </a:rPr>
              <a:t> = </a:t>
            </a:r>
            <a:r>
              <a:rPr lang="en-IN" sz="2000" b="1" spc="-5" dirty="0" err="1">
                <a:solidFill>
                  <a:srgbClr val="FFFFFF"/>
                </a:solidFill>
                <a:latin typeface="Calibri"/>
                <a:cs typeface="Calibri"/>
              </a:rPr>
              <a:t>Math.random</a:t>
            </a:r>
            <a:r>
              <a:rPr lang="en-IN" sz="2000" b="1" spc="-5" dirty="0">
                <a:solidFill>
                  <a:srgbClr val="FFFFFF"/>
                </a:solidFill>
                <a:latin typeface="Calibri"/>
                <a:cs typeface="Calibri"/>
              </a:rPr>
              <a:t>() * 100;</a:t>
            </a:r>
          </a:p>
          <a:p>
            <a:r>
              <a:rPr lang="en-IN" sz="2000" b="1" spc="-5" dirty="0">
                <a:solidFill>
                  <a:srgbClr val="FFFFFF"/>
                </a:solidFill>
                <a:latin typeface="Calibri"/>
                <a:cs typeface="Calibri"/>
              </a:rPr>
              <a:t> // Replace with actual sensor data </a:t>
            </a:r>
          </a:p>
          <a:p>
            <a:r>
              <a:rPr lang="en-IN"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2000" b="1" spc="-5" dirty="0" err="1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lang="en-IN" sz="2000" b="1" spc="-5" dirty="0">
                <a:solidFill>
                  <a:srgbClr val="FFFFFF"/>
                </a:solidFill>
                <a:latin typeface="Calibri"/>
                <a:cs typeface="Calibri"/>
              </a:rPr>
              <a:t> response = await </a:t>
            </a:r>
            <a:r>
              <a:rPr lang="en-IN" sz="2000" b="1" spc="-5" dirty="0" err="1">
                <a:solidFill>
                  <a:srgbClr val="FFFFFF"/>
                </a:solidFill>
                <a:latin typeface="Calibri"/>
                <a:cs typeface="Calibri"/>
              </a:rPr>
              <a:t>axios.post</a:t>
            </a:r>
            <a:r>
              <a:rPr lang="en-IN" sz="2000" b="1" spc="-5" dirty="0">
                <a:solidFill>
                  <a:srgbClr val="FFFFFF"/>
                </a:solidFill>
                <a:latin typeface="Calibri"/>
                <a:cs typeface="Calibri"/>
              </a:rPr>
              <a:t>('http://localhost:3000/update-chart', { time, </a:t>
            </a:r>
            <a:r>
              <a:rPr lang="en-IN" sz="2000" b="1" spc="-5" dirty="0" err="1">
                <a:solidFill>
                  <a:srgbClr val="FFFFFF"/>
                </a:solidFill>
                <a:latin typeface="Calibri"/>
                <a:cs typeface="Calibri"/>
              </a:rPr>
              <a:t>airQuality</a:t>
            </a:r>
            <a:r>
              <a:rPr lang="en-IN" sz="2000" b="1" spc="-5" dirty="0">
                <a:solidFill>
                  <a:srgbClr val="FFFFFF"/>
                </a:solidFill>
                <a:latin typeface="Calibri"/>
                <a:cs typeface="Calibri"/>
              </a:rPr>
              <a:t> }); </a:t>
            </a:r>
          </a:p>
          <a:p>
            <a:r>
              <a:rPr lang="en-IN" sz="2000" b="1" spc="-5" dirty="0">
                <a:solidFill>
                  <a:srgbClr val="FFFFFF"/>
                </a:solidFill>
                <a:latin typeface="Calibri"/>
                <a:cs typeface="Calibri"/>
              </a:rPr>
              <a:t> console.log('Data sent to server’);</a:t>
            </a:r>
          </a:p>
          <a:p>
            <a:r>
              <a:rPr lang="en-IN" sz="2000" b="1" spc="-5" dirty="0">
                <a:solidFill>
                  <a:srgbClr val="FFFFFF"/>
                </a:solidFill>
                <a:latin typeface="Calibri"/>
                <a:cs typeface="Calibri"/>
              </a:rPr>
              <a:t>},</a:t>
            </a:r>
          </a:p>
          <a:p>
            <a:r>
              <a:rPr lang="en-IN" sz="2000" b="1" spc="-5" dirty="0">
                <a:solidFill>
                  <a:srgbClr val="FFFFFF"/>
                </a:solidFill>
                <a:latin typeface="Calibri"/>
                <a:cs typeface="Calibri"/>
              </a:rPr>
              <a:t> 5000); // Update data every 5 second</a:t>
            </a:r>
          </a:p>
          <a:p>
            <a:endParaRPr lang="en-US" sz="2000" b="1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r>
              <a:rPr lang="en-US" sz="2000" b="1" spc="-5" dirty="0">
                <a:solidFill>
                  <a:srgbClr val="FFFFFF"/>
                </a:solidFill>
                <a:latin typeface="Calibri"/>
                <a:cs typeface="Calibri"/>
              </a:rPr>
              <a:t>Install the required packages (e.g., Express.js, </a:t>
            </a:r>
            <a:r>
              <a:rPr lang="en-US" sz="2000" b="1" spc="-5" dirty="0" err="1">
                <a:solidFill>
                  <a:srgbClr val="FFFFFF"/>
                </a:solidFill>
                <a:latin typeface="Calibri"/>
                <a:cs typeface="Calibri"/>
              </a:rPr>
              <a:t>axios</a:t>
            </a:r>
            <a:r>
              <a:rPr lang="en-US" sz="2000" b="1" spc="-5" dirty="0">
                <a:solidFill>
                  <a:srgbClr val="FFFFFF"/>
                </a:solidFill>
                <a:latin typeface="Calibri"/>
                <a:cs typeface="Calibri"/>
              </a:rPr>
              <a:t>) using </a:t>
            </a:r>
            <a:r>
              <a:rPr lang="en-US" sz="2000" b="1" spc="-5" dirty="0" err="1">
                <a:solidFill>
                  <a:srgbClr val="FFFFFF"/>
                </a:solidFill>
                <a:latin typeface="Calibri"/>
                <a:cs typeface="Calibri"/>
              </a:rPr>
              <a:t>npm</a:t>
            </a:r>
            <a:r>
              <a:rPr lang="en-US" sz="2000" b="1" spc="-5" dirty="0">
                <a:solidFill>
                  <a:srgbClr val="FFFFFF"/>
                </a:solidFill>
                <a:latin typeface="Calibri"/>
                <a:cs typeface="Calibri"/>
              </a:rPr>
              <a:t> if you haven't already:</a:t>
            </a:r>
          </a:p>
          <a:p>
            <a:endParaRPr lang="en-IN" sz="2000" b="1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r>
              <a:rPr lang="en-IN" sz="2000" b="1" spc="-5" dirty="0" err="1">
                <a:solidFill>
                  <a:srgbClr val="FFFFFF"/>
                </a:solidFill>
                <a:latin typeface="Calibri"/>
                <a:cs typeface="Calibri"/>
              </a:rPr>
              <a:t>npm</a:t>
            </a:r>
            <a:r>
              <a:rPr lang="en-IN" sz="2000" b="1" spc="-5" dirty="0">
                <a:solidFill>
                  <a:srgbClr val="FFFFFF"/>
                </a:solidFill>
                <a:latin typeface="Calibri"/>
                <a:cs typeface="Calibri"/>
              </a:rPr>
              <a:t> install express </a:t>
            </a:r>
            <a:r>
              <a:rPr lang="en-IN" sz="2000" b="1" spc="-5" dirty="0" err="1">
                <a:solidFill>
                  <a:srgbClr val="FFFFFF"/>
                </a:solidFill>
                <a:latin typeface="Calibri"/>
                <a:cs typeface="Calibri"/>
              </a:rPr>
              <a:t>axios</a:t>
            </a:r>
            <a:endParaRPr lang="en-IN" sz="2000" b="1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4455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8922729B-9592-23C9-B417-BC7F2306CA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4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73846B8-F053-F53B-D3E9-2CDAF0521C91}"/>
              </a:ext>
            </a:extLst>
          </p:cNvPr>
          <p:cNvSpPr txBox="1"/>
          <p:nvPr/>
        </p:nvSpPr>
        <p:spPr>
          <a:xfrm>
            <a:off x="2474958" y="2529247"/>
            <a:ext cx="7145559" cy="10156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ighlight>
                  <a:srgbClr val="808080"/>
                </a:highlight>
                <a:latin typeface="Cooper Black" panose="0208090404030B020404" pitchFamily="18" charset="0"/>
              </a:rPr>
              <a:t>THANKING YOU</a:t>
            </a:r>
            <a:endParaRPr lang="en-IN" sz="6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highlight>
                <a:srgbClr val="808080"/>
              </a:highlight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672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8922729B-9592-23C9-B417-BC7F2306CA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4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A182C3A2-0042-B8F2-E52C-8F164C9738C5}"/>
              </a:ext>
            </a:extLst>
          </p:cNvPr>
          <p:cNvSpPr txBox="1">
            <a:spLocks/>
          </p:cNvSpPr>
          <p:nvPr/>
        </p:nvSpPr>
        <p:spPr>
          <a:xfrm>
            <a:off x="1141412" y="243841"/>
            <a:ext cx="9905998" cy="115823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DEFINITION</a:t>
            </a:r>
            <a:endParaRPr lang="en-IN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32C290FE-9799-DC5C-F1B9-BDDFAC24EF43}"/>
              </a:ext>
            </a:extLst>
          </p:cNvPr>
          <p:cNvSpPr txBox="1">
            <a:spLocks/>
          </p:cNvSpPr>
          <p:nvPr/>
        </p:nvSpPr>
        <p:spPr>
          <a:xfrm>
            <a:off x="899500" y="1362761"/>
            <a:ext cx="10498303" cy="493500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just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"Air Quality Monitoring Using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project aims to develop a comprehensive system for monitoring and analyzing air quality in real-time using Internet of Things (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technologies. </a:t>
            </a:r>
            <a:endParaRPr lang="en-US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addresses the increasing concern about air pollution and its impact on public health and the environment.</a:t>
            </a:r>
          </a:p>
          <a:p>
            <a:pPr marL="342900" marR="0" lvl="0" indent="-342900" algn="just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deploying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 and devices, the project provides a scalable and efficient solution for collecting, processing, and visualizing air quality data.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802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8922729B-9592-23C9-B417-BC7F2306CA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4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B4D8DBDB-EB0E-576D-0B8D-8B4421FBD3C1}"/>
              </a:ext>
            </a:extLst>
          </p:cNvPr>
          <p:cNvSpPr txBox="1">
            <a:spLocks/>
          </p:cNvSpPr>
          <p:nvPr/>
        </p:nvSpPr>
        <p:spPr>
          <a:xfrm>
            <a:off x="1141413" y="80682"/>
            <a:ext cx="9905998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IN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383681B2-55A7-912E-B544-075B243B748A}"/>
              </a:ext>
            </a:extLst>
          </p:cNvPr>
          <p:cNvSpPr txBox="1">
            <a:spLocks/>
          </p:cNvSpPr>
          <p:nvPr/>
        </p:nvSpPr>
        <p:spPr>
          <a:xfrm>
            <a:off x="970831" y="913515"/>
            <a:ext cx="10375456" cy="5770619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14350" indent="-514350" algn="just">
              <a:lnSpc>
                <a:spcPct val="140000"/>
              </a:lnSpc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v"/>
            </a:pPr>
            <a:r>
              <a:rPr lang="en-US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Empathize: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needs and challenges, including concerns about air quality and environmental impact.</a:t>
            </a:r>
          </a:p>
          <a:p>
            <a:pPr marL="514350" indent="-514350" algn="just">
              <a:lnSpc>
                <a:spcPct val="140000"/>
              </a:lnSpc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v"/>
            </a:pPr>
            <a:r>
              <a:rPr lang="en-US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Define: 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Clearly define the problem and the essential features required for an effective 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IOT-based 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quality monitor.</a:t>
            </a:r>
            <a:endParaRPr lang="en-US" sz="2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40000"/>
              </a:lnSpc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v"/>
            </a:pPr>
            <a:r>
              <a:rPr lang="en-US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Ideate: 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innovative ideas for sensors, data transmission, and user interfaces to enhance the monitor's functionality.</a:t>
            </a:r>
            <a:endParaRPr lang="en-US" sz="2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40000"/>
              </a:lnSpc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v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and </a:t>
            </a:r>
            <a:r>
              <a:rPr lang="en-US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Test: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working prototype, test it in various environments, gather user feedback, and iterate on the design</a:t>
            </a:r>
            <a:r>
              <a:rPr lang="en-US" sz="2600" b="1" dirty="0" smtClean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lnSpc>
                <a:spcPct val="140000"/>
              </a:lnSpc>
              <a:spcBef>
                <a:spcPts val="1000"/>
              </a:spcBef>
              <a:buClr>
                <a:schemeClr val="bg1"/>
              </a:buClr>
              <a:buFont typeface="Wingdings" pitchFamily="2" charset="2"/>
              <a:buChar char="v"/>
            </a:pPr>
            <a:r>
              <a:rPr lang="en-US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and </a:t>
            </a:r>
            <a:r>
              <a:rPr lang="en-US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Improve: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production-ready monitor, launch it, and continuously gather user feedback for ongoing improvements and 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updates.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207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8922729B-9592-23C9-B417-BC7F2306CA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4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6AAC0BFC-396C-65B6-BFE2-DA0E973FCCF7}"/>
              </a:ext>
            </a:extLst>
          </p:cNvPr>
          <p:cNvSpPr txBox="1">
            <a:spLocks/>
          </p:cNvSpPr>
          <p:nvPr/>
        </p:nvSpPr>
        <p:spPr>
          <a:xfrm>
            <a:off x="1141413" y="99060"/>
            <a:ext cx="9905998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TECHNOLOGIES</a:t>
            </a:r>
            <a:endParaRPr lang="en-IN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B415FC56-62A5-F37F-B337-5A7F2D207321}"/>
              </a:ext>
            </a:extLst>
          </p:cNvPr>
          <p:cNvSpPr txBox="1">
            <a:spLocks/>
          </p:cNvSpPr>
          <p:nvPr/>
        </p:nvSpPr>
        <p:spPr>
          <a:xfrm>
            <a:off x="4082142" y="1403855"/>
            <a:ext cx="7077391" cy="4204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</a:p>
          <a:p>
            <a:pPr marL="342900" indent="-342900" algn="just">
              <a:lnSpc>
                <a:spcPct val="140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en-US" sz="2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IEEE 802.11</a:t>
            </a:r>
          </a:p>
          <a:p>
            <a:pPr marL="342900" indent="-342900" algn="just">
              <a:lnSpc>
                <a:spcPct val="140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Barcode e QR Code</a:t>
            </a:r>
          </a:p>
          <a:p>
            <a:pPr marL="342900" indent="-342900" algn="just">
              <a:lnSpc>
                <a:spcPct val="140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en-US" sz="2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ZigBee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IEEE 802.15.4</a:t>
            </a:r>
          </a:p>
          <a:p>
            <a:pPr marL="342900" indent="-342900" algn="just">
              <a:lnSpc>
                <a:spcPct val="140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 and </a:t>
            </a:r>
            <a:r>
              <a:rPr lang="en-US" sz="2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smartphones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953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8922729B-9592-23C9-B417-BC7F2306CA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4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0D41B253-71D4-F9AF-5D3D-D5373F26891D}"/>
              </a:ext>
            </a:extLst>
          </p:cNvPr>
          <p:cNvSpPr txBox="1">
            <a:spLocks/>
          </p:cNvSpPr>
          <p:nvPr/>
        </p:nvSpPr>
        <p:spPr>
          <a:xfrm>
            <a:off x="1143001" y="373380"/>
            <a:ext cx="9905998" cy="830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IN" sz="4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IoT Based Air Pollution/Quality Monitoring with ESP8266">
            <a:extLst>
              <a:ext uri="{FF2B5EF4-FFF2-40B4-BE49-F238E27FC236}">
                <a16:creationId xmlns:a16="http://schemas.microsoft.com/office/drawing/2014/main" xmlns="" id="{A7B53323-508C-5C69-248A-A35731DB7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508760"/>
            <a:ext cx="8572500" cy="42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7425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8922729B-9592-23C9-B417-BC7F2306CA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4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AE90C9FF-9396-E1C7-0B6E-F35E91AEDA39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35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9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ADVANTAGES</a:t>
            </a:r>
            <a:endParaRPr lang="en-IN" sz="39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46A25F3-45B1-EDF7-7312-F0C3DBF98651}"/>
              </a:ext>
            </a:extLst>
          </p:cNvPr>
          <p:cNvSpPr txBox="1">
            <a:spLocks/>
          </p:cNvSpPr>
          <p:nvPr/>
        </p:nvSpPr>
        <p:spPr>
          <a:xfrm>
            <a:off x="1141412" y="2057401"/>
            <a:ext cx="9905999" cy="3558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quality monitoring is an important tool for improving air quality, protecting public health, and ensuring compliance with regulations.</a:t>
            </a:r>
          </a:p>
          <a:p>
            <a:pPr marL="342900" indent="-342900" algn="just">
              <a:lnSpc>
                <a:spcPct val="140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can also be used to identify pollution sources, monitor climate change, or support research and development.</a:t>
            </a:r>
            <a:endParaRPr lang="en-IN" sz="2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488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Abstract geometric shape background Abstract geometric line shape digital background, eps10 vector. Template wallpaper. blue powerpoint template stock illustrations">
            <a:extLst>
              <a:ext uri="{FF2B5EF4-FFF2-40B4-BE49-F238E27FC236}">
                <a16:creationId xmlns:a16="http://schemas.microsoft.com/office/drawing/2014/main" xmlns="" id="{0159195E-A26F-B5C9-A425-52AD42B4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A93EB54-5FD0-B006-139C-816A3C9B9F57}"/>
              </a:ext>
            </a:extLst>
          </p:cNvPr>
          <p:cNvSpPr txBox="1"/>
          <p:nvPr/>
        </p:nvSpPr>
        <p:spPr>
          <a:xfrm>
            <a:off x="2653553" y="493059"/>
            <a:ext cx="6884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9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9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AIM </a:t>
            </a:r>
            <a:r>
              <a:rPr lang="en-US" sz="39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OF THE PROJECT</a:t>
            </a:r>
            <a:endParaRPr lang="en-IN" sz="39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1897EC-2407-4132-3470-883D5F0B1EDD}"/>
              </a:ext>
            </a:extLst>
          </p:cNvPr>
          <p:cNvSpPr txBox="1"/>
          <p:nvPr/>
        </p:nvSpPr>
        <p:spPr>
          <a:xfrm>
            <a:off x="524435" y="1694004"/>
            <a:ext cx="11143130" cy="3709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Internet of Things (IoT)is nowadays finding profound use in each and every sector, and plays a key role in our air quality monitoring system too. </a:t>
            </a:r>
          </a:p>
          <a:p>
            <a:pPr marL="342900" indent="-342900" algn="just">
              <a:lnSpc>
                <a:spcPct val="140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setup will show the air quality in PPM on the webpage so that we can monitor it very easily.</a:t>
            </a:r>
          </a:p>
          <a:p>
            <a:pPr marL="342900" indent="-342900" algn="just">
              <a:lnSpc>
                <a:spcPct val="140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IoT project, we can monitor the pollution level from anywhere using your computer or mobile.</a:t>
            </a:r>
            <a:endParaRPr lang="en-IN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287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2271</Words>
  <Application>Microsoft Office PowerPoint</Application>
  <PresentationFormat>Custom</PresentationFormat>
  <Paragraphs>316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SET-UP OF THIS EXPERIMENT</vt:lpstr>
      <vt:lpstr>SOFTWARE COMPONENTS</vt:lpstr>
      <vt:lpstr>THINKSPEAK CLOUD</vt:lpstr>
      <vt:lpstr>Arduino IDE</vt:lpstr>
      <vt:lpstr>SOFTWARE IMPLEMENTATION</vt:lpstr>
      <vt:lpstr>SOFTWARE CODE for Calibration  of MQ135 Sensor</vt:lpstr>
      <vt:lpstr>Slide 22</vt:lpstr>
      <vt:lpstr>EXECUTION OF THE MAIN  PROGRAM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A</dc:creator>
  <cp:lastModifiedBy>COMRADE</cp:lastModifiedBy>
  <cp:revision>34</cp:revision>
  <dcterms:created xsi:type="dcterms:W3CDTF">2023-11-03T09:00:48Z</dcterms:created>
  <dcterms:modified xsi:type="dcterms:W3CDTF">2023-11-05T14:44:13Z</dcterms:modified>
</cp:coreProperties>
</file>