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ibre Franklin"/>
      <p:regular r:id="rId16"/>
      <p:bold r:id="rId17"/>
      <p:italic r:id="rId18"/>
      <p:boldItalic r:id="rId19"/>
    </p:embeddedFont>
    <p:embeddedFont>
      <p:font typeface="Franklin Gothic"/>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ranklinGothic-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slide" Target="slides/slide1.xml"/><Relationship Id="rId19" Type="http://schemas.openxmlformats.org/officeDocument/2006/relationships/font" Target="fonts/LibreFranklin-boldItalic.fntdata"/><Relationship Id="rId6" Type="http://schemas.openxmlformats.org/officeDocument/2006/relationships/slide" Target="slides/slide2.xml"/><Relationship Id="rId18" Type="http://schemas.openxmlformats.org/officeDocument/2006/relationships/font" Target="fonts/LibreFranklin-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 AND SECURITY</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98" name="Google Shape;98;p13"/>
          <p:cNvSpPr txBox="1"/>
          <p:nvPr/>
        </p:nvSpPr>
        <p:spPr>
          <a:xfrm>
            <a:off x="3117529" y="4586365"/>
            <a:ext cx="7980183"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1. </a:t>
            </a:r>
            <a:r>
              <a:rPr b="1" lang="en-IN" sz="2000">
                <a:solidFill>
                  <a:srgbClr val="1482AB"/>
                </a:solidFill>
              </a:rPr>
              <a:t>Nishanth A </a:t>
            </a:r>
            <a:r>
              <a:rPr b="1" i="0" lang="en-IN" sz="2000" u="none" cap="none" strike="noStrike">
                <a:solidFill>
                  <a:srgbClr val="1482AB"/>
                </a:solidFill>
                <a:latin typeface="Arial"/>
                <a:ea typeface="Arial"/>
                <a:cs typeface="Arial"/>
                <a:sym typeface="Arial"/>
              </a:rPr>
              <a:t>-Kings Engineering College-AI &amp; 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56" name="Google Shape;156;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lnSpcReduction="20000"/>
          </a:bodyPr>
          <a:lstStyle/>
          <a:p>
            <a:pPr indent="-306000" lvl="0" marL="306000" rtl="0" algn="l">
              <a:lnSpc>
                <a:spcPct val="110000"/>
              </a:lnSpc>
              <a:spcBef>
                <a:spcPts val="0"/>
              </a:spcBef>
              <a:spcAft>
                <a:spcPts val="0"/>
              </a:spcAft>
              <a:buSzPts val="1840"/>
              <a:buFont typeface="Franklin Gothic"/>
              <a:buChar char="◼"/>
            </a:pPr>
            <a:r>
              <a:rPr lang="en-IN" sz="2000">
                <a:solidFill>
                  <a:schemeClr val="dk1"/>
                </a:solidFill>
              </a:rPr>
              <a:t>A Survey on Keylogger and its Detection Techniques by Vishal Bharti, Aditya Kumar Gupta, and Shailendra Mishra </a:t>
            </a:r>
            <a:r>
              <a:rPr lang="en-IN" sz="2000">
                <a:solidFill>
                  <a:schemeClr val="dk1"/>
                </a:solidFill>
                <a:latin typeface="Arial"/>
                <a:ea typeface="Arial"/>
                <a:cs typeface="Arial"/>
                <a:sym typeface="Arial"/>
              </a:rPr>
              <a:t>https://www.ijcaonline.org/archives/volume75/number5/12835-1514</a:t>
            </a:r>
            <a:endParaRPr sz="2000">
              <a:solidFill>
                <a:schemeClr val="dk1"/>
              </a:solidFill>
            </a:endParaRPr>
          </a:p>
          <a:p>
            <a:pPr indent="-306000" lvl="0" marL="306000" rtl="0" algn="l">
              <a:lnSpc>
                <a:spcPct val="110000"/>
              </a:lnSpc>
              <a:spcBef>
                <a:spcPts val="1000"/>
              </a:spcBef>
              <a:spcAft>
                <a:spcPts val="0"/>
              </a:spcAft>
              <a:buSzPts val="1840"/>
              <a:buFont typeface="Franklin Gothic"/>
              <a:buChar char="◼"/>
            </a:pPr>
            <a:r>
              <a:rPr lang="en-IN" sz="2000">
                <a:solidFill>
                  <a:schemeClr val="dk1"/>
                </a:solidFill>
              </a:rPr>
              <a:t>Analysis of Keylogger Attacks and Countermeasures by Hongliang Liu, Ruiying Du, and Quansheng Zhuang </a:t>
            </a:r>
            <a:r>
              <a:rPr lang="en-IN" sz="2000">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indent="-306000" lvl="0" marL="306000" rtl="0" algn="l">
              <a:lnSpc>
                <a:spcPct val="110000"/>
              </a:lnSpc>
              <a:spcBef>
                <a:spcPts val="1000"/>
              </a:spcBef>
              <a:spcAft>
                <a:spcPts val="0"/>
              </a:spcAft>
              <a:buSzPts val="1840"/>
              <a:buFont typeface="Franklin Gothic"/>
              <a:buChar char="◼"/>
            </a:pPr>
            <a:r>
              <a:rPr lang="en-IN" sz="2000">
                <a:solidFill>
                  <a:schemeClr val="dk1"/>
                </a:solidFill>
              </a:rPr>
              <a:t>Detection of Keyloggers:  A Review by Shukor Abd Razak, Ku Ruhana Ku-Mahamud, and Ramlan Mahmod </a:t>
            </a:r>
            <a:r>
              <a:rPr lang="en-IN" sz="2000">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indent="-306000" lvl="0" marL="306000" rtl="0" algn="l">
              <a:lnSpc>
                <a:spcPct val="110000"/>
              </a:lnSpc>
              <a:spcBef>
                <a:spcPts val="1000"/>
              </a:spcBef>
              <a:spcAft>
                <a:spcPts val="0"/>
              </a:spcAft>
              <a:buSzPts val="1840"/>
              <a:buFont typeface="Franklin Gothic"/>
              <a:buChar char="◼"/>
            </a:pPr>
            <a:r>
              <a:rPr lang="en-IN" sz="2000">
                <a:solidFill>
                  <a:schemeClr val="dk1"/>
                </a:solidFill>
              </a:rPr>
              <a:t>A Comprehensive Study on Keylogger Attack and Defense by Shuo Chen, Rui Wang, XiaoFeng Wang, and Kehuan Zhang </a:t>
            </a:r>
            <a:r>
              <a:rPr lang="en-IN" sz="2000">
                <a:solidFill>
                  <a:schemeClr val="dk1"/>
                </a:solidFill>
                <a:latin typeface="Arial"/>
                <a:ea typeface="Arial"/>
                <a:cs typeface="Arial"/>
                <a:sym typeface="Arial"/>
              </a:rPr>
              <a:t>https://www.usenix.org/legacy/events/sec11/tech/full_papers/Chen.pdf</a:t>
            </a:r>
            <a:endParaRPr sz="2000">
              <a:solidFill>
                <a:schemeClr val="dk1"/>
              </a:solidFill>
            </a:endParaRPr>
          </a:p>
          <a:p>
            <a:pPr indent="0" lvl="0" marL="306000" rtl="0" algn="l">
              <a:lnSpc>
                <a:spcPct val="110000"/>
              </a:lnSpc>
              <a:spcBef>
                <a:spcPts val="0"/>
              </a:spcBef>
              <a:spcAft>
                <a:spcPts val="0"/>
              </a:spcAft>
              <a:buSzPts val="1656"/>
              <a:buNone/>
            </a:pPr>
            <a:r>
              <a:t/>
            </a:r>
            <a:endParaRPr sz="240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chemeClr val="dk1"/>
              </a:buClr>
              <a:buSzPts val="2944"/>
              <a:buFont typeface="Arial"/>
              <a:buNone/>
            </a:pPr>
            <a:r>
              <a:rPr lang="en-IN" sz="2800">
                <a:solidFill>
                  <a:srgbClr val="0F0F0F"/>
                </a:solidFill>
              </a:rPr>
              <a:t>  </a:t>
            </a:r>
            <a:r>
              <a:rPr lang="en-IN" sz="19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800"/>
          </a:p>
          <a:p>
            <a:pPr indent="-206121" lvl="0" marL="305435" rtl="0" algn="l">
              <a:lnSpc>
                <a:spcPct val="110000"/>
              </a:lnSpc>
              <a:spcBef>
                <a:spcPts val="940"/>
              </a:spcBef>
              <a:spcAft>
                <a:spcPts val="0"/>
              </a:spcAft>
              <a:buSzPts val="1564"/>
              <a:buNone/>
            </a:pPr>
            <a:r>
              <a:t/>
            </a:r>
            <a:endParaRPr sz="2800">
              <a:solidFill>
                <a:srgbClr val="0F0F0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29"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277298" lvl="0" marL="306000" rtl="0" algn="l">
              <a:lnSpc>
                <a:spcPct val="110000"/>
              </a:lnSpc>
              <a:spcBef>
                <a:spcPts val="0"/>
              </a:spcBef>
              <a:spcAft>
                <a:spcPts val="0"/>
              </a:spcAft>
              <a:buSzPts val="1204"/>
              <a:buChar char="◼"/>
            </a:pPr>
            <a:r>
              <a:rPr b="1" lang="en-IN" sz="1300">
                <a:latin typeface="Calibri"/>
                <a:ea typeface="Calibri"/>
                <a:cs typeface="Calibri"/>
                <a:sym typeface="Calibri"/>
              </a:rPr>
              <a:t>Creating a keylogger project requires careful consideration of both technical and ethical aspects. Keyloggers can be powerful tools for various legitimate purposes like debugging software or monitoring computer usage with proper consent, but they can also be misused for unethical or illegal activities. If you're considering a keylogger project, here's a proposed solution outline:</a:t>
            </a:r>
            <a:endParaRPr sz="1800"/>
          </a:p>
          <a:p>
            <a:pPr indent="-277298" lvl="0" marL="306000" rtl="0" algn="l">
              <a:lnSpc>
                <a:spcPct val="110000"/>
              </a:lnSpc>
              <a:spcBef>
                <a:spcPts val="840"/>
              </a:spcBef>
              <a:spcAft>
                <a:spcPts val="0"/>
              </a:spcAft>
              <a:buSzPts val="1204"/>
              <a:buChar char="◼"/>
            </a:pPr>
            <a:r>
              <a:rPr b="1" lang="en-IN" sz="1300">
                <a:latin typeface="Calibri"/>
                <a:ea typeface="Calibri"/>
                <a:cs typeface="Calibri"/>
                <a:sym typeface="Calibri"/>
              </a:rPr>
              <a:t>Project Goal Definition:</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Clearly define the purpose of the keylogger project. Is it for educational purposes, security testing, or something else? Ensure the purpose is ethical and legal.</a:t>
            </a:r>
            <a:endParaRPr sz="1800"/>
          </a:p>
          <a:p>
            <a:pPr indent="-235329" lvl="0" marL="305435" rtl="0" algn="l">
              <a:lnSpc>
                <a:spcPct val="110000"/>
              </a:lnSpc>
              <a:spcBef>
                <a:spcPts val="840"/>
              </a:spcBef>
              <a:spcAft>
                <a:spcPts val="0"/>
              </a:spcAft>
              <a:buClr>
                <a:schemeClr val="dk1"/>
              </a:buClr>
              <a:buSzPts val="1104"/>
              <a:buFont typeface="Arial"/>
              <a:buNone/>
            </a:pPr>
            <a:r>
              <a:t/>
            </a:r>
            <a:endParaRPr b="1" sz="1300">
              <a:latin typeface="Calibri"/>
              <a:ea typeface="Calibri"/>
              <a:cs typeface="Calibri"/>
              <a:sym typeface="Calibri"/>
            </a:endParaRPr>
          </a:p>
          <a:p>
            <a:pPr indent="-277298" lvl="0" marL="306000" rtl="0" algn="l">
              <a:lnSpc>
                <a:spcPct val="110000"/>
              </a:lnSpc>
              <a:spcBef>
                <a:spcPts val="840"/>
              </a:spcBef>
              <a:spcAft>
                <a:spcPts val="0"/>
              </a:spcAft>
              <a:buSzPts val="1204"/>
              <a:buChar char="◼"/>
            </a:pPr>
            <a:r>
              <a:rPr b="1" lang="en-IN" sz="1300">
                <a:latin typeface="Calibri"/>
                <a:ea typeface="Calibri"/>
                <a:cs typeface="Calibri"/>
                <a:sym typeface="Calibri"/>
              </a:rPr>
              <a:t>Technical Implementation:</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Choose a programming language: Common choices include Python, C++, or Java.</a:t>
            </a:r>
            <a:endParaRPr sz="1800"/>
          </a:p>
          <a:p>
            <a:pPr indent="0" lvl="0" marL="0" rtl="0" algn="l">
              <a:lnSpc>
                <a:spcPct val="110000"/>
              </a:lnSpc>
              <a:spcBef>
                <a:spcPts val="840"/>
              </a:spcBef>
              <a:spcAft>
                <a:spcPts val="0"/>
              </a:spcAft>
              <a:buSzPts val="1656"/>
              <a:buNone/>
            </a:pPr>
            <a:r>
              <a:rPr b="1" lang="en-IN" sz="1300">
                <a:latin typeface="Calibri"/>
                <a:ea typeface="Calibri"/>
                <a:cs typeface="Calibri"/>
                <a:sym typeface="Calibri"/>
              </a:rPr>
              <a:t>           - Select appropriate libraries or frameworks for keyboard input monitoring. For example, in Python, you might use libraries like `pynput` or `keyboard`.</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Implement code to capture keystrokes: Set up listeners for keyboard events and record the keys pressed by the user.</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Decide on the method of storing captured keystrokes: Options include storing them in memory, writing to a file, or transmitting them over a network connection.</a:t>
            </a:r>
            <a:endParaRPr sz="1800"/>
          </a:p>
          <a:p>
            <a:pPr indent="-235329" lvl="0" marL="305435" rtl="0" algn="l">
              <a:lnSpc>
                <a:spcPct val="110000"/>
              </a:lnSpc>
              <a:spcBef>
                <a:spcPts val="840"/>
              </a:spcBef>
              <a:spcAft>
                <a:spcPts val="0"/>
              </a:spcAft>
              <a:buSzPts val="1104"/>
              <a:buNone/>
            </a:pPr>
            <a:r>
              <a:t/>
            </a:r>
            <a:endParaRPr b="1" sz="1300">
              <a:latin typeface="Calibri"/>
              <a:ea typeface="Calibri"/>
              <a:cs typeface="Calibri"/>
              <a:sym typeface="Calibri"/>
            </a:endParaRPr>
          </a:p>
          <a:p>
            <a:pPr indent="-277298" lvl="0" marL="306000" rtl="0" algn="l">
              <a:lnSpc>
                <a:spcPct val="110000"/>
              </a:lnSpc>
              <a:spcBef>
                <a:spcPts val="840"/>
              </a:spcBef>
              <a:spcAft>
                <a:spcPts val="0"/>
              </a:spcAft>
              <a:buSzPts val="1204"/>
              <a:buChar char="◼"/>
            </a:pPr>
            <a:r>
              <a:rPr b="1" lang="en-IN" sz="1300">
                <a:latin typeface="Calibri"/>
                <a:ea typeface="Calibri"/>
                <a:cs typeface="Calibri"/>
                <a:sym typeface="Calibri"/>
              </a:rPr>
              <a:t>Security Considerations:</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Ensure that the keylogger code is secure and cannot be easily detected or misused by unauthorized parties.</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Implement measures to protect captured data, such as encryption or obfuscation techniques.</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Include features to prevent the keylogger from logging sensitive information like passwords or credit card numbers.</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Respect user privacy and only capture keystrokes with proper consent.</a:t>
            </a:r>
            <a:endParaRPr sz="1800"/>
          </a:p>
          <a:p>
            <a:pPr indent="0" lvl="0" marL="0" rtl="0" algn="l">
              <a:lnSpc>
                <a:spcPct val="110000"/>
              </a:lnSpc>
              <a:spcBef>
                <a:spcPts val="940"/>
              </a:spcBef>
              <a:spcAft>
                <a:spcPts val="0"/>
              </a:spcAft>
              <a:buSzPts val="1564"/>
              <a:buNone/>
            </a:pPr>
            <a:r>
              <a:t/>
            </a:r>
            <a:endParaRPr b="1" sz="13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07000"/>
              </a:lnSpc>
              <a:spcBef>
                <a:spcPts val="0"/>
              </a:spcBef>
              <a:spcAft>
                <a:spcPts val="0"/>
              </a:spcAft>
              <a:buClr>
                <a:schemeClr val="dk1"/>
              </a:buClr>
              <a:buSzPts val="1840"/>
              <a:buFont typeface="Arial"/>
              <a:buNone/>
            </a:pPr>
            <a:r>
              <a:rPr b="1" lang="en-IN" sz="2000">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a:p>
            <a:pPr indent="0" lvl="0" marL="306000" rtl="0" algn="l">
              <a:lnSpc>
                <a:spcPct val="100000"/>
              </a:lnSpc>
              <a:spcBef>
                <a:spcPts val="960"/>
              </a:spcBef>
              <a:spcAft>
                <a:spcPts val="0"/>
              </a:spcAft>
              <a:buSzPts val="1656"/>
              <a:buNone/>
            </a:pPr>
            <a:r>
              <a:t/>
            </a:r>
            <a:endParaRPr b="1" sz="2642">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280600" lvl="0" marL="306000" rtl="0" algn="l">
              <a:lnSpc>
                <a:spcPct val="90000"/>
              </a:lnSpc>
              <a:spcBef>
                <a:spcPts val="0"/>
              </a:spcBef>
              <a:spcAft>
                <a:spcPts val="0"/>
              </a:spcAft>
              <a:buSzPts val="1808"/>
              <a:buChar char="◼"/>
            </a:pPr>
            <a:r>
              <a:rPr b="1" lang="en-IN" sz="2000">
                <a:solidFill>
                  <a:schemeClr val="dk1"/>
                </a:solidFill>
                <a:latin typeface="Arial"/>
                <a:ea typeface="Arial"/>
                <a:cs typeface="Arial"/>
                <a:sym typeface="Arial"/>
              </a:rPr>
              <a:t>Initialization:</a:t>
            </a:r>
            <a:r>
              <a:rPr lang="en-IN" sz="2000">
                <a:solidFill>
                  <a:schemeClr val="dk1"/>
                </a:solidFill>
                <a:latin typeface="Arial"/>
                <a:ea typeface="Arial"/>
                <a:cs typeface="Arial"/>
                <a:sym typeface="Arial"/>
              </a:rPr>
              <a:t> Initialize necessary variables and flags.</a:t>
            </a:r>
            <a:endParaRPr sz="1300"/>
          </a:p>
          <a:p>
            <a:pPr indent="-280600" lvl="0" marL="306000" rtl="0" algn="l">
              <a:lnSpc>
                <a:spcPct val="90000"/>
              </a:lnSpc>
              <a:spcBef>
                <a:spcPts val="1080"/>
              </a:spcBef>
              <a:spcAft>
                <a:spcPts val="0"/>
              </a:spcAft>
              <a:buSzPts val="1808"/>
              <a:buChar char="◼"/>
            </a:pPr>
            <a:r>
              <a:rPr b="1" lang="en-IN" sz="2000">
                <a:solidFill>
                  <a:schemeClr val="dk1"/>
                </a:solidFill>
                <a:latin typeface="Arial"/>
                <a:ea typeface="Arial"/>
                <a:cs typeface="Arial"/>
                <a:sym typeface="Arial"/>
              </a:rPr>
              <a:t>Event Handling:</a:t>
            </a:r>
            <a:endParaRPr sz="2000">
              <a:solidFill>
                <a:schemeClr val="dk1"/>
              </a:solidFill>
              <a:latin typeface="Arial"/>
              <a:ea typeface="Arial"/>
              <a:cs typeface="Arial"/>
              <a:sym typeface="Arial"/>
            </a:endParaRPr>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on_press(key):</a:t>
            </a:r>
            <a:r>
              <a:rPr lang="en-IN" sz="1600">
                <a:solidFill>
                  <a:schemeClr val="dk1"/>
                </a:solidFill>
                <a:latin typeface="Arial"/>
                <a:ea typeface="Arial"/>
                <a:cs typeface="Arial"/>
                <a:sym typeface="Arial"/>
              </a:rPr>
              <a:t> Records pressed and held keys.</a:t>
            </a:r>
            <a:endParaRPr sz="1000"/>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on_release(key):</a:t>
            </a:r>
            <a:r>
              <a:rPr lang="en-IN" sz="1600">
                <a:solidFill>
                  <a:schemeClr val="dk1"/>
                </a:solidFill>
                <a:latin typeface="Arial"/>
                <a:ea typeface="Arial"/>
                <a:cs typeface="Arial"/>
                <a:sym typeface="Arial"/>
              </a:rPr>
              <a:t> Records released keys and manages flag state.</a:t>
            </a:r>
            <a:endParaRPr sz="1000"/>
          </a:p>
          <a:p>
            <a:pPr indent="-280600" lvl="0" marL="306000" rtl="0" algn="l">
              <a:lnSpc>
                <a:spcPct val="90000"/>
              </a:lnSpc>
              <a:spcBef>
                <a:spcPts val="1080"/>
              </a:spcBef>
              <a:spcAft>
                <a:spcPts val="0"/>
              </a:spcAft>
              <a:buSzPts val="1808"/>
              <a:buChar char="◼"/>
            </a:pPr>
            <a:r>
              <a:rPr b="1" lang="en-IN" sz="2000">
                <a:solidFill>
                  <a:schemeClr val="dk1"/>
                </a:solidFill>
                <a:latin typeface="Arial"/>
                <a:ea typeface="Arial"/>
                <a:cs typeface="Arial"/>
                <a:sym typeface="Arial"/>
              </a:rPr>
              <a:t>Logging:</a:t>
            </a:r>
            <a:endParaRPr sz="2000">
              <a:solidFill>
                <a:schemeClr val="dk1"/>
              </a:solidFill>
              <a:latin typeface="Arial"/>
              <a:ea typeface="Arial"/>
              <a:cs typeface="Arial"/>
              <a:sym typeface="Arial"/>
            </a:endParaRPr>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generate_text_log(key):</a:t>
            </a:r>
            <a:r>
              <a:rPr lang="en-IN" sz="1600">
                <a:solidFill>
                  <a:schemeClr val="dk1"/>
                </a:solidFill>
                <a:latin typeface="Arial"/>
                <a:ea typeface="Arial"/>
                <a:cs typeface="Arial"/>
                <a:sym typeface="Arial"/>
              </a:rPr>
              <a:t> Saves keystrokes in a text file.</a:t>
            </a:r>
            <a:endParaRPr sz="1000"/>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generate_json_file(keys_used):</a:t>
            </a:r>
            <a:r>
              <a:rPr lang="en-IN" sz="1600">
                <a:solidFill>
                  <a:schemeClr val="dk1"/>
                </a:solidFill>
                <a:latin typeface="Arial"/>
                <a:ea typeface="Arial"/>
                <a:cs typeface="Arial"/>
                <a:sym typeface="Arial"/>
              </a:rPr>
              <a:t> Saves keystrokes in a JSON file.</a:t>
            </a:r>
            <a:endParaRPr sz="1000"/>
          </a:p>
          <a:p>
            <a:pPr indent="-280600" lvl="0" marL="306000" rtl="0" algn="l">
              <a:lnSpc>
                <a:spcPct val="90000"/>
              </a:lnSpc>
              <a:spcBef>
                <a:spcPts val="1080"/>
              </a:spcBef>
              <a:spcAft>
                <a:spcPts val="0"/>
              </a:spcAft>
              <a:buSzPts val="1808"/>
              <a:buChar char="◼"/>
            </a:pPr>
            <a:r>
              <a:rPr b="1" lang="en-IN" sz="2000">
                <a:solidFill>
                  <a:schemeClr val="dk1"/>
                </a:solidFill>
                <a:latin typeface="Arial"/>
                <a:ea typeface="Arial"/>
                <a:cs typeface="Arial"/>
                <a:sym typeface="Arial"/>
              </a:rPr>
              <a:t>Keylogger Control:</a:t>
            </a:r>
            <a:endParaRPr sz="2000">
              <a:solidFill>
                <a:schemeClr val="dk1"/>
              </a:solidFill>
              <a:latin typeface="Arial"/>
              <a:ea typeface="Arial"/>
              <a:cs typeface="Arial"/>
              <a:sym typeface="Arial"/>
            </a:endParaRPr>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start_keylogger():</a:t>
            </a:r>
            <a:r>
              <a:rPr lang="en-IN" sz="1600">
                <a:solidFill>
                  <a:schemeClr val="dk1"/>
                </a:solidFill>
                <a:latin typeface="Arial"/>
                <a:ea typeface="Arial"/>
                <a:cs typeface="Arial"/>
                <a:sym typeface="Arial"/>
              </a:rPr>
              <a:t> Initiates keylogging process.</a:t>
            </a:r>
            <a:endParaRPr sz="1000"/>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stop_keylogger():</a:t>
            </a:r>
            <a:r>
              <a:rPr lang="en-IN" sz="1600">
                <a:solidFill>
                  <a:schemeClr val="dk1"/>
                </a:solidFill>
                <a:latin typeface="Arial"/>
                <a:ea typeface="Arial"/>
                <a:cs typeface="Arial"/>
                <a:sym typeface="Arial"/>
              </a:rPr>
              <a:t> Stops keylogging.</a:t>
            </a:r>
            <a:endParaRPr sz="1000"/>
          </a:p>
          <a:p>
            <a:pPr indent="-206121" lvl="0" marL="305435" rtl="0" algn="l">
              <a:lnSpc>
                <a:spcPct val="90000"/>
              </a:lnSpc>
              <a:spcBef>
                <a:spcPts val="940"/>
              </a:spcBef>
              <a:spcAft>
                <a:spcPts val="0"/>
              </a:spcAft>
              <a:buSzPts val="1564"/>
              <a:buNone/>
            </a:pPr>
            <a:r>
              <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34" name="Google Shape;134;p19"/>
          <p:cNvSpPr txBox="1"/>
          <p:nvPr>
            <p:ph idx="1" type="body"/>
          </p:nvPr>
        </p:nvSpPr>
        <p:spPr>
          <a:xfrm>
            <a:off x="221575" y="1282950"/>
            <a:ext cx="11029500" cy="19440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a:p>
            <a:pPr indent="0" lvl="0" marL="0" rtl="0" algn="l">
              <a:lnSpc>
                <a:spcPct val="110000"/>
              </a:lnSpc>
              <a:spcBef>
                <a:spcPts val="0"/>
              </a:spcBef>
              <a:spcAft>
                <a:spcPts val="0"/>
              </a:spcAft>
              <a:buSzPts val="2208"/>
              <a:buNone/>
            </a:pPr>
            <a:r>
              <a:t/>
            </a:r>
            <a:endParaRPr sz="2400">
              <a:solidFill>
                <a:srgbClr val="0F0F0F"/>
              </a:solidFill>
            </a:endParaRPr>
          </a:p>
        </p:txBody>
      </p:sp>
      <p:pic>
        <p:nvPicPr>
          <p:cNvPr id="135" name="Google Shape;135;p19"/>
          <p:cNvPicPr preferRelativeResize="0"/>
          <p:nvPr/>
        </p:nvPicPr>
        <p:blipFill rotWithShape="1">
          <a:blip r:embed="rId3">
            <a:alphaModFix/>
          </a:blip>
          <a:srcRect b="0" l="0" r="0" t="0"/>
          <a:stretch/>
        </p:blipFill>
        <p:spPr>
          <a:xfrm>
            <a:off x="791151" y="3277451"/>
            <a:ext cx="2362405" cy="2636748"/>
          </a:xfrm>
          <a:prstGeom prst="rect">
            <a:avLst/>
          </a:prstGeom>
          <a:noFill/>
          <a:ln>
            <a:noFill/>
          </a:ln>
        </p:spPr>
      </p:pic>
      <p:pic>
        <p:nvPicPr>
          <p:cNvPr id="136" name="Google Shape;136;p19"/>
          <p:cNvPicPr preferRelativeResize="0"/>
          <p:nvPr/>
        </p:nvPicPr>
        <p:blipFill rotWithShape="1">
          <a:blip r:embed="rId4">
            <a:alphaModFix/>
          </a:blip>
          <a:srcRect b="0" l="0" r="0" t="0"/>
          <a:stretch/>
        </p:blipFill>
        <p:spPr>
          <a:xfrm>
            <a:off x="4433977" y="3277462"/>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42" name="Google Shape;142;p20"/>
          <p:cNvSpPr txBox="1"/>
          <p:nvPr>
            <p:ph idx="1" type="body"/>
          </p:nvPr>
        </p:nvSpPr>
        <p:spPr>
          <a:xfrm>
            <a:off x="581200" y="1302025"/>
            <a:ext cx="11029500" cy="266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rgbClr val="0D0D0D"/>
                </a:solidFill>
                <a:latin typeface="Arial"/>
                <a:ea typeface="Arial"/>
                <a:cs typeface="Arial"/>
                <a:sym typeface="Arial"/>
              </a:rPr>
              <a:t>In conclusion, while a keylogger project may offer technical challenges and learning opportunities, it's essential to approach such a project with caution and consideration of its ethical implications. Keyloggers have the potential to infringe on privacy, compromise security, and violate laws and regulations related to surveillance and data protection.</a:t>
            </a:r>
            <a:endParaRPr sz="2000"/>
          </a:p>
          <a:p>
            <a:pPr indent="0" lvl="0" marL="306000" rtl="0" algn="l">
              <a:lnSpc>
                <a:spcPct val="110000"/>
              </a:lnSpc>
              <a:spcBef>
                <a:spcPts val="0"/>
              </a:spcBef>
              <a:spcAft>
                <a:spcPts val="0"/>
              </a:spcAft>
              <a:buSzPts val="1656"/>
              <a:buNone/>
            </a:pPr>
            <a:r>
              <a:t/>
            </a:r>
            <a:endParaRPr sz="2000">
              <a:solidFill>
                <a:srgbClr val="0F0F0F"/>
              </a:solidFill>
            </a:endParaRPr>
          </a:p>
        </p:txBody>
      </p:sp>
      <p:pic>
        <p:nvPicPr>
          <p:cNvPr id="143" name="Google Shape;143;p20"/>
          <p:cNvPicPr preferRelativeResize="0"/>
          <p:nvPr/>
        </p:nvPicPr>
        <p:blipFill rotWithShape="1">
          <a:blip r:embed="rId3">
            <a:alphaModFix/>
          </a:blip>
          <a:srcRect b="0" l="0" r="0" t="0"/>
          <a:stretch/>
        </p:blipFill>
        <p:spPr>
          <a:xfrm>
            <a:off x="0" y="3427750"/>
            <a:ext cx="11887203" cy="997831"/>
          </a:xfrm>
          <a:prstGeom prst="rect">
            <a:avLst/>
          </a:prstGeom>
          <a:noFill/>
          <a:ln>
            <a:noFill/>
          </a:ln>
        </p:spPr>
      </p:pic>
      <p:pic>
        <p:nvPicPr>
          <p:cNvPr id="144" name="Google Shape;144;p20"/>
          <p:cNvPicPr preferRelativeResize="0"/>
          <p:nvPr/>
        </p:nvPicPr>
        <p:blipFill rotWithShape="1">
          <a:blip r:embed="rId4">
            <a:alphaModFix/>
          </a:blip>
          <a:srcRect b="0" l="0" r="0" t="0"/>
          <a:stretch/>
        </p:blipFill>
        <p:spPr>
          <a:xfrm>
            <a:off x="194375" y="4587706"/>
            <a:ext cx="11887199" cy="10043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chemeClr val="dk1"/>
                </a:solidFill>
                <a:latin typeface="Arial"/>
                <a:ea typeface="Arial"/>
                <a:cs typeface="Arial"/>
                <a:sym typeface="Arial"/>
              </a:rPr>
              <a:t>Enhancing Security Measures: Implement encryption techniques to secure logged data.</a:t>
            </a:r>
            <a:endParaRPr/>
          </a:p>
          <a:p>
            <a:pPr indent="-306000" lvl="0" marL="306000" rtl="0" algn="l">
              <a:lnSpc>
                <a:spcPct val="110000"/>
              </a:lnSpc>
              <a:spcBef>
                <a:spcPts val="1000"/>
              </a:spcBef>
              <a:spcAft>
                <a:spcPts val="0"/>
              </a:spcAft>
              <a:buSzPts val="1840"/>
              <a:buChar char="◼"/>
            </a:pPr>
            <a:r>
              <a:rPr lang="en-IN" sz="2000">
                <a:solidFill>
                  <a:schemeClr val="dk1"/>
                </a:solidFill>
                <a:latin typeface="Arial"/>
                <a:ea typeface="Arial"/>
                <a:cs typeface="Arial"/>
                <a:sym typeface="Arial"/>
              </a:rPr>
              <a:t>User Authentication: Integrate user authentication mechanisms to prevent unauthorized access.</a:t>
            </a:r>
            <a:endParaRPr/>
          </a:p>
          <a:p>
            <a:pPr indent="-306000" lvl="0" marL="306000" rtl="0" algn="l">
              <a:lnSpc>
                <a:spcPct val="110000"/>
              </a:lnSpc>
              <a:spcBef>
                <a:spcPts val="1000"/>
              </a:spcBef>
              <a:spcAft>
                <a:spcPts val="0"/>
              </a:spcAft>
              <a:buSzPts val="1840"/>
              <a:buChar char="◼"/>
            </a:pPr>
            <a:r>
              <a:rPr lang="en-IN" sz="2000">
                <a:solidFill>
                  <a:schemeClr val="dk1"/>
                </a:solidFill>
                <a:latin typeface="Arial"/>
                <a:ea typeface="Arial"/>
                <a:cs typeface="Arial"/>
                <a:sym typeface="Arial"/>
              </a:rPr>
              <a:t>Advanced Logging: Implement advanced logging features, such as timestamping and window tracking.</a:t>
            </a:r>
            <a:endParaRPr/>
          </a:p>
          <a:p>
            <a:pPr indent="-206121" lvl="0" marL="305435" rtl="0" algn="l">
              <a:lnSpc>
                <a:spcPct val="110000"/>
              </a:lnSpc>
              <a:spcBef>
                <a:spcPts val="940"/>
              </a:spcBef>
              <a:spcAft>
                <a:spcPts val="0"/>
              </a:spcAft>
              <a:buSzPts val="1564"/>
              <a:buNone/>
            </a:pPr>
            <a:r>
              <a:t/>
            </a:r>
            <a:endParaRPr b="1" sz="2000"/>
          </a:p>
        </p:txBody>
      </p:sp>
      <p:sp>
        <p:nvSpPr>
          <p:cNvPr id="150" name="Google Shape;150;p21"/>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IN"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