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6" r:id="rId6"/>
    <p:sldId id="267" r:id="rId7"/>
    <p:sldId id="268" r:id="rId8"/>
    <p:sldId id="261" r:id="rId9"/>
    <p:sldId id="262" r:id="rId10"/>
    <p:sldId id="265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EC4F5-701D-43E1-B3F0-279B7E14C415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9EF62-A84B-41B6-8C3B-7554ABBCA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552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3172-8744-8FE7-3B5C-B8625D06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C5E9D-3854-8950-47F3-21E86FB9E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9F38F-1B06-AB12-3C61-3EB15672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1A00-FD95-400F-940C-08FEE80588D1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ACDC3-E67E-5F25-B8A9-81E4CED2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44930-006C-12FF-98BE-7C534451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DD30-6243-424D-AED6-B19CDE2AF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53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0C54-ECE4-648D-04E9-1F9A6104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2B6E9-8843-DF8F-6ABA-4434EDA15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2877A-5D71-0F5E-CE21-3D815940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1A00-FD95-400F-940C-08FEE80588D1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1FED-3551-6139-6C48-B37A25C4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E99DE-D236-8765-91C1-4DF82566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DD30-6243-424D-AED6-B19CDE2AF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9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A62B2-94B2-2E92-2277-105F9D0D9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556EF-762F-A3C6-0596-33897ADB5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6FE49-67B1-FC7C-1D38-DF12731A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1A00-FD95-400F-940C-08FEE80588D1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6A4DD-8D27-E2A1-732C-BD29EEBD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7B5FA-2FEB-04B8-D5FB-3CC02A4B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DD30-6243-424D-AED6-B19CDE2AF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60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9503-E569-47D8-FC1E-7C83282F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B88DC-37BE-C401-0CFE-839DBE0D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069D8-A01B-EB7F-CB8B-4C3A64F7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1A00-FD95-400F-940C-08FEE80588D1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80DD4-C2BF-66BC-090F-1A117CA8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C0CEA-E77F-4B4C-0BA4-4075B8A4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DD30-6243-424D-AED6-B19CDE2AF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7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7F2E-C2E9-9426-1131-D4931F30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57A10-7744-9DEE-52F1-DF4F46872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359C3-8EB5-A965-52A8-9D431270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1A00-FD95-400F-940C-08FEE80588D1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3DEC9-1ADA-515F-B30C-247332C8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BF247-2190-10B8-C46C-83892880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DD30-6243-424D-AED6-B19CDE2AF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88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2560-5166-94F4-EE41-9BA62FF3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192D6-656A-1923-E5B8-9CB782085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977FD-B8DB-AC1E-53C5-4189554C1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48898-B09F-7326-3413-BE714C86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1A00-FD95-400F-940C-08FEE80588D1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A159F-8B04-7452-5C70-698E85E3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8EAF1-FB14-D321-1ABE-6094F0CA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DD30-6243-424D-AED6-B19CDE2AF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2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AB45-1271-4AC6-06B9-2E5FAD98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643A4-3E5D-E25C-DB1E-449C2246D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30F80-36D1-B9A2-B97F-22A9775E7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262FB-8C99-7235-0CC9-298567263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7A776-5A87-0593-5A2D-49DA46D96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F50902-EECF-6677-31BC-DA04D3E8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1A00-FD95-400F-940C-08FEE80588D1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D48CD-10CE-CEAE-1EDC-4434E29C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CF041-8D64-EB97-51C5-0AC42508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DD30-6243-424D-AED6-B19CDE2AF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4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4DF0-F610-6FEA-CFA7-49ADD1C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BB11D-CE97-9109-9BEE-326D359FB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1A00-FD95-400F-940C-08FEE80588D1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07A07-1536-23C7-7DE2-5BD0EC0F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A5232-6CC6-BB25-11D2-B7D26345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DD30-6243-424D-AED6-B19CDE2AF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10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61C0E-3A80-72E2-DF80-A3A93E44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1A00-FD95-400F-940C-08FEE80588D1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22923-F19A-6BD9-D4E2-63B0AF9F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B7D6F-1963-343B-7E2D-7E4F80B7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DD30-6243-424D-AED6-B19CDE2AF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81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4A8F-8DDA-7A88-44C0-392F0C74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6BCDB-E2B5-0D24-7DA9-B7A007FE9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48FE1-1AB0-154B-0575-815AE1E1A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BFDDC-6E45-8C91-92ED-DE1ADFA9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1A00-FD95-400F-940C-08FEE80588D1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4032C-1D61-AF6C-431E-CBF51BAE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1132F-88EB-AF1B-CEFD-2A6D34F6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DD30-6243-424D-AED6-B19CDE2AF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28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96EC-29B4-8F96-F520-4BB19808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E219E-DF74-1D32-F5C2-8789283ED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BEC4C-9282-DC30-D4B6-10A226E02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836FD-BFA3-6FFC-AD47-280424D8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1A00-FD95-400F-940C-08FEE80588D1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97641-AF15-4635-314A-B7C97EA9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86027-A49C-6DC6-D259-245E4AB4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DD30-6243-424D-AED6-B19CDE2AF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91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E6F6D-3010-82DC-8F74-E7613F4E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086C1-67D9-84BA-4C63-0BED16043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B26B9-2A4C-BAD3-955A-F5556B08D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21A00-FD95-400F-940C-08FEE80588D1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C6220-912C-23FE-6D3E-31E0650CE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C22AB-1BEB-F2C6-9C83-3BB44CC76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0DD30-6243-424D-AED6-B19CDE2AF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51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1523999" y="1273386"/>
            <a:ext cx="9144000" cy="6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IN" sz="3200" b="1">
                <a:solidFill>
                  <a:schemeClr val="lt1"/>
                </a:solidFill>
              </a:rPr>
              <a:t>Department of Information Science and Engineering</a:t>
            </a:r>
            <a:endParaRPr sz="3200" b="1">
              <a:solidFill>
                <a:schemeClr val="lt1"/>
              </a:solidFill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106225" y="2237574"/>
            <a:ext cx="11979600" cy="129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59E"/>
              </a:buClr>
              <a:buSzPts val="2400"/>
            </a:pPr>
            <a:r>
              <a:rPr lang="en-US" b="1" dirty="0">
                <a:solidFill>
                  <a:srgbClr val="00359E"/>
                </a:solidFill>
              </a:rPr>
              <a:t>DUPLICATE QUESTION PAIRS DETECTION WITH</a:t>
            </a:r>
          </a:p>
          <a:p>
            <a:pPr marL="76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59E"/>
              </a:buClr>
              <a:buSzPts val="2400"/>
            </a:pPr>
            <a:r>
              <a:rPr lang="en-US" b="1" dirty="0">
                <a:solidFill>
                  <a:srgbClr val="00359E"/>
                </a:solidFill>
              </a:rPr>
              <a:t> DATA ANALYSIS</a:t>
            </a: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2645" y="209550"/>
            <a:ext cx="7506711" cy="9558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/>
          <p:nvPr/>
        </p:nvSpPr>
        <p:spPr>
          <a:xfrm>
            <a:off x="0" y="-1"/>
            <a:ext cx="12192000" cy="2050474"/>
          </a:xfrm>
          <a:prstGeom prst="rect">
            <a:avLst/>
          </a:prstGeom>
          <a:solidFill>
            <a:srgbClr val="00359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636" y="-1506813"/>
            <a:ext cx="12085781" cy="426211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/>
          <p:nvPr/>
        </p:nvSpPr>
        <p:spPr>
          <a:xfrm>
            <a:off x="0" y="6228374"/>
            <a:ext cx="12192000" cy="775200"/>
          </a:xfrm>
          <a:prstGeom prst="rect">
            <a:avLst/>
          </a:prstGeom>
          <a:solidFill>
            <a:srgbClr val="00359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270001" y="6019801"/>
            <a:ext cx="9779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106217" y="1187286"/>
            <a:ext cx="119795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Science and Engineering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288635" y="4786637"/>
            <a:ext cx="4233809" cy="123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17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Nishanth </a:t>
            </a:r>
            <a:r>
              <a:rPr lang="en-I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n-IN" sz="17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</a:t>
            </a:r>
            <a:r>
              <a:rPr lang="en-I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                             1NT19IS100</a:t>
            </a:r>
            <a:endParaRPr lang="en-IN" sz="17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IN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Nanjunda</a:t>
            </a:r>
            <a:r>
              <a:rPr lang="en-I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Swamy </a:t>
            </a:r>
            <a:r>
              <a:rPr lang="en-IN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Nadiga</a:t>
            </a:r>
            <a:r>
              <a:rPr lang="en-I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BN      1NT19IS091</a:t>
            </a:r>
            <a:endParaRPr lang="en-IN" sz="17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IN" sz="17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Vishwas                                      1NT19IS087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IN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Dharmik</a:t>
            </a:r>
            <a:r>
              <a:rPr lang="en-I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MP</a:t>
            </a:r>
            <a:endParaRPr lang="en-IN" sz="17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  <p:sp>
        <p:nvSpPr>
          <p:cNvPr id="101" name="Google Shape;101;p13"/>
          <p:cNvSpPr txBox="1"/>
          <p:nvPr/>
        </p:nvSpPr>
        <p:spPr>
          <a:xfrm>
            <a:off x="6913277" y="4694688"/>
            <a:ext cx="649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Guide Name</a:t>
            </a:r>
            <a:r>
              <a:rPr lang="en-IN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 Rohith HP</a:t>
            </a:r>
            <a:endParaRPr sz="1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104163-A9E4-36CC-FCBE-A1A4E1900F34}"/>
              </a:ext>
            </a:extLst>
          </p:cNvPr>
          <p:cNvSpPr txBox="1"/>
          <p:nvPr/>
        </p:nvSpPr>
        <p:spPr>
          <a:xfrm>
            <a:off x="-1546608" y="4341043"/>
            <a:ext cx="6853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Names and USN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7022E7-3034-AFC2-8751-32D5524B8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4425" y="3214859"/>
            <a:ext cx="3981449" cy="27460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CD9896-B367-20C3-8B79-F0C52A7E4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74762"/>
            <a:ext cx="11696700" cy="5383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436470-73C3-06A8-5A5B-29306D58A292}"/>
              </a:ext>
            </a:extLst>
          </p:cNvPr>
          <p:cNvSpPr txBox="1"/>
          <p:nvPr/>
        </p:nvSpPr>
        <p:spPr>
          <a:xfrm>
            <a:off x="4886325" y="561975"/>
            <a:ext cx="1957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FUZZY FEATURES</a:t>
            </a:r>
          </a:p>
        </p:txBody>
      </p:sp>
    </p:spTree>
    <p:extLst>
      <p:ext uri="{BB962C8B-B14F-4D97-AF65-F5344CB8AC3E}">
        <p14:creationId xmlns:p14="http://schemas.microsoft.com/office/powerpoint/2010/main" val="305619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8055B3-B81C-60FD-C7C5-A53AC75F0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185862"/>
            <a:ext cx="11144249" cy="55006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8961EA-26AC-70A3-3F5F-3873B20D69CF}"/>
              </a:ext>
            </a:extLst>
          </p:cNvPr>
          <p:cNvSpPr txBox="1"/>
          <p:nvPr/>
        </p:nvSpPr>
        <p:spPr>
          <a:xfrm>
            <a:off x="2543175" y="257175"/>
            <a:ext cx="5948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						ACCURACY IMPROVISATION…</a:t>
            </a:r>
          </a:p>
        </p:txBody>
      </p:sp>
    </p:spTree>
    <p:extLst>
      <p:ext uri="{BB962C8B-B14F-4D97-AF65-F5344CB8AC3E}">
        <p14:creationId xmlns:p14="http://schemas.microsoft.com/office/powerpoint/2010/main" val="3955632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C376CA-831C-0072-CF57-865BE7887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9" y="0"/>
            <a:ext cx="12108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4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966FB5-11DC-5053-8B2D-DBEF642717D0}"/>
              </a:ext>
            </a:extLst>
          </p:cNvPr>
          <p:cNvSpPr txBox="1"/>
          <p:nvPr/>
        </p:nvSpPr>
        <p:spPr>
          <a:xfrm>
            <a:off x="2819400" y="361950"/>
            <a:ext cx="6153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dirty="0"/>
              <a:t>DUPLICATE QUESTION PAIRS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B0A3D-75D2-4B93-6683-E0518A46CB92}"/>
              </a:ext>
            </a:extLst>
          </p:cNvPr>
          <p:cNvSpPr txBox="1"/>
          <p:nvPr/>
        </p:nvSpPr>
        <p:spPr>
          <a:xfrm>
            <a:off x="50599" y="1133475"/>
            <a:ext cx="12141401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1. The main aim of this project is to detect or </a:t>
            </a:r>
            <a:r>
              <a:rPr lang="en-IN" sz="2000" dirty="0" err="1"/>
              <a:t>analyze</a:t>
            </a:r>
            <a:r>
              <a:rPr lang="en-IN" sz="2000" dirty="0"/>
              <a:t> whether the given two questions in each row of the dataset </a:t>
            </a:r>
          </a:p>
          <a:p>
            <a:r>
              <a:rPr lang="en-IN" sz="2000" dirty="0"/>
              <a:t>is same or not with reference to the meaning of the sentences and thus give a conclusion whether the pair of</a:t>
            </a:r>
          </a:p>
          <a:p>
            <a:r>
              <a:rPr lang="en-IN" sz="2000" dirty="0"/>
              <a:t>sentences is duplicate or not . </a:t>
            </a:r>
          </a:p>
          <a:p>
            <a:endParaRPr lang="en-IN" sz="2000" dirty="0"/>
          </a:p>
          <a:p>
            <a:r>
              <a:rPr lang="en-IN" sz="2000" dirty="0"/>
              <a:t>2. It is represented as 0</a:t>
            </a:r>
            <a:r>
              <a:rPr lang="en-IN" sz="2000" dirty="0">
                <a:sym typeface="Wingdings" panose="05000000000000000000" pitchFamily="2" charset="2"/>
              </a:rPr>
              <a:t>not-duplicate and 1duplicate.</a:t>
            </a:r>
          </a:p>
          <a:p>
            <a:endParaRPr lang="en-IN" sz="2000" dirty="0">
              <a:sym typeface="Wingdings" panose="05000000000000000000" pitchFamily="2" charset="2"/>
            </a:endParaRPr>
          </a:p>
          <a:p>
            <a:r>
              <a:rPr lang="en-US" sz="2000" b="0" i="0" dirty="0">
                <a:effectLst/>
                <a:latin typeface="Inter"/>
              </a:rPr>
              <a:t>3. The ground truth is the set of labels that have been supplied by human experts. The ground truth labels are</a:t>
            </a:r>
          </a:p>
          <a:p>
            <a:r>
              <a:rPr lang="en-US" sz="2000" b="0" i="0" dirty="0">
                <a:effectLst/>
                <a:latin typeface="Inter"/>
              </a:rPr>
              <a:t> inherently subjective, as the true meaning of sentences can never be known with certainty. Human labeling is </a:t>
            </a:r>
          </a:p>
          <a:p>
            <a:r>
              <a:rPr lang="en-US" sz="2000" b="0" i="0" dirty="0">
                <a:effectLst/>
                <a:latin typeface="Inter"/>
              </a:rPr>
              <a:t>also a 'noisy' process, and reasonable people will disagree. As a result, the ground truth labels on this dataset</a:t>
            </a:r>
          </a:p>
          <a:p>
            <a:r>
              <a:rPr lang="en-US" sz="2000" b="0" i="0" dirty="0">
                <a:effectLst/>
                <a:latin typeface="Inter"/>
              </a:rPr>
              <a:t> should be taken to be 'informed' but not 100% accurate, and may include incorrect labeling. We believe the labels,</a:t>
            </a:r>
          </a:p>
          <a:p>
            <a:r>
              <a:rPr lang="en-US" sz="2000" b="0" i="0" dirty="0">
                <a:effectLst/>
                <a:latin typeface="Inter"/>
              </a:rPr>
              <a:t> on the whole, to represent a reasonable consensus, but this may often not be true on a case by case basis for</a:t>
            </a:r>
          </a:p>
          <a:p>
            <a:r>
              <a:rPr lang="en-US" sz="2000" b="0" i="0" dirty="0">
                <a:effectLst/>
                <a:latin typeface="Inter"/>
              </a:rPr>
              <a:t> individual items in the dataset.</a:t>
            </a:r>
          </a:p>
          <a:p>
            <a:endParaRPr lang="en-US" sz="2000" dirty="0">
              <a:latin typeface="Inter"/>
            </a:endParaRPr>
          </a:p>
          <a:p>
            <a:pPr algn="l"/>
            <a:r>
              <a:rPr lang="en-US" sz="2000" dirty="0">
                <a:latin typeface="Inter"/>
              </a:rPr>
              <a:t>4.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 Consider the following pair of questions: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Is talent nurture or nature?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Are people talented by birth or can it be developed?</a:t>
            </a:r>
          </a:p>
          <a:p>
            <a:pPr algn="l"/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These are duplicates; they are worded differently, but they have the same intent. This project focuses on solving</a:t>
            </a:r>
          </a:p>
          <a:p>
            <a:pPr algn="l"/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 the problem of duplicate question identification.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508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EAA9F-0EB6-6321-2246-F58959FDE9DD}"/>
              </a:ext>
            </a:extLst>
          </p:cNvPr>
          <p:cNvSpPr txBox="1"/>
          <p:nvPr/>
        </p:nvSpPr>
        <p:spPr>
          <a:xfrm>
            <a:off x="523875" y="390525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PHASE-2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42FFE-0E76-D1B2-59F5-4C9A41CFA220}"/>
              </a:ext>
            </a:extLst>
          </p:cNvPr>
          <p:cNvSpPr txBox="1"/>
          <p:nvPr/>
        </p:nvSpPr>
        <p:spPr>
          <a:xfrm>
            <a:off x="523874" y="1109960"/>
            <a:ext cx="110585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Using pre-processing techniques and then using advanced features like Tokenization, Length-based features and Fuzzy features.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D3825-A0BA-D777-39D4-20E740D19907}"/>
              </a:ext>
            </a:extLst>
          </p:cNvPr>
          <p:cNvSpPr txBox="1"/>
          <p:nvPr/>
        </p:nvSpPr>
        <p:spPr>
          <a:xfrm>
            <a:off x="590549" y="1962150"/>
            <a:ext cx="10658475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 u="sng" dirty="0">
                <a:effectLst/>
                <a:latin typeface="-apple-system"/>
              </a:rPr>
              <a:t>Advanced Features</a:t>
            </a:r>
          </a:p>
          <a:p>
            <a:pPr marL="342900" indent="-342900" algn="l">
              <a:buAutoNum type="arabicPeriod"/>
            </a:pPr>
            <a:r>
              <a:rPr lang="en-US" sz="2000" b="1" i="0" dirty="0">
                <a:effectLst/>
                <a:latin typeface="-apple-system"/>
              </a:rPr>
              <a:t>Token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-apple-system"/>
              </a:rPr>
              <a:t>cwc_min</a:t>
            </a:r>
            <a:r>
              <a:rPr lang="en-US" sz="2000" b="0" i="0" dirty="0">
                <a:effectLst/>
                <a:latin typeface="-apple-system"/>
              </a:rPr>
              <a:t>: This is the ratio of the number of common words to the length of the smaller question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-apple-system"/>
              </a:rPr>
              <a:t>cwc_max</a:t>
            </a:r>
            <a:r>
              <a:rPr lang="en-US" sz="2000" b="0" i="0" dirty="0">
                <a:effectLst/>
                <a:latin typeface="-apple-system"/>
              </a:rPr>
              <a:t>: This is the ratio of the number of common words to the length of the larger question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-apple-system"/>
              </a:rPr>
              <a:t>csc_min</a:t>
            </a:r>
            <a:r>
              <a:rPr lang="en-US" sz="2000" b="0" i="0" dirty="0">
                <a:effectLst/>
                <a:latin typeface="-apple-system"/>
              </a:rPr>
              <a:t>: This is the ratio of the number of common stop words to the smaller stop word count among the two questions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-apple-system"/>
              </a:rPr>
              <a:t>csc_max</a:t>
            </a:r>
            <a:r>
              <a:rPr lang="en-US" sz="2000" b="0" i="0" dirty="0">
                <a:effectLst/>
                <a:latin typeface="-apple-system"/>
              </a:rPr>
              <a:t>: This is the ratio of the number of common stop words to the larger stop word count among the two questions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-apple-system"/>
              </a:rPr>
              <a:t>ctc_min</a:t>
            </a:r>
            <a:r>
              <a:rPr lang="en-US" sz="2000" b="0" i="0" dirty="0">
                <a:effectLst/>
                <a:latin typeface="-apple-system"/>
              </a:rPr>
              <a:t>: This is the ratio of the number of common tokens to the smaller token count among the two questions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-apple-system"/>
              </a:rPr>
              <a:t>ctc_max</a:t>
            </a:r>
            <a:r>
              <a:rPr lang="en-US" sz="2000" b="0" i="0" dirty="0">
                <a:effectLst/>
                <a:latin typeface="-apple-system"/>
              </a:rPr>
              <a:t>: This is the ratio of the number of common tokens to the larger token count among the two questions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-apple-system"/>
              </a:rPr>
              <a:t>last_word_eq</a:t>
            </a:r>
            <a:r>
              <a:rPr lang="en-US" sz="2000" b="0" i="0" dirty="0">
                <a:effectLst/>
                <a:latin typeface="-apple-system"/>
              </a:rPr>
              <a:t>: 1 if the last word in the two questions is same, 0 otherwise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-apple-system"/>
              </a:rPr>
              <a:t>first_word_eq</a:t>
            </a:r>
            <a:r>
              <a:rPr lang="en-US" sz="2000" b="0" i="0" dirty="0">
                <a:effectLst/>
                <a:latin typeface="-apple-system"/>
              </a:rPr>
              <a:t>: 1 if the first word in the two questions is same, 0 otherwise</a:t>
            </a:r>
          </a:p>
        </p:txBody>
      </p:sp>
    </p:spTree>
    <p:extLst>
      <p:ext uri="{BB962C8B-B14F-4D97-AF65-F5344CB8AC3E}">
        <p14:creationId xmlns:p14="http://schemas.microsoft.com/office/powerpoint/2010/main" val="297147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88A258-ED8C-6D48-D0D2-F242E2BE26C2}"/>
              </a:ext>
            </a:extLst>
          </p:cNvPr>
          <p:cNvSpPr txBox="1"/>
          <p:nvPr/>
        </p:nvSpPr>
        <p:spPr>
          <a:xfrm>
            <a:off x="619125" y="485776"/>
            <a:ext cx="1105852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effectLst/>
                <a:latin typeface="-apple-system"/>
              </a:rPr>
              <a:t>2. Length Based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-apple-system"/>
              </a:rPr>
              <a:t>mean_len</a:t>
            </a:r>
            <a:r>
              <a:rPr lang="en-US" sz="2000" b="0" i="0" dirty="0">
                <a:effectLst/>
                <a:latin typeface="-apple-system"/>
              </a:rPr>
              <a:t>: Mean of the length of the two questions (number of words)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-apple-system"/>
              </a:rPr>
              <a:t>abs_len_diff</a:t>
            </a:r>
            <a:r>
              <a:rPr lang="en-US" sz="2000" b="0" i="0" dirty="0">
                <a:effectLst/>
                <a:latin typeface="-apple-system"/>
              </a:rPr>
              <a:t>: Absolute difference between the length of the two questions (number of words)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-apple-system"/>
              </a:rPr>
              <a:t>longest_substr_ratio</a:t>
            </a:r>
            <a:r>
              <a:rPr lang="en-US" sz="2000" b="0" i="0" dirty="0">
                <a:effectLst/>
                <a:latin typeface="-apple-system"/>
              </a:rPr>
              <a:t>: Ratio of the length of the longest substring among the two questions to the length of the smaller question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0EAE61-F2AC-15D8-C234-070BD06A507D}"/>
              </a:ext>
            </a:extLst>
          </p:cNvPr>
          <p:cNvSpPr txBox="1"/>
          <p:nvPr/>
        </p:nvSpPr>
        <p:spPr>
          <a:xfrm>
            <a:off x="619124" y="2381250"/>
            <a:ext cx="1081087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dirty="0">
                <a:effectLst/>
                <a:latin typeface="-apple-system"/>
              </a:rPr>
              <a:t>3. Fuzzy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 err="1">
                <a:effectLst/>
                <a:latin typeface="-apple-system"/>
              </a:rPr>
              <a:t>fuzz_ratio</a:t>
            </a:r>
            <a:r>
              <a:rPr lang="en-IN" sz="2000" b="0" i="0" dirty="0">
                <a:effectLst/>
                <a:latin typeface="-apple-system"/>
              </a:rPr>
              <a:t>: </a:t>
            </a:r>
            <a:r>
              <a:rPr lang="en-IN" sz="2000" b="0" i="0" dirty="0" err="1">
                <a:effectLst/>
                <a:latin typeface="-apple-system"/>
              </a:rPr>
              <a:t>fuzz_ratio</a:t>
            </a:r>
            <a:r>
              <a:rPr lang="en-IN" sz="2000" b="0" i="0" dirty="0">
                <a:effectLst/>
                <a:latin typeface="-apple-system"/>
              </a:rPr>
              <a:t> score from </a:t>
            </a:r>
            <a:r>
              <a:rPr lang="en-IN" sz="2000" b="0" i="0" dirty="0" err="1">
                <a:effectLst/>
                <a:latin typeface="-apple-system"/>
              </a:rPr>
              <a:t>fuzzywuzzy</a:t>
            </a:r>
            <a:endParaRPr lang="en-IN" sz="20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 err="1">
                <a:effectLst/>
                <a:latin typeface="-apple-system"/>
              </a:rPr>
              <a:t>fuzz_partial_ratio</a:t>
            </a:r>
            <a:r>
              <a:rPr lang="en-IN" sz="2000" b="0" i="0" dirty="0">
                <a:effectLst/>
                <a:latin typeface="-apple-system"/>
              </a:rPr>
              <a:t>: </a:t>
            </a:r>
            <a:r>
              <a:rPr lang="en-IN" sz="2000" b="0" i="0" dirty="0" err="1">
                <a:effectLst/>
                <a:latin typeface="-apple-system"/>
              </a:rPr>
              <a:t>fuzz_partial_ratio</a:t>
            </a:r>
            <a:r>
              <a:rPr lang="en-IN" sz="2000" b="0" i="0" dirty="0">
                <a:effectLst/>
                <a:latin typeface="-apple-system"/>
              </a:rPr>
              <a:t> from </a:t>
            </a:r>
            <a:r>
              <a:rPr lang="en-IN" sz="2000" b="0" i="0" dirty="0" err="1">
                <a:effectLst/>
                <a:latin typeface="-apple-system"/>
              </a:rPr>
              <a:t>fuzzywuzzy</a:t>
            </a:r>
            <a:endParaRPr lang="en-IN" sz="20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 err="1">
                <a:effectLst/>
                <a:latin typeface="-apple-system"/>
              </a:rPr>
              <a:t>token_sort_ratio</a:t>
            </a:r>
            <a:r>
              <a:rPr lang="en-IN" sz="2000" b="0" i="0" dirty="0">
                <a:effectLst/>
                <a:latin typeface="-apple-system"/>
              </a:rPr>
              <a:t>: </a:t>
            </a:r>
            <a:r>
              <a:rPr lang="en-IN" sz="2000" b="0" i="0" dirty="0" err="1">
                <a:effectLst/>
                <a:latin typeface="-apple-system"/>
              </a:rPr>
              <a:t>token_sort_ratio</a:t>
            </a:r>
            <a:r>
              <a:rPr lang="en-IN" sz="2000" b="0" i="0" dirty="0">
                <a:effectLst/>
                <a:latin typeface="-apple-system"/>
              </a:rPr>
              <a:t> from </a:t>
            </a:r>
            <a:r>
              <a:rPr lang="en-IN" sz="2000" b="0" i="0" dirty="0" err="1">
                <a:effectLst/>
                <a:latin typeface="-apple-system"/>
              </a:rPr>
              <a:t>fuzzywuzzy</a:t>
            </a:r>
            <a:endParaRPr lang="en-IN" sz="20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 err="1">
                <a:effectLst/>
                <a:latin typeface="-apple-system"/>
              </a:rPr>
              <a:t>token_set_ratio</a:t>
            </a:r>
            <a:r>
              <a:rPr lang="en-IN" sz="2000" b="0" i="0" dirty="0">
                <a:effectLst/>
                <a:latin typeface="-apple-system"/>
              </a:rPr>
              <a:t>: </a:t>
            </a:r>
            <a:r>
              <a:rPr lang="en-IN" sz="2000" b="0" i="0" dirty="0" err="1">
                <a:effectLst/>
                <a:latin typeface="-apple-system"/>
              </a:rPr>
              <a:t>token_set_ratio</a:t>
            </a:r>
            <a:r>
              <a:rPr lang="en-IN" sz="2000" b="0" i="0" dirty="0">
                <a:effectLst/>
                <a:latin typeface="-apple-system"/>
              </a:rPr>
              <a:t> from </a:t>
            </a:r>
            <a:r>
              <a:rPr lang="en-IN" sz="2000" b="0" i="0" dirty="0" err="1">
                <a:effectLst/>
                <a:latin typeface="-apple-system"/>
              </a:rPr>
              <a:t>fuzzywuzzy</a:t>
            </a:r>
            <a:endParaRPr lang="en-IN" sz="20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2000" dirty="0"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20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2000" dirty="0">
              <a:latin typeface="-apple-system"/>
            </a:endParaRPr>
          </a:p>
          <a:p>
            <a:pPr algn="l"/>
            <a:r>
              <a:rPr lang="en-IN" sz="2000" b="0" i="0" dirty="0">
                <a:effectLst/>
                <a:latin typeface="-apple-system"/>
              </a:rPr>
              <a:t>Using all these extra features and by applying pre-processing techniques we are improving the accuracy of the particular problem. </a:t>
            </a:r>
          </a:p>
        </p:txBody>
      </p:sp>
    </p:spTree>
    <p:extLst>
      <p:ext uri="{BB962C8B-B14F-4D97-AF65-F5344CB8AC3E}">
        <p14:creationId xmlns:p14="http://schemas.microsoft.com/office/powerpoint/2010/main" val="347944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4D7684-67B8-B098-EAD6-EA3831E98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0"/>
            <a:ext cx="11934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1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9225C8-4436-CB68-F417-1BFB85623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3599A5-256B-D683-5730-460B19B46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1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76DDDC-0EB6-C8FC-E3FC-99B654D32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69" y="1066800"/>
            <a:ext cx="11176662" cy="5791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BD84DD-599A-0518-2D12-FA5382D49DBA}"/>
              </a:ext>
            </a:extLst>
          </p:cNvPr>
          <p:cNvSpPr txBox="1"/>
          <p:nvPr/>
        </p:nvSpPr>
        <p:spPr>
          <a:xfrm>
            <a:off x="4038600" y="371475"/>
            <a:ext cx="445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PRE-PROCESSING TECHNIQUES APPLIED </a:t>
            </a:r>
          </a:p>
        </p:txBody>
      </p:sp>
    </p:spTree>
    <p:extLst>
      <p:ext uri="{BB962C8B-B14F-4D97-AF65-F5344CB8AC3E}">
        <p14:creationId xmlns:p14="http://schemas.microsoft.com/office/powerpoint/2010/main" val="319042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0E9366-1B58-95BC-F3B2-96B0A53B8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62025"/>
            <a:ext cx="11763375" cy="5895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4A4F44-B90F-0574-3B4A-A76B12AB77DB}"/>
              </a:ext>
            </a:extLst>
          </p:cNvPr>
          <p:cNvSpPr txBox="1"/>
          <p:nvPr/>
        </p:nvSpPr>
        <p:spPr>
          <a:xfrm>
            <a:off x="4067175" y="371475"/>
            <a:ext cx="3504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ADVANCED FEATURES ADDED…</a:t>
            </a:r>
          </a:p>
        </p:txBody>
      </p:sp>
    </p:spTree>
    <p:extLst>
      <p:ext uri="{BB962C8B-B14F-4D97-AF65-F5344CB8AC3E}">
        <p14:creationId xmlns:p14="http://schemas.microsoft.com/office/powerpoint/2010/main" val="152158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650</Words>
  <Application>Microsoft Office PowerPoint</Application>
  <PresentationFormat>Widescreen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Inter</vt:lpstr>
      <vt:lpstr>source-serif-pro</vt:lpstr>
      <vt:lpstr>Office Theme</vt:lpstr>
      <vt:lpstr>Department of Information Science and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Information Science and Engineering</dc:title>
  <dc:creator>Nishanth Kini</dc:creator>
  <cp:lastModifiedBy>Nishanth Kini</cp:lastModifiedBy>
  <cp:revision>4</cp:revision>
  <dcterms:created xsi:type="dcterms:W3CDTF">2023-01-07T14:26:12Z</dcterms:created>
  <dcterms:modified xsi:type="dcterms:W3CDTF">2023-01-22T09:03:37Z</dcterms:modified>
</cp:coreProperties>
</file>