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151FE-E69F-4018-85BA-C2E411A4C791}" type="datetimeFigureOut">
              <a:rPr lang="en-IN" smtClean="0"/>
              <a:t>22-01-2023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447C6-E5E0-4874-BA7B-09F62FB50C9B}" type="slidenum">
              <a:rPr lang="en-IN" smtClean="0"/>
              <a:t>‹#›</a:t>
            </a:fld>
            <a:endParaRPr lang="en-IN"/>
          </a:p>
        </p:txBody>
      </p:sp>
    </p:spTree>
    <p:extLst>
      <p:ext uri="{BB962C8B-B14F-4D97-AF65-F5344CB8AC3E}">
        <p14:creationId xmlns:p14="http://schemas.microsoft.com/office/powerpoint/2010/main" val="123555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9B33-A8B5-49E7-CC73-1B5B19437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A223FA-1C69-2624-45FE-642CECB8F7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6B309A-2487-62B7-A7B4-713A2750E9C0}"/>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5" name="Footer Placeholder 4">
            <a:extLst>
              <a:ext uri="{FF2B5EF4-FFF2-40B4-BE49-F238E27FC236}">
                <a16:creationId xmlns:a16="http://schemas.microsoft.com/office/drawing/2014/main" id="{7BF2D828-E429-7248-4B73-447E92A47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CD17D-BFF8-B115-C555-5B778989565A}"/>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59642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0891-2099-0CDA-E6B2-4A7DC60AD6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AFC3CD-ED5F-6E16-3FF8-4E05AAAB8A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F0CB74-4B8A-C279-742E-CDA989232F32}"/>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5" name="Footer Placeholder 4">
            <a:extLst>
              <a:ext uri="{FF2B5EF4-FFF2-40B4-BE49-F238E27FC236}">
                <a16:creationId xmlns:a16="http://schemas.microsoft.com/office/drawing/2014/main" id="{CD0F137B-E39F-25DC-C4C4-72A14A7AA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8D9BE-D216-FC75-212B-9E7CB207283B}"/>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175726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32458-1EBC-1AD8-5451-5A91C84C3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F69CBD-A5F2-E50B-7930-6E1BBD397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7910C3-0F6A-0977-5648-C1FC21173E72}"/>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5" name="Footer Placeholder 4">
            <a:extLst>
              <a:ext uri="{FF2B5EF4-FFF2-40B4-BE49-F238E27FC236}">
                <a16:creationId xmlns:a16="http://schemas.microsoft.com/office/drawing/2014/main" id="{54D56211-B228-3CDF-C771-48E38ADDF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0514CE-8824-CAC8-D83B-48599C994E75}"/>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11772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CE06-EF70-F9FD-5E34-F2BBB4FE9C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AB72BB-DF81-5654-B99F-0B338570F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8202E-8EB3-356D-9F98-0152887A1F67}"/>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5" name="Footer Placeholder 4">
            <a:extLst>
              <a:ext uri="{FF2B5EF4-FFF2-40B4-BE49-F238E27FC236}">
                <a16:creationId xmlns:a16="http://schemas.microsoft.com/office/drawing/2014/main" id="{984F36C4-DCE4-2A3E-9077-AE9B97ACE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67A2B-4E6D-46F4-BC4D-55F4075031AB}"/>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285839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2768-F46C-CDA5-52A0-A2A82B742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3ABABC-2179-3B04-1129-783FC21F02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5125FE-7283-F493-417B-D8CB63F80AD4}"/>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5" name="Footer Placeholder 4">
            <a:extLst>
              <a:ext uri="{FF2B5EF4-FFF2-40B4-BE49-F238E27FC236}">
                <a16:creationId xmlns:a16="http://schemas.microsoft.com/office/drawing/2014/main" id="{2371A5B7-163C-9192-FCB0-6EFF4F57A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39FB7-7A66-5822-8E95-D9BC3A02B83E}"/>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43508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183B-47AD-B4DD-0698-B4E6B2F697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9789F1-3349-3450-E0D7-AF90C15D7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585BE0-2095-8EB8-E653-303AB95F29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5978C1-71D4-2F39-D09B-281C5F24907C}"/>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6" name="Footer Placeholder 5">
            <a:extLst>
              <a:ext uri="{FF2B5EF4-FFF2-40B4-BE49-F238E27FC236}">
                <a16:creationId xmlns:a16="http://schemas.microsoft.com/office/drawing/2014/main" id="{C340A940-C4BD-D182-28E6-81F86C1FBB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6FFC7-3BB6-3700-93BA-E3B789158EC2}"/>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28781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2C1C-D8F5-FFD7-BC58-4DB639131C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9C9297-3BA2-AAE2-CDC8-A3F21325E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A52DA-FE73-42D8-3FD2-3FA0D895A5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920429-C037-F7E0-019A-2BEC7446B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96248C-514E-DB90-6A35-7C6F9AE59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17FE2F-C745-6C6F-DE23-DFDBD6828A10}"/>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8" name="Footer Placeholder 7">
            <a:extLst>
              <a:ext uri="{FF2B5EF4-FFF2-40B4-BE49-F238E27FC236}">
                <a16:creationId xmlns:a16="http://schemas.microsoft.com/office/drawing/2014/main" id="{CEDF1331-2E59-786F-F432-17084FE247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345A25-F9A0-2028-CAFE-574381C3F8F1}"/>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22457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DE62-8DEB-F06A-C491-98969633B3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647D69-8E46-79DB-E97B-5EB4AFD803FA}"/>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4" name="Footer Placeholder 3">
            <a:extLst>
              <a:ext uri="{FF2B5EF4-FFF2-40B4-BE49-F238E27FC236}">
                <a16:creationId xmlns:a16="http://schemas.microsoft.com/office/drawing/2014/main" id="{16CBB14A-5BE1-55B2-0EB2-DEF50ED61A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602836-9176-2F16-31BB-7820B83F177D}"/>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12439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22979-4F15-4932-DA51-BFB6E3E8FB9C}"/>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3" name="Footer Placeholder 2">
            <a:extLst>
              <a:ext uri="{FF2B5EF4-FFF2-40B4-BE49-F238E27FC236}">
                <a16:creationId xmlns:a16="http://schemas.microsoft.com/office/drawing/2014/main" id="{8E2A6DBC-56B2-6F3D-E949-2EFAFC34F5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A8309A-7A24-AE70-3472-6EF77E654EB1}"/>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28268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4D49-5368-AA8C-BE3D-5650FFBBC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3081C5-63C8-5BAD-FF4E-129A6291B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842794-140C-C91B-1E1C-5E90F4315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31233-EA93-A907-B8C0-340285E570CE}"/>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6" name="Footer Placeholder 5">
            <a:extLst>
              <a:ext uri="{FF2B5EF4-FFF2-40B4-BE49-F238E27FC236}">
                <a16:creationId xmlns:a16="http://schemas.microsoft.com/office/drawing/2014/main" id="{BA97F093-D4CB-1F41-0869-E43675D52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28ECBD-4F0D-168A-63B3-D9AE87A2C740}"/>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94888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21E-7BA0-3AE7-CBB1-8D00C0153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BF18BF-44DB-79FC-FEF8-7F664A20C8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A9D15E-FA18-294D-A141-B770EDA20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8E5AF-CD58-5D1E-82EF-B3C18A25130E}"/>
              </a:ext>
            </a:extLst>
          </p:cNvPr>
          <p:cNvSpPr>
            <a:spLocks noGrp="1"/>
          </p:cNvSpPr>
          <p:nvPr>
            <p:ph type="dt" sz="half" idx="10"/>
          </p:nvPr>
        </p:nvSpPr>
        <p:spPr/>
        <p:txBody>
          <a:bodyPr/>
          <a:lstStyle/>
          <a:p>
            <a:fld id="{F97889A8-3750-43EC-ACDF-83A5685A7624}" type="datetimeFigureOut">
              <a:rPr lang="en-IN" smtClean="0"/>
              <a:t>22-01-2023</a:t>
            </a:fld>
            <a:endParaRPr lang="en-IN"/>
          </a:p>
        </p:txBody>
      </p:sp>
      <p:sp>
        <p:nvSpPr>
          <p:cNvPr id="6" name="Footer Placeholder 5">
            <a:extLst>
              <a:ext uri="{FF2B5EF4-FFF2-40B4-BE49-F238E27FC236}">
                <a16:creationId xmlns:a16="http://schemas.microsoft.com/office/drawing/2014/main" id="{FD72E0BD-329E-96E9-3BA6-CFFF86417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07625-B11D-A35F-E9E2-1EA837AD4088}"/>
              </a:ext>
            </a:extLst>
          </p:cNvPr>
          <p:cNvSpPr>
            <a:spLocks noGrp="1"/>
          </p:cNvSpPr>
          <p:nvPr>
            <p:ph type="sldNum" sz="quarter" idx="12"/>
          </p:nvPr>
        </p:nvSpPr>
        <p:spPr/>
        <p:txBody>
          <a:bodyPr/>
          <a:lstStyle/>
          <a:p>
            <a:fld id="{C7D6FC40-C737-4D2B-A788-0746FF177193}" type="slidenum">
              <a:rPr lang="en-IN" smtClean="0"/>
              <a:t>‹#›</a:t>
            </a:fld>
            <a:endParaRPr lang="en-IN"/>
          </a:p>
        </p:txBody>
      </p:sp>
    </p:spTree>
    <p:extLst>
      <p:ext uri="{BB962C8B-B14F-4D97-AF65-F5344CB8AC3E}">
        <p14:creationId xmlns:p14="http://schemas.microsoft.com/office/powerpoint/2010/main" val="305411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EE8DA-B894-F067-CDBE-0B273C0CA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B82ED1-DFE8-770E-2BB1-4C1E9D710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AB873-FC04-7112-2561-69B7A4738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889A8-3750-43EC-ACDF-83A5685A7624}" type="datetimeFigureOut">
              <a:rPr lang="en-IN" smtClean="0"/>
              <a:t>22-01-2023</a:t>
            </a:fld>
            <a:endParaRPr lang="en-IN"/>
          </a:p>
        </p:txBody>
      </p:sp>
      <p:sp>
        <p:nvSpPr>
          <p:cNvPr id="5" name="Footer Placeholder 4">
            <a:extLst>
              <a:ext uri="{FF2B5EF4-FFF2-40B4-BE49-F238E27FC236}">
                <a16:creationId xmlns:a16="http://schemas.microsoft.com/office/drawing/2014/main" id="{3B0469A3-4F6F-24C4-CE18-524194843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5ADD7E-51F9-868A-49FC-D4AA577E5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6FC40-C737-4D2B-A788-0746FF177193}" type="slidenum">
              <a:rPr lang="en-IN" smtClean="0"/>
              <a:t>‹#›</a:t>
            </a:fld>
            <a:endParaRPr lang="en-IN"/>
          </a:p>
        </p:txBody>
      </p:sp>
    </p:spTree>
    <p:extLst>
      <p:ext uri="{BB962C8B-B14F-4D97-AF65-F5344CB8AC3E}">
        <p14:creationId xmlns:p14="http://schemas.microsoft.com/office/powerpoint/2010/main" val="3832172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medium.springboard.com/identifying-duplicate-questions-a-machine-learning-case-study-37117723844" TargetMode="External"/><Relationship Id="rId2" Type="http://schemas.openxmlformats.org/officeDocument/2006/relationships/hyperlink" Target="https://towardsdatascience.com/duplicate-question-detection-using-word2vec-xgboost-and-autoencoders-f9353d58ba34" TargetMode="External"/><Relationship Id="rId1" Type="http://schemas.openxmlformats.org/officeDocument/2006/relationships/slideLayout" Target="../slideLayouts/slideLayout7.xml"/><Relationship Id="rId4" Type="http://schemas.openxmlformats.org/officeDocument/2006/relationships/hyperlink" Target="https://machinelearningmastery.com/gentle-introduction-bag-words-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1523999" y="1273386"/>
            <a:ext cx="9144000" cy="6425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lt1"/>
              </a:buClr>
              <a:buSzPts val="3200"/>
              <a:buFont typeface="Calibri"/>
              <a:buNone/>
            </a:pPr>
            <a:r>
              <a:rPr lang="en-IN" sz="3200" b="1">
                <a:solidFill>
                  <a:schemeClr val="lt1"/>
                </a:solidFill>
              </a:rPr>
              <a:t>Department of Information Science and Engineering</a:t>
            </a:r>
            <a:endParaRPr sz="3200" b="1">
              <a:solidFill>
                <a:schemeClr val="lt1"/>
              </a:solidFill>
            </a:endParaRPr>
          </a:p>
        </p:txBody>
      </p:sp>
      <p:sp>
        <p:nvSpPr>
          <p:cNvPr id="93" name="Google Shape;93;p13"/>
          <p:cNvSpPr txBox="1">
            <a:spLocks noGrp="1"/>
          </p:cNvSpPr>
          <p:nvPr>
            <p:ph type="subTitle" idx="1"/>
          </p:nvPr>
        </p:nvSpPr>
        <p:spPr>
          <a:xfrm>
            <a:off x="106225" y="2237574"/>
            <a:ext cx="11979600" cy="1292727"/>
          </a:xfrm>
          <a:prstGeom prst="rect">
            <a:avLst/>
          </a:prstGeom>
          <a:noFill/>
          <a:ln>
            <a:noFill/>
          </a:ln>
        </p:spPr>
        <p:txBody>
          <a:bodyPr spcFirstLastPara="1" wrap="square" lIns="91425" tIns="45700" rIns="91425" bIns="45700" anchor="t" anchorCtr="0">
            <a:noAutofit/>
          </a:bodyPr>
          <a:lstStyle/>
          <a:p>
            <a:pPr marL="76200" lvl="0" indent="0" algn="ctr" rtl="0">
              <a:lnSpc>
                <a:spcPct val="115000"/>
              </a:lnSpc>
              <a:spcBef>
                <a:spcPts val="0"/>
              </a:spcBef>
              <a:spcAft>
                <a:spcPts val="0"/>
              </a:spcAft>
              <a:buClr>
                <a:srgbClr val="00359E"/>
              </a:buClr>
              <a:buSzPts val="2400"/>
            </a:pPr>
            <a:r>
              <a:rPr lang="en-US" b="1" dirty="0">
                <a:solidFill>
                  <a:srgbClr val="00359E"/>
                </a:solidFill>
              </a:rPr>
              <a:t>DUPLICATE QUESTION PAIRS DETECTION WITH </a:t>
            </a:r>
          </a:p>
          <a:p>
            <a:pPr marL="76200" lvl="0" indent="0" algn="ctr" rtl="0">
              <a:lnSpc>
                <a:spcPct val="115000"/>
              </a:lnSpc>
              <a:spcBef>
                <a:spcPts val="0"/>
              </a:spcBef>
              <a:spcAft>
                <a:spcPts val="0"/>
              </a:spcAft>
              <a:buClr>
                <a:srgbClr val="00359E"/>
              </a:buClr>
              <a:buSzPts val="2400"/>
            </a:pPr>
            <a:r>
              <a:rPr lang="en-US" b="1" dirty="0">
                <a:solidFill>
                  <a:srgbClr val="00359E"/>
                </a:solidFill>
              </a:rPr>
              <a:t>DATA ANALYSIS</a:t>
            </a:r>
          </a:p>
        </p:txBody>
      </p:sp>
      <p:pic>
        <p:nvPicPr>
          <p:cNvPr id="94" name="Google Shape;94;p13"/>
          <p:cNvPicPr preferRelativeResize="0"/>
          <p:nvPr/>
        </p:nvPicPr>
        <p:blipFill rotWithShape="1">
          <a:blip r:embed="rId3">
            <a:alphaModFix/>
          </a:blip>
          <a:srcRect/>
          <a:stretch/>
        </p:blipFill>
        <p:spPr>
          <a:xfrm>
            <a:off x="2342645" y="209550"/>
            <a:ext cx="7506711" cy="955849"/>
          </a:xfrm>
          <a:prstGeom prst="rect">
            <a:avLst/>
          </a:prstGeom>
          <a:noFill/>
          <a:ln>
            <a:noFill/>
          </a:ln>
        </p:spPr>
      </p:pic>
      <p:sp>
        <p:nvSpPr>
          <p:cNvPr id="95" name="Google Shape;95;p13"/>
          <p:cNvSpPr/>
          <p:nvPr/>
        </p:nvSpPr>
        <p:spPr>
          <a:xfrm>
            <a:off x="0" y="-1"/>
            <a:ext cx="12192000" cy="2050474"/>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pic>
        <p:nvPicPr>
          <p:cNvPr id="96" name="Google Shape;96;p13"/>
          <p:cNvPicPr preferRelativeResize="0"/>
          <p:nvPr/>
        </p:nvPicPr>
        <p:blipFill rotWithShape="1">
          <a:blip r:embed="rId4">
            <a:alphaModFix/>
          </a:blip>
          <a:srcRect/>
          <a:stretch/>
        </p:blipFill>
        <p:spPr>
          <a:xfrm>
            <a:off x="288636" y="-1506813"/>
            <a:ext cx="12085781" cy="4262112"/>
          </a:xfrm>
          <a:prstGeom prst="rect">
            <a:avLst/>
          </a:prstGeom>
          <a:noFill/>
          <a:ln>
            <a:noFill/>
          </a:ln>
        </p:spPr>
      </p:pic>
      <p:sp>
        <p:nvSpPr>
          <p:cNvPr id="97" name="Google Shape;97;p13"/>
          <p:cNvSpPr/>
          <p:nvPr/>
        </p:nvSpPr>
        <p:spPr>
          <a:xfrm>
            <a:off x="0" y="6228374"/>
            <a:ext cx="12192000" cy="775200"/>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sp>
        <p:nvSpPr>
          <p:cNvPr id="98" name="Google Shape;98;p13"/>
          <p:cNvSpPr txBox="1"/>
          <p:nvPr/>
        </p:nvSpPr>
        <p:spPr>
          <a:xfrm>
            <a:off x="1270001" y="6019801"/>
            <a:ext cx="977900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99" name="Google Shape;99;p13"/>
          <p:cNvSpPr txBox="1"/>
          <p:nvPr/>
        </p:nvSpPr>
        <p:spPr>
          <a:xfrm>
            <a:off x="106217" y="1187286"/>
            <a:ext cx="11979563"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i="0" u="none" strike="noStrike" cap="none">
                <a:solidFill>
                  <a:schemeClr val="lt1"/>
                </a:solidFill>
                <a:latin typeface="Calibri"/>
                <a:ea typeface="Calibri"/>
                <a:cs typeface="Calibri"/>
                <a:sym typeface="Calibri"/>
              </a:rPr>
              <a:t>Department of Information Science and Engineering</a:t>
            </a:r>
            <a:endParaRPr sz="2800" b="1" i="0" u="none" strike="noStrike" cap="none">
              <a:solidFill>
                <a:schemeClr val="lt1"/>
              </a:solidFill>
              <a:latin typeface="Calibri"/>
              <a:ea typeface="Calibri"/>
              <a:cs typeface="Calibri"/>
              <a:sym typeface="Calibri"/>
            </a:endParaRPr>
          </a:p>
        </p:txBody>
      </p:sp>
      <p:sp>
        <p:nvSpPr>
          <p:cNvPr id="100" name="Google Shape;100;p13"/>
          <p:cNvSpPr txBox="1"/>
          <p:nvPr/>
        </p:nvSpPr>
        <p:spPr>
          <a:xfrm>
            <a:off x="288635" y="4786637"/>
            <a:ext cx="4233809" cy="1233164"/>
          </a:xfrm>
          <a:prstGeom prst="rect">
            <a:avLst/>
          </a:prstGeom>
          <a:noFill/>
          <a:ln>
            <a:noFill/>
          </a:ln>
        </p:spPr>
        <p:txBody>
          <a:bodyPr spcFirstLastPara="1" wrap="square" lIns="91425" tIns="45700" rIns="91425" bIns="45700" anchor="t" anchorCtr="0">
            <a:noAutofit/>
          </a:bodyPr>
          <a:lstStyle/>
          <a:p>
            <a:r>
              <a:rPr lang="en-IN" sz="1700" i="0" u="none" strike="noStrike" cap="none" dirty="0">
                <a:solidFill>
                  <a:schemeClr val="dk1"/>
                </a:solidFill>
                <a:latin typeface="Calibri"/>
                <a:ea typeface="Calibri"/>
                <a:cs typeface="Calibri"/>
                <a:sym typeface="Calibri"/>
              </a:rPr>
              <a:t>Nishanth </a:t>
            </a:r>
            <a:r>
              <a:rPr lang="en-IN" sz="1700" dirty="0">
                <a:solidFill>
                  <a:schemeClr val="dk1"/>
                </a:solidFill>
                <a:latin typeface="Calibri"/>
                <a:ea typeface="Calibri"/>
                <a:cs typeface="Calibri"/>
                <a:sym typeface="Calibri"/>
              </a:rPr>
              <a:t>D </a:t>
            </a:r>
            <a:r>
              <a:rPr lang="en-IN" sz="1700" i="0" u="none" strike="noStrike" cap="none" dirty="0">
                <a:solidFill>
                  <a:schemeClr val="dk1"/>
                </a:solidFill>
                <a:latin typeface="Calibri"/>
                <a:ea typeface="Calibri"/>
                <a:cs typeface="Calibri"/>
                <a:sym typeface="Calibri"/>
              </a:rPr>
              <a:t>Kin</a:t>
            </a:r>
            <a:r>
              <a:rPr lang="en-IN" sz="1700" dirty="0">
                <a:solidFill>
                  <a:schemeClr val="dk1"/>
                </a:solidFill>
                <a:latin typeface="Calibri"/>
                <a:ea typeface="Calibri"/>
                <a:cs typeface="Calibri"/>
                <a:sym typeface="Calibri"/>
              </a:rPr>
              <a:t>i                              1NT19IS100</a:t>
            </a:r>
            <a:endParaRPr lang="en-IN" sz="1700" i="0" u="none" strike="noStrike" cap="none" dirty="0">
              <a:solidFill>
                <a:schemeClr val="dk1"/>
              </a:solidFill>
              <a:latin typeface="Calibri"/>
              <a:ea typeface="Calibri"/>
              <a:cs typeface="Calibri"/>
              <a:sym typeface="Calibri"/>
            </a:endParaRPr>
          </a:p>
          <a:p>
            <a:r>
              <a:rPr lang="en-IN" sz="1700" dirty="0" err="1">
                <a:solidFill>
                  <a:schemeClr val="dk1"/>
                </a:solidFill>
                <a:latin typeface="Calibri"/>
                <a:ea typeface="Calibri"/>
                <a:cs typeface="Calibri"/>
                <a:sym typeface="Calibri"/>
              </a:rPr>
              <a:t>Nanjunda</a:t>
            </a:r>
            <a:r>
              <a:rPr lang="en-IN" sz="1700" dirty="0">
                <a:solidFill>
                  <a:schemeClr val="dk1"/>
                </a:solidFill>
                <a:latin typeface="Calibri"/>
                <a:ea typeface="Calibri"/>
                <a:cs typeface="Calibri"/>
                <a:sym typeface="Calibri"/>
              </a:rPr>
              <a:t> Swamy </a:t>
            </a:r>
            <a:r>
              <a:rPr lang="en-IN" sz="1700" dirty="0" err="1">
                <a:solidFill>
                  <a:schemeClr val="dk1"/>
                </a:solidFill>
                <a:latin typeface="Calibri"/>
                <a:ea typeface="Calibri"/>
                <a:cs typeface="Calibri"/>
                <a:sym typeface="Calibri"/>
              </a:rPr>
              <a:t>Nadiga</a:t>
            </a:r>
            <a:r>
              <a:rPr lang="en-IN" sz="1700" dirty="0">
                <a:solidFill>
                  <a:schemeClr val="dk1"/>
                </a:solidFill>
                <a:latin typeface="Calibri"/>
                <a:ea typeface="Calibri"/>
                <a:cs typeface="Calibri"/>
                <a:sym typeface="Calibri"/>
              </a:rPr>
              <a:t> BN      1NT19IS091</a:t>
            </a:r>
            <a:endParaRPr lang="en-IN" sz="1700" i="0" u="none" strike="noStrike" cap="none" dirty="0">
              <a:solidFill>
                <a:schemeClr val="dk1"/>
              </a:solidFill>
              <a:latin typeface="Calibri"/>
              <a:ea typeface="Calibri"/>
              <a:cs typeface="Calibri"/>
              <a:sym typeface="Calibri"/>
            </a:endParaRPr>
          </a:p>
          <a:p>
            <a:pPr marR="0" lvl="0" rtl="0">
              <a:spcBef>
                <a:spcPts val="0"/>
              </a:spcBef>
              <a:spcAft>
                <a:spcPts val="0"/>
              </a:spcAft>
            </a:pPr>
            <a:r>
              <a:rPr lang="en-IN" sz="1700" i="0" u="none" strike="noStrike" cap="none" dirty="0">
                <a:solidFill>
                  <a:schemeClr val="dk1"/>
                </a:solidFill>
                <a:latin typeface="Calibri"/>
                <a:ea typeface="Calibri"/>
                <a:cs typeface="Calibri"/>
                <a:sym typeface="Calibri"/>
              </a:rPr>
              <a:t>N Vishwas                                      1NT19IS087</a:t>
            </a:r>
          </a:p>
          <a:p>
            <a:pPr marR="0" lvl="0" rtl="0">
              <a:spcBef>
                <a:spcPts val="0"/>
              </a:spcBef>
              <a:spcAft>
                <a:spcPts val="0"/>
              </a:spcAft>
            </a:pPr>
            <a:r>
              <a:rPr lang="en-IN" sz="1700" dirty="0" err="1">
                <a:solidFill>
                  <a:schemeClr val="dk1"/>
                </a:solidFill>
                <a:latin typeface="Calibri"/>
                <a:ea typeface="Calibri"/>
                <a:cs typeface="Calibri"/>
                <a:sym typeface="Calibri"/>
              </a:rPr>
              <a:t>Dharmik</a:t>
            </a:r>
            <a:r>
              <a:rPr lang="en-IN" sz="1700">
                <a:solidFill>
                  <a:schemeClr val="dk1"/>
                </a:solidFill>
                <a:latin typeface="Calibri"/>
                <a:ea typeface="Calibri"/>
                <a:cs typeface="Calibri"/>
                <a:sym typeface="Calibri"/>
              </a:rPr>
              <a:t> MP</a:t>
            </a:r>
            <a:endParaRPr lang="en-IN" sz="170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endParaRPr sz="1300" dirty="0"/>
          </a:p>
        </p:txBody>
      </p:sp>
      <p:sp>
        <p:nvSpPr>
          <p:cNvPr id="101" name="Google Shape;101;p13"/>
          <p:cNvSpPr txBox="1"/>
          <p:nvPr/>
        </p:nvSpPr>
        <p:spPr>
          <a:xfrm>
            <a:off x="6913277" y="4694688"/>
            <a:ext cx="6499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700" b="1" i="0" u="none" strike="noStrike" cap="none" dirty="0">
                <a:solidFill>
                  <a:schemeClr val="dk1"/>
                </a:solidFill>
                <a:latin typeface="Calibri"/>
                <a:ea typeface="Calibri"/>
                <a:cs typeface="Calibri"/>
                <a:sym typeface="Calibri"/>
              </a:rPr>
              <a:t> Guide Name</a:t>
            </a:r>
            <a:r>
              <a:rPr lang="en-IN" sz="1700" b="1" dirty="0">
                <a:solidFill>
                  <a:schemeClr val="dk1"/>
                </a:solidFill>
                <a:latin typeface="Calibri"/>
                <a:ea typeface="Calibri"/>
                <a:cs typeface="Calibri"/>
                <a:sym typeface="Calibri"/>
              </a:rPr>
              <a:t>:</a:t>
            </a:r>
            <a:endParaRPr sz="17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IN" sz="1700" b="1" dirty="0">
                <a:solidFill>
                  <a:schemeClr val="dk1"/>
                </a:solidFill>
                <a:latin typeface="Calibri"/>
                <a:ea typeface="Calibri"/>
                <a:cs typeface="Calibri"/>
                <a:sym typeface="Calibri"/>
              </a:rPr>
              <a:t>Mr Rohith HP</a:t>
            </a:r>
            <a:endParaRPr sz="1700" b="1" dirty="0">
              <a:solidFill>
                <a:schemeClr val="dk1"/>
              </a:solidFill>
              <a:latin typeface="Calibri"/>
              <a:ea typeface="Calibri"/>
              <a:cs typeface="Calibri"/>
              <a:sym typeface="Calibri"/>
            </a:endParaRPr>
          </a:p>
        </p:txBody>
      </p:sp>
      <p:sp>
        <p:nvSpPr>
          <p:cNvPr id="17" name="TextBox 16">
            <a:extLst>
              <a:ext uri="{FF2B5EF4-FFF2-40B4-BE49-F238E27FC236}">
                <a16:creationId xmlns:a16="http://schemas.microsoft.com/office/drawing/2014/main" id="{B1104163-A9E4-36CC-FCBE-A1A4E1900F34}"/>
              </a:ext>
            </a:extLst>
          </p:cNvPr>
          <p:cNvSpPr txBox="1"/>
          <p:nvPr/>
        </p:nvSpPr>
        <p:spPr>
          <a:xfrm>
            <a:off x="-1546608" y="4341043"/>
            <a:ext cx="6853766" cy="369332"/>
          </a:xfrm>
          <a:prstGeom prst="rect">
            <a:avLst/>
          </a:prstGeom>
          <a:noFill/>
        </p:spPr>
        <p:txBody>
          <a:bodyPr wrap="square">
            <a:spAutoFit/>
          </a:bodyPr>
          <a:lstStyle/>
          <a:p>
            <a:pPr marL="0" marR="0" lvl="0" indent="0" algn="ctr" rtl="0">
              <a:spcBef>
                <a:spcPts val="0"/>
              </a:spcBef>
              <a:spcAft>
                <a:spcPts val="0"/>
              </a:spcAft>
              <a:buNone/>
            </a:pPr>
            <a:r>
              <a:rPr lang="en-IN" sz="1800" b="1" i="0" u="none" strike="noStrike" cap="none" dirty="0">
                <a:solidFill>
                  <a:schemeClr val="dk1"/>
                </a:solidFill>
                <a:latin typeface="Calibri"/>
                <a:ea typeface="Calibri"/>
                <a:cs typeface="Calibri"/>
                <a:sym typeface="Calibri"/>
              </a:rPr>
              <a:t>Student Names and USN </a:t>
            </a:r>
          </a:p>
        </p:txBody>
      </p:sp>
      <p:pic>
        <p:nvPicPr>
          <p:cNvPr id="3" name="Picture 2">
            <a:extLst>
              <a:ext uri="{FF2B5EF4-FFF2-40B4-BE49-F238E27FC236}">
                <a16:creationId xmlns:a16="http://schemas.microsoft.com/office/drawing/2014/main" id="{BC6B428B-5162-C622-C156-4322360716E9}"/>
              </a:ext>
            </a:extLst>
          </p:cNvPr>
          <p:cNvPicPr>
            <a:picLocks noChangeAspect="1"/>
          </p:cNvPicPr>
          <p:nvPr/>
        </p:nvPicPr>
        <p:blipFill>
          <a:blip r:embed="rId5"/>
          <a:stretch>
            <a:fillRect/>
          </a:stretch>
        </p:blipFill>
        <p:spPr>
          <a:xfrm>
            <a:off x="4522444" y="3156218"/>
            <a:ext cx="3631684" cy="30060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41A5A-A42A-7B50-222D-AC7DF0443583}"/>
              </a:ext>
            </a:extLst>
          </p:cNvPr>
          <p:cNvSpPr txBox="1"/>
          <p:nvPr/>
        </p:nvSpPr>
        <p:spPr>
          <a:xfrm>
            <a:off x="3324225" y="685800"/>
            <a:ext cx="1783052" cy="461665"/>
          </a:xfrm>
          <a:prstGeom prst="rect">
            <a:avLst/>
          </a:prstGeom>
          <a:noFill/>
        </p:spPr>
        <p:txBody>
          <a:bodyPr wrap="none" rtlCol="0">
            <a:spAutoFit/>
          </a:bodyPr>
          <a:lstStyle/>
          <a:p>
            <a:r>
              <a:rPr lang="en-IN" sz="2400" b="1" dirty="0"/>
              <a:t>REFERENCES</a:t>
            </a:r>
          </a:p>
        </p:txBody>
      </p:sp>
      <p:sp>
        <p:nvSpPr>
          <p:cNvPr id="4" name="TextBox 3">
            <a:extLst>
              <a:ext uri="{FF2B5EF4-FFF2-40B4-BE49-F238E27FC236}">
                <a16:creationId xmlns:a16="http://schemas.microsoft.com/office/drawing/2014/main" id="{B3ED43DC-5D1E-C6A8-3E38-ACE5A8F91179}"/>
              </a:ext>
            </a:extLst>
          </p:cNvPr>
          <p:cNvSpPr txBox="1"/>
          <p:nvPr/>
        </p:nvSpPr>
        <p:spPr>
          <a:xfrm>
            <a:off x="514350" y="1562785"/>
            <a:ext cx="11182349" cy="2554545"/>
          </a:xfrm>
          <a:prstGeom prst="rect">
            <a:avLst/>
          </a:prstGeom>
          <a:noFill/>
        </p:spPr>
        <p:txBody>
          <a:bodyPr wrap="square">
            <a:spAutoFit/>
          </a:bodyPr>
          <a:lstStyle/>
          <a:p>
            <a:pPr marL="457200" indent="-457200">
              <a:buAutoNum type="arabicPeriod"/>
            </a:pPr>
            <a:r>
              <a:rPr lang="en-IN" sz="2000" dirty="0">
                <a:hlinkClick r:id="rId2"/>
              </a:rPr>
              <a:t>https://towardsdatascience.com/duplicate-question-detection-using-word2vec-xgboost-and-autoencoders-f9353d58ba34</a:t>
            </a:r>
            <a:endParaRPr lang="en-IN" sz="2000" dirty="0"/>
          </a:p>
          <a:p>
            <a:pPr marL="457200" indent="-457200">
              <a:buAutoNum type="arabicPeriod"/>
            </a:pPr>
            <a:endParaRPr lang="en-IN" sz="2000" dirty="0"/>
          </a:p>
          <a:p>
            <a:pPr marL="457200" indent="-457200">
              <a:buAutoNum type="arabicPeriod"/>
            </a:pPr>
            <a:r>
              <a:rPr lang="en-IN" sz="2000" dirty="0">
                <a:hlinkClick r:id="rId3"/>
              </a:rPr>
              <a:t>https://medium.springboard.com/identifying-duplicate-questions-a-machine-learning-case-study-37117723844</a:t>
            </a:r>
            <a:endParaRPr lang="en-IN" sz="2000" dirty="0"/>
          </a:p>
          <a:p>
            <a:pPr marL="457200" indent="-457200">
              <a:buAutoNum type="arabicPeriod"/>
            </a:pPr>
            <a:endParaRPr lang="en-IN" sz="2000" dirty="0"/>
          </a:p>
          <a:p>
            <a:pPr marL="457200" indent="-457200">
              <a:buAutoNum type="arabicPeriod"/>
            </a:pPr>
            <a:r>
              <a:rPr lang="en-IN" sz="2000" dirty="0">
                <a:hlinkClick r:id="rId4"/>
              </a:rPr>
              <a:t>https://machinelearningmastery.com/gentle-introduction-bag-words-model/</a:t>
            </a:r>
            <a:endParaRPr lang="en-IN" sz="2000" dirty="0"/>
          </a:p>
          <a:p>
            <a:endParaRPr lang="en-IN" sz="2000" dirty="0"/>
          </a:p>
        </p:txBody>
      </p:sp>
    </p:spTree>
    <p:extLst>
      <p:ext uri="{BB962C8B-B14F-4D97-AF65-F5344CB8AC3E}">
        <p14:creationId xmlns:p14="http://schemas.microsoft.com/office/powerpoint/2010/main" val="392178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66FB5-11DC-5053-8B2D-DBEF642717D0}"/>
              </a:ext>
            </a:extLst>
          </p:cNvPr>
          <p:cNvSpPr txBox="1"/>
          <p:nvPr/>
        </p:nvSpPr>
        <p:spPr>
          <a:xfrm>
            <a:off x="2819400" y="361950"/>
            <a:ext cx="6153864" cy="523220"/>
          </a:xfrm>
          <a:prstGeom prst="rect">
            <a:avLst/>
          </a:prstGeom>
          <a:noFill/>
        </p:spPr>
        <p:txBody>
          <a:bodyPr wrap="none" rtlCol="0">
            <a:spAutoFit/>
          </a:bodyPr>
          <a:lstStyle/>
          <a:p>
            <a:r>
              <a:rPr lang="en-IN" sz="2800" b="1" i="1" dirty="0"/>
              <a:t>DUPLICATE QUESTION PAIRS DETECTION</a:t>
            </a:r>
          </a:p>
        </p:txBody>
      </p:sp>
      <p:sp>
        <p:nvSpPr>
          <p:cNvPr id="3" name="TextBox 2">
            <a:extLst>
              <a:ext uri="{FF2B5EF4-FFF2-40B4-BE49-F238E27FC236}">
                <a16:creationId xmlns:a16="http://schemas.microsoft.com/office/drawing/2014/main" id="{6F4B0A3D-75D2-4B93-6683-E0518A46CB92}"/>
              </a:ext>
            </a:extLst>
          </p:cNvPr>
          <p:cNvSpPr txBox="1"/>
          <p:nvPr/>
        </p:nvSpPr>
        <p:spPr>
          <a:xfrm>
            <a:off x="50599" y="1133475"/>
            <a:ext cx="12141401" cy="5940088"/>
          </a:xfrm>
          <a:prstGeom prst="rect">
            <a:avLst/>
          </a:prstGeom>
          <a:noFill/>
        </p:spPr>
        <p:txBody>
          <a:bodyPr wrap="none" rtlCol="0">
            <a:spAutoFit/>
          </a:bodyPr>
          <a:lstStyle/>
          <a:p>
            <a:pPr algn="just"/>
            <a:r>
              <a:rPr lang="en-IN" sz="2000" dirty="0"/>
              <a:t>1. The main aim of this project is to detect or </a:t>
            </a:r>
            <a:r>
              <a:rPr lang="en-IN" sz="2000" dirty="0" err="1"/>
              <a:t>analyze</a:t>
            </a:r>
            <a:r>
              <a:rPr lang="en-IN" sz="2000" dirty="0"/>
              <a:t> whether the given two questions in each row of the dataset </a:t>
            </a:r>
          </a:p>
          <a:p>
            <a:pPr algn="just"/>
            <a:r>
              <a:rPr lang="en-IN" sz="2000" dirty="0"/>
              <a:t>is same or not with reference to the meaning of the sentences and thus give a conclusion whether the pair of</a:t>
            </a:r>
          </a:p>
          <a:p>
            <a:pPr algn="just"/>
            <a:r>
              <a:rPr lang="en-IN" sz="2000" dirty="0"/>
              <a:t>sentences is duplicate or not . </a:t>
            </a:r>
          </a:p>
          <a:p>
            <a:pPr algn="just"/>
            <a:endParaRPr lang="en-IN" sz="2000" dirty="0"/>
          </a:p>
          <a:p>
            <a:pPr algn="just"/>
            <a:r>
              <a:rPr lang="en-IN" sz="2000" dirty="0"/>
              <a:t>2. It is represented as 0</a:t>
            </a:r>
            <a:r>
              <a:rPr lang="en-IN" sz="2000" dirty="0">
                <a:sym typeface="Wingdings" panose="05000000000000000000" pitchFamily="2" charset="2"/>
              </a:rPr>
              <a:t>not-duplicate and 1duplicate.</a:t>
            </a:r>
          </a:p>
          <a:p>
            <a:pPr algn="just"/>
            <a:endParaRPr lang="en-IN" sz="2000" dirty="0">
              <a:sym typeface="Wingdings" panose="05000000000000000000" pitchFamily="2" charset="2"/>
            </a:endParaRPr>
          </a:p>
          <a:p>
            <a:pPr algn="just"/>
            <a:r>
              <a:rPr lang="en-US" sz="2000" b="0" i="0" dirty="0">
                <a:effectLst/>
                <a:latin typeface="Inter"/>
              </a:rPr>
              <a:t>3. The ground truth is the set of labels that have been supplied by human experts. The ground truth labels are</a:t>
            </a:r>
          </a:p>
          <a:p>
            <a:pPr algn="just"/>
            <a:r>
              <a:rPr lang="en-US" sz="2000" b="0" i="0" dirty="0">
                <a:effectLst/>
                <a:latin typeface="Inter"/>
              </a:rPr>
              <a:t> inherently subjective, as the true meaning of sentences can never be known with certainty. Human labeling is </a:t>
            </a:r>
          </a:p>
          <a:p>
            <a:pPr algn="just"/>
            <a:r>
              <a:rPr lang="en-US" sz="2000" b="0" i="0" dirty="0">
                <a:effectLst/>
                <a:latin typeface="Inter"/>
              </a:rPr>
              <a:t>also a 'noisy' process, and reasonable people will disagree. As a result, the ground truth labels on this dataset</a:t>
            </a:r>
          </a:p>
          <a:p>
            <a:pPr algn="just"/>
            <a:r>
              <a:rPr lang="en-US" sz="2000" b="0" i="0" dirty="0">
                <a:effectLst/>
                <a:latin typeface="Inter"/>
              </a:rPr>
              <a:t> should be taken to be 'informed' but not 100% accurate, and may include incorrect labeling. We believe the labels,</a:t>
            </a:r>
          </a:p>
          <a:p>
            <a:pPr algn="just"/>
            <a:r>
              <a:rPr lang="en-US" sz="2000" b="0" i="0" dirty="0">
                <a:effectLst/>
                <a:latin typeface="Inter"/>
              </a:rPr>
              <a:t> on the whole, to represent a reasonable consensus, but this may often not be true on a case by case basis for</a:t>
            </a:r>
          </a:p>
          <a:p>
            <a:pPr algn="just"/>
            <a:r>
              <a:rPr lang="en-US" sz="2000" b="0" i="0" dirty="0">
                <a:effectLst/>
                <a:latin typeface="Inter"/>
              </a:rPr>
              <a:t> individual items in the dataset.</a:t>
            </a:r>
          </a:p>
          <a:p>
            <a:pPr algn="just"/>
            <a:endParaRPr lang="en-US" sz="2000" dirty="0">
              <a:latin typeface="Inter"/>
            </a:endParaRPr>
          </a:p>
          <a:p>
            <a:pPr algn="just"/>
            <a:r>
              <a:rPr lang="en-US" sz="2000" dirty="0">
                <a:latin typeface="Inter"/>
              </a:rPr>
              <a:t>4.</a:t>
            </a:r>
            <a:r>
              <a:rPr lang="en-US" sz="2000" b="0" i="0" dirty="0">
                <a:solidFill>
                  <a:srgbClr val="292929"/>
                </a:solidFill>
                <a:effectLst/>
                <a:latin typeface="source-serif-pro"/>
              </a:rPr>
              <a:t> Consider the following pair of questions:</a:t>
            </a:r>
          </a:p>
          <a:p>
            <a:pPr algn="just">
              <a:buFont typeface="+mj-lt"/>
              <a:buAutoNum type="arabicPeriod"/>
            </a:pPr>
            <a:r>
              <a:rPr lang="en-US" sz="2000" b="0" i="0" dirty="0">
                <a:solidFill>
                  <a:srgbClr val="292929"/>
                </a:solidFill>
                <a:effectLst/>
                <a:latin typeface="source-serif-pro"/>
              </a:rPr>
              <a:t>Is talent nurture or nature?</a:t>
            </a:r>
          </a:p>
          <a:p>
            <a:pPr algn="just">
              <a:buFont typeface="+mj-lt"/>
              <a:buAutoNum type="arabicPeriod"/>
            </a:pPr>
            <a:r>
              <a:rPr lang="en-US" sz="2000" b="0" i="0" dirty="0">
                <a:solidFill>
                  <a:srgbClr val="292929"/>
                </a:solidFill>
                <a:effectLst/>
                <a:latin typeface="source-serif-pro"/>
              </a:rPr>
              <a:t>Are people talented by birth or can it be developed?</a:t>
            </a:r>
          </a:p>
          <a:p>
            <a:pPr algn="just"/>
            <a:r>
              <a:rPr lang="en-US" sz="2000" b="0" i="0" dirty="0">
                <a:solidFill>
                  <a:srgbClr val="292929"/>
                </a:solidFill>
                <a:effectLst/>
                <a:latin typeface="source-serif-pro"/>
              </a:rPr>
              <a:t>These are duplicates; they are worded differently, but they have the same intent. This project focuses on solving</a:t>
            </a:r>
          </a:p>
          <a:p>
            <a:pPr algn="just"/>
            <a:r>
              <a:rPr lang="en-US" sz="2000" b="0" i="0" dirty="0">
                <a:solidFill>
                  <a:srgbClr val="292929"/>
                </a:solidFill>
                <a:effectLst/>
                <a:latin typeface="source-serif-pro"/>
              </a:rPr>
              <a:t> the problem of duplicate question identification.</a:t>
            </a:r>
          </a:p>
          <a:p>
            <a:endParaRPr lang="en-IN" sz="2000" dirty="0"/>
          </a:p>
        </p:txBody>
      </p:sp>
    </p:spTree>
    <p:extLst>
      <p:ext uri="{BB962C8B-B14F-4D97-AF65-F5344CB8AC3E}">
        <p14:creationId xmlns:p14="http://schemas.microsoft.com/office/powerpoint/2010/main" val="118508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AE328-4A74-F73B-DD53-D8CC4F48709B}"/>
              </a:ext>
            </a:extLst>
          </p:cNvPr>
          <p:cNvSpPr txBox="1"/>
          <p:nvPr/>
        </p:nvSpPr>
        <p:spPr>
          <a:xfrm>
            <a:off x="1038224" y="1397675"/>
            <a:ext cx="9553575" cy="4031873"/>
          </a:xfrm>
          <a:prstGeom prst="rect">
            <a:avLst/>
          </a:prstGeom>
          <a:noFill/>
        </p:spPr>
        <p:txBody>
          <a:bodyPr wrap="square">
            <a:spAutoFit/>
          </a:bodyPr>
          <a:lstStyle/>
          <a:p>
            <a:pPr algn="l" fontAlgn="base"/>
            <a:r>
              <a:rPr lang="en-US" sz="3200" b="1" i="1" dirty="0">
                <a:solidFill>
                  <a:srgbClr val="000000"/>
                </a:solidFill>
                <a:effectLst/>
                <a:latin typeface="Inter"/>
              </a:rPr>
              <a:t>				Data fields</a:t>
            </a:r>
          </a:p>
          <a:p>
            <a:pPr algn="l" fontAlgn="base"/>
            <a:endParaRPr lang="en-US" sz="3200" b="1" i="1" dirty="0">
              <a:solidFill>
                <a:srgbClr val="000000"/>
              </a:solidFill>
              <a:effectLst/>
              <a:latin typeface="Inter"/>
            </a:endParaRPr>
          </a:p>
          <a:p>
            <a:pPr algn="l" fontAlgn="base">
              <a:buFont typeface="Arial" panose="020B0604020202020204" pitchFamily="34" charset="0"/>
              <a:buChar char="•"/>
            </a:pPr>
            <a:r>
              <a:rPr lang="en-US" sz="2400" b="1" i="0" dirty="0">
                <a:effectLst/>
                <a:latin typeface="inherit"/>
              </a:rPr>
              <a:t>id</a:t>
            </a:r>
            <a:r>
              <a:rPr lang="en-US" sz="2400" b="0" i="0" dirty="0">
                <a:effectLst/>
                <a:latin typeface="inherit"/>
              </a:rPr>
              <a:t> - the id of a training set question pair</a:t>
            </a:r>
          </a:p>
          <a:p>
            <a:pPr algn="l" fontAlgn="base"/>
            <a:endParaRPr lang="en-US" sz="2400" b="0" i="0" dirty="0">
              <a:effectLst/>
              <a:latin typeface="inherit"/>
            </a:endParaRPr>
          </a:p>
          <a:p>
            <a:pPr algn="l" fontAlgn="base">
              <a:buFont typeface="Arial" panose="020B0604020202020204" pitchFamily="34" charset="0"/>
              <a:buChar char="•"/>
            </a:pPr>
            <a:r>
              <a:rPr lang="en-US" sz="2400" b="1" i="0" dirty="0">
                <a:effectLst/>
                <a:latin typeface="inherit"/>
              </a:rPr>
              <a:t>qid1, qid2</a:t>
            </a:r>
            <a:r>
              <a:rPr lang="en-US" sz="2400" b="0" i="0" dirty="0">
                <a:effectLst/>
                <a:latin typeface="inherit"/>
              </a:rPr>
              <a:t> - unique ids of each question (only available in train.csv)</a:t>
            </a:r>
          </a:p>
          <a:p>
            <a:pPr algn="l" fontAlgn="base"/>
            <a:endParaRPr lang="en-US" sz="2400" b="0" i="0" dirty="0">
              <a:effectLst/>
              <a:latin typeface="inherit"/>
            </a:endParaRPr>
          </a:p>
          <a:p>
            <a:pPr algn="l" fontAlgn="base">
              <a:buFont typeface="Arial" panose="020B0604020202020204" pitchFamily="34" charset="0"/>
              <a:buChar char="•"/>
            </a:pPr>
            <a:r>
              <a:rPr lang="en-US" sz="2400" b="1" i="0" dirty="0">
                <a:effectLst/>
                <a:latin typeface="inherit"/>
              </a:rPr>
              <a:t>question1, question2</a:t>
            </a:r>
            <a:r>
              <a:rPr lang="en-US" sz="2400" b="0" i="0" dirty="0">
                <a:effectLst/>
                <a:latin typeface="inherit"/>
              </a:rPr>
              <a:t> - the full text of each question</a:t>
            </a:r>
          </a:p>
          <a:p>
            <a:pPr algn="l" fontAlgn="base"/>
            <a:endParaRPr lang="en-US" sz="2400" b="0" i="0" dirty="0">
              <a:effectLst/>
              <a:latin typeface="inherit"/>
            </a:endParaRPr>
          </a:p>
          <a:p>
            <a:pPr algn="l" fontAlgn="base">
              <a:buFont typeface="Arial" panose="020B0604020202020204" pitchFamily="34" charset="0"/>
              <a:buChar char="•"/>
            </a:pPr>
            <a:r>
              <a:rPr lang="en-US" sz="2400" b="1" i="0" dirty="0" err="1">
                <a:effectLst/>
                <a:latin typeface="inherit"/>
              </a:rPr>
              <a:t>is_duplicate</a:t>
            </a:r>
            <a:r>
              <a:rPr lang="en-US" sz="2400" b="0" i="0" dirty="0">
                <a:effectLst/>
                <a:latin typeface="inherit"/>
              </a:rPr>
              <a:t> - the target variable, set to 1 if question1 and question2 have essentially the same meaning, and 0 otherwise.</a:t>
            </a:r>
          </a:p>
        </p:txBody>
      </p:sp>
    </p:spTree>
    <p:extLst>
      <p:ext uri="{BB962C8B-B14F-4D97-AF65-F5344CB8AC3E}">
        <p14:creationId xmlns:p14="http://schemas.microsoft.com/office/powerpoint/2010/main" val="120976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F04D-978D-4975-5CFB-E5EF82C17457}"/>
              </a:ext>
            </a:extLst>
          </p:cNvPr>
          <p:cNvSpPr>
            <a:spLocks noGrp="1"/>
          </p:cNvSpPr>
          <p:nvPr>
            <p:ph type="ctrTitle"/>
          </p:nvPr>
        </p:nvSpPr>
        <p:spPr>
          <a:xfrm>
            <a:off x="1066800" y="108324"/>
            <a:ext cx="9144000" cy="811212"/>
          </a:xfrm>
        </p:spPr>
        <p:txBody>
          <a:bodyPr>
            <a:normAutofit/>
          </a:bodyPr>
          <a:lstStyle/>
          <a:p>
            <a:r>
              <a:rPr lang="en-IN" sz="4000" dirty="0">
                <a:latin typeface="+mn-lt"/>
              </a:rPr>
              <a:t>Approach</a:t>
            </a:r>
          </a:p>
        </p:txBody>
      </p:sp>
      <p:sp>
        <p:nvSpPr>
          <p:cNvPr id="3" name="Subtitle 2">
            <a:extLst>
              <a:ext uri="{FF2B5EF4-FFF2-40B4-BE49-F238E27FC236}">
                <a16:creationId xmlns:a16="http://schemas.microsoft.com/office/drawing/2014/main" id="{D5443704-6908-F4E1-83F3-A6EF0E7147CD}"/>
              </a:ext>
            </a:extLst>
          </p:cNvPr>
          <p:cNvSpPr>
            <a:spLocks noGrp="1"/>
          </p:cNvSpPr>
          <p:nvPr>
            <p:ph type="subTitle" idx="1"/>
          </p:nvPr>
        </p:nvSpPr>
        <p:spPr>
          <a:xfrm>
            <a:off x="762000" y="1116013"/>
            <a:ext cx="10477500" cy="1655762"/>
          </a:xfrm>
        </p:spPr>
        <p:txBody>
          <a:bodyPr>
            <a:normAutofit lnSpcReduction="10000"/>
          </a:bodyPr>
          <a:lstStyle/>
          <a:p>
            <a:pPr algn="just"/>
            <a:r>
              <a:rPr lang="en-US" b="0" i="0" dirty="0">
                <a:solidFill>
                  <a:srgbClr val="292929"/>
                </a:solidFill>
                <a:effectLst/>
                <a:latin typeface="source-serif-pro"/>
              </a:rPr>
              <a:t>Suppose we have a fairly large data set of question pairs that has been labeled (by humans) as “duplicate” or “not duplicate.” We could then use natural language processing (NLP) techniques to extract the difference in meaning or intent of each question-pair, use machine learning (ML) to learn from the human-labeled data, and predict whether a new pair of questions is duplicate or not.</a:t>
            </a:r>
            <a:endParaRPr lang="en-IN" dirty="0"/>
          </a:p>
        </p:txBody>
      </p:sp>
      <p:pic>
        <p:nvPicPr>
          <p:cNvPr id="5" name="Picture 4">
            <a:extLst>
              <a:ext uri="{FF2B5EF4-FFF2-40B4-BE49-F238E27FC236}">
                <a16:creationId xmlns:a16="http://schemas.microsoft.com/office/drawing/2014/main" id="{F6EDD204-9CD4-60EB-0769-7CB9626AF74F}"/>
              </a:ext>
            </a:extLst>
          </p:cNvPr>
          <p:cNvPicPr>
            <a:picLocks noChangeAspect="1"/>
          </p:cNvPicPr>
          <p:nvPr/>
        </p:nvPicPr>
        <p:blipFill>
          <a:blip r:embed="rId2"/>
          <a:stretch>
            <a:fillRect/>
          </a:stretch>
        </p:blipFill>
        <p:spPr>
          <a:xfrm>
            <a:off x="1209675" y="2638425"/>
            <a:ext cx="9239250" cy="4111251"/>
          </a:xfrm>
          <a:prstGeom prst="rect">
            <a:avLst/>
          </a:prstGeom>
        </p:spPr>
      </p:pic>
    </p:spTree>
    <p:extLst>
      <p:ext uri="{BB962C8B-B14F-4D97-AF65-F5344CB8AC3E}">
        <p14:creationId xmlns:p14="http://schemas.microsoft.com/office/powerpoint/2010/main" val="311380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556C6-81E7-E2B6-3C9B-CAE77BDA4DCD}"/>
              </a:ext>
            </a:extLst>
          </p:cNvPr>
          <p:cNvSpPr txBox="1"/>
          <p:nvPr/>
        </p:nvSpPr>
        <p:spPr>
          <a:xfrm>
            <a:off x="461574" y="1184172"/>
            <a:ext cx="11530401" cy="3323987"/>
          </a:xfrm>
          <a:prstGeom prst="rect">
            <a:avLst/>
          </a:prstGeom>
          <a:noFill/>
        </p:spPr>
        <p:txBody>
          <a:bodyPr wrap="none" rtlCol="0">
            <a:spAutoFit/>
          </a:bodyPr>
          <a:lstStyle/>
          <a:p>
            <a:pPr algn="just"/>
            <a:r>
              <a:rPr lang="en-IN" sz="2400" dirty="0"/>
              <a:t>This project is actually divided into 2 phases:</a:t>
            </a:r>
          </a:p>
          <a:p>
            <a:pPr algn="just"/>
            <a:endParaRPr lang="en-IN" sz="2400" dirty="0"/>
          </a:p>
          <a:p>
            <a:pPr marL="342900" indent="-342900" algn="just">
              <a:buAutoNum type="arabicPeriod"/>
            </a:pPr>
            <a:r>
              <a:rPr lang="en-IN" sz="2400" dirty="0"/>
              <a:t>Detecting the duplicate questions by using the BOW(Bag of words) model and then using</a:t>
            </a:r>
          </a:p>
          <a:p>
            <a:pPr algn="just"/>
            <a:r>
              <a:rPr lang="en-IN" sz="2400" dirty="0"/>
              <a:t> Random Forest and XGB to get the accuracy  All this is done </a:t>
            </a:r>
            <a:r>
              <a:rPr lang="en-IN" sz="2400" b="1" dirty="0"/>
              <a:t>without</a:t>
            </a:r>
            <a:r>
              <a:rPr lang="en-IN" sz="2400" dirty="0"/>
              <a:t> pre-processing </a:t>
            </a:r>
          </a:p>
          <a:p>
            <a:pPr algn="just"/>
            <a:r>
              <a:rPr lang="en-IN" sz="2400" dirty="0"/>
              <a:t>techniques or feature engineering processes.</a:t>
            </a:r>
          </a:p>
          <a:p>
            <a:pPr algn="just"/>
            <a:endParaRPr lang="en-IN" sz="2400" dirty="0"/>
          </a:p>
          <a:p>
            <a:pPr marL="342900" indent="-342900" algn="just">
              <a:buAutoNum type="arabicPeriod" startAt="2"/>
            </a:pPr>
            <a:r>
              <a:rPr lang="en-IN" sz="2400" dirty="0"/>
              <a:t>Using pre-processing techniques and then using advanced features like Tokenization, </a:t>
            </a:r>
          </a:p>
          <a:p>
            <a:pPr algn="just"/>
            <a:r>
              <a:rPr lang="en-IN" sz="2400" dirty="0"/>
              <a:t>Length-based features and Fuzzy features.</a:t>
            </a:r>
          </a:p>
          <a:p>
            <a:endParaRPr lang="en-IN" dirty="0"/>
          </a:p>
        </p:txBody>
      </p:sp>
    </p:spTree>
    <p:extLst>
      <p:ext uri="{BB962C8B-B14F-4D97-AF65-F5344CB8AC3E}">
        <p14:creationId xmlns:p14="http://schemas.microsoft.com/office/powerpoint/2010/main" val="370681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AED3F-3C07-7DBD-EE03-3986D7C6EFDE}"/>
              </a:ext>
            </a:extLst>
          </p:cNvPr>
          <p:cNvSpPr txBox="1"/>
          <p:nvPr/>
        </p:nvSpPr>
        <p:spPr>
          <a:xfrm>
            <a:off x="200025" y="895350"/>
            <a:ext cx="12160252" cy="4524315"/>
          </a:xfrm>
          <a:prstGeom prst="rect">
            <a:avLst/>
          </a:prstGeom>
          <a:noFill/>
        </p:spPr>
        <p:txBody>
          <a:bodyPr wrap="none" rtlCol="0">
            <a:spAutoFit/>
          </a:bodyPr>
          <a:lstStyle/>
          <a:p>
            <a:r>
              <a:rPr lang="en-IN" sz="2400" b="1" dirty="0"/>
              <a:t>Phase-1</a:t>
            </a:r>
          </a:p>
          <a:p>
            <a:endParaRPr lang="en-IN" sz="2400" dirty="0"/>
          </a:p>
          <a:p>
            <a:pPr algn="just"/>
            <a:r>
              <a:rPr lang="en-IN" sz="2400" dirty="0"/>
              <a:t>First we import the required dataset and then since this is human entered labels as duplicate</a:t>
            </a:r>
          </a:p>
          <a:p>
            <a:pPr algn="just"/>
            <a:r>
              <a:rPr lang="en-IN" sz="2400" dirty="0"/>
              <a:t>Or not-duplicate we find the total number of duplicate and non-duplicate rows. We also do</a:t>
            </a:r>
          </a:p>
          <a:p>
            <a:pPr algn="just"/>
            <a:r>
              <a:rPr lang="en-IN" sz="2400" dirty="0"/>
              <a:t>Data analysis for the same by plotting a couple of histograms and analysing its behaviour.</a:t>
            </a:r>
          </a:p>
          <a:p>
            <a:pPr algn="just"/>
            <a:endParaRPr lang="en-IN" sz="2400" dirty="0"/>
          </a:p>
          <a:p>
            <a:pPr algn="just"/>
            <a:r>
              <a:rPr lang="en-IN" sz="2400" dirty="0"/>
              <a:t>Then we check how many questions are repeated in the entire dataset even though we are </a:t>
            </a:r>
          </a:p>
          <a:p>
            <a:pPr algn="just"/>
            <a:r>
              <a:rPr lang="en-IN" sz="2400" dirty="0"/>
              <a:t>Not doing the data-</a:t>
            </a:r>
            <a:r>
              <a:rPr lang="en-IN" sz="2400" dirty="0" err="1"/>
              <a:t>preprocessing</a:t>
            </a:r>
            <a:r>
              <a:rPr lang="en-IN" sz="2400" dirty="0"/>
              <a:t> techniques and all.</a:t>
            </a:r>
          </a:p>
          <a:p>
            <a:pPr algn="just"/>
            <a:endParaRPr lang="en-IN" sz="2400" dirty="0"/>
          </a:p>
          <a:p>
            <a:pPr algn="just"/>
            <a:r>
              <a:rPr lang="en-IN" sz="2400" dirty="0"/>
              <a:t>Next we import </a:t>
            </a:r>
            <a:r>
              <a:rPr lang="en-IN" sz="2400" dirty="0" err="1"/>
              <a:t>CountVectorizer</a:t>
            </a:r>
            <a:r>
              <a:rPr lang="en-IN" sz="2400" dirty="0"/>
              <a:t> and consider the BAG-OF-WORDS model and whatever data </a:t>
            </a:r>
          </a:p>
          <a:p>
            <a:pPr algn="just"/>
            <a:r>
              <a:rPr lang="en-IN" sz="2400" dirty="0"/>
              <a:t>The BOW model gives through that we train the model and test it . For this we use Random</a:t>
            </a:r>
          </a:p>
          <a:p>
            <a:pPr algn="just"/>
            <a:r>
              <a:rPr lang="en-IN" sz="2400" dirty="0"/>
              <a:t>Forest and XGB to calculate the accuracy of the correct predictions as duplicate or non-duplicate</a:t>
            </a:r>
          </a:p>
        </p:txBody>
      </p:sp>
    </p:spTree>
    <p:extLst>
      <p:ext uri="{BB962C8B-B14F-4D97-AF65-F5344CB8AC3E}">
        <p14:creationId xmlns:p14="http://schemas.microsoft.com/office/powerpoint/2010/main" val="49419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01445-D539-B52C-DCBD-0ADF70192230}"/>
              </a:ext>
            </a:extLst>
          </p:cNvPr>
          <p:cNvPicPr>
            <a:picLocks noChangeAspect="1"/>
          </p:cNvPicPr>
          <p:nvPr/>
        </p:nvPicPr>
        <p:blipFill>
          <a:blip r:embed="rId2"/>
          <a:stretch>
            <a:fillRect/>
          </a:stretch>
        </p:blipFill>
        <p:spPr>
          <a:xfrm>
            <a:off x="828675" y="1152525"/>
            <a:ext cx="10534650" cy="4552950"/>
          </a:xfrm>
          <a:prstGeom prst="rect">
            <a:avLst/>
          </a:prstGeom>
        </p:spPr>
      </p:pic>
    </p:spTree>
    <p:extLst>
      <p:ext uri="{BB962C8B-B14F-4D97-AF65-F5344CB8AC3E}">
        <p14:creationId xmlns:p14="http://schemas.microsoft.com/office/powerpoint/2010/main" val="54612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247D4F-C19A-73DF-A35A-09C6CB822974}"/>
              </a:ext>
            </a:extLst>
          </p:cNvPr>
          <p:cNvSpPr txBox="1"/>
          <p:nvPr/>
        </p:nvSpPr>
        <p:spPr>
          <a:xfrm>
            <a:off x="1990725" y="523875"/>
            <a:ext cx="1869743" cy="400110"/>
          </a:xfrm>
          <a:prstGeom prst="rect">
            <a:avLst/>
          </a:prstGeom>
          <a:noFill/>
        </p:spPr>
        <p:txBody>
          <a:bodyPr wrap="none" rtlCol="0">
            <a:spAutoFit/>
          </a:bodyPr>
          <a:lstStyle/>
          <a:p>
            <a:r>
              <a:rPr lang="en-IN" sz="2000" b="1" i="1" dirty="0"/>
              <a:t>BAG OF WORDS</a:t>
            </a:r>
          </a:p>
        </p:txBody>
      </p:sp>
      <p:sp>
        <p:nvSpPr>
          <p:cNvPr id="3" name="TextBox 2">
            <a:extLst>
              <a:ext uri="{FF2B5EF4-FFF2-40B4-BE49-F238E27FC236}">
                <a16:creationId xmlns:a16="http://schemas.microsoft.com/office/drawing/2014/main" id="{D55CEB03-4C5F-4B2F-52C8-EDB534A8BAD7}"/>
              </a:ext>
            </a:extLst>
          </p:cNvPr>
          <p:cNvSpPr txBox="1"/>
          <p:nvPr/>
        </p:nvSpPr>
        <p:spPr>
          <a:xfrm>
            <a:off x="809624" y="1333500"/>
            <a:ext cx="11058526" cy="1015663"/>
          </a:xfrm>
          <a:prstGeom prst="rect">
            <a:avLst/>
          </a:prstGeom>
          <a:noFill/>
        </p:spPr>
        <p:txBody>
          <a:bodyPr wrap="square" rtlCol="0">
            <a:spAutoFit/>
          </a:bodyPr>
          <a:lstStyle/>
          <a:p>
            <a:r>
              <a:rPr lang="en-IN" sz="2000" dirty="0"/>
              <a:t>Sentence-1  ----- He is a good boy.                         Stop keywords                Sentence-1 ------ good    boy                                                                       </a:t>
            </a:r>
          </a:p>
          <a:p>
            <a:r>
              <a:rPr lang="en-IN" sz="2000" dirty="0"/>
              <a:t>Sentence-2 ------ She is a good girl.                         </a:t>
            </a:r>
            <a:r>
              <a:rPr lang="en-IN" sz="2000" dirty="0">
                <a:sym typeface="Wingdings" panose="05000000000000000000" pitchFamily="2" charset="2"/>
              </a:rPr>
              <a:t>                           Sentence-2 ------ good    girl</a:t>
            </a:r>
            <a:endParaRPr lang="en-IN" sz="2000" dirty="0"/>
          </a:p>
          <a:p>
            <a:r>
              <a:rPr lang="en-IN" sz="2000" dirty="0"/>
              <a:t>Sentence-3 ------- Boy and girl are good.                Lower the case              Sentence-3 ------ Boy      girl    good</a:t>
            </a:r>
          </a:p>
        </p:txBody>
      </p:sp>
      <p:sp>
        <p:nvSpPr>
          <p:cNvPr id="4" name="TextBox 3">
            <a:extLst>
              <a:ext uri="{FF2B5EF4-FFF2-40B4-BE49-F238E27FC236}">
                <a16:creationId xmlns:a16="http://schemas.microsoft.com/office/drawing/2014/main" id="{F23DF7A9-4470-054E-833B-309F3C212966}"/>
              </a:ext>
            </a:extLst>
          </p:cNvPr>
          <p:cNvSpPr txBox="1"/>
          <p:nvPr/>
        </p:nvSpPr>
        <p:spPr>
          <a:xfrm>
            <a:off x="733425" y="3429000"/>
            <a:ext cx="3578159" cy="1569660"/>
          </a:xfrm>
          <a:prstGeom prst="rect">
            <a:avLst/>
          </a:prstGeom>
          <a:noFill/>
        </p:spPr>
        <p:txBody>
          <a:bodyPr wrap="none" rtlCol="0">
            <a:spAutoFit/>
          </a:bodyPr>
          <a:lstStyle/>
          <a:p>
            <a:r>
              <a:rPr lang="en-IN" sz="2400" b="1" dirty="0"/>
              <a:t>Words                  Frequency</a:t>
            </a:r>
          </a:p>
          <a:p>
            <a:pPr marL="285750" indent="-285750">
              <a:buFont typeface="Arial" panose="020B0604020202020204" pitchFamily="34" charset="0"/>
              <a:buChar char="•"/>
            </a:pPr>
            <a:r>
              <a:rPr lang="en-IN" sz="2400" dirty="0"/>
              <a:t>Boy                        2</a:t>
            </a:r>
          </a:p>
          <a:p>
            <a:pPr marL="285750" indent="-285750">
              <a:buFont typeface="Arial" panose="020B0604020202020204" pitchFamily="34" charset="0"/>
              <a:buChar char="•"/>
            </a:pPr>
            <a:r>
              <a:rPr lang="en-IN" sz="2400" dirty="0"/>
              <a:t>Girl                         2</a:t>
            </a:r>
          </a:p>
          <a:p>
            <a:pPr marL="285750" indent="-285750">
              <a:buFont typeface="Arial" panose="020B0604020202020204" pitchFamily="34" charset="0"/>
              <a:buChar char="•"/>
            </a:pPr>
            <a:r>
              <a:rPr lang="en-IN" sz="2400" dirty="0"/>
              <a:t>Good                      </a:t>
            </a:r>
            <a:r>
              <a:rPr lang="en-IN" dirty="0"/>
              <a:t>3</a:t>
            </a:r>
          </a:p>
        </p:txBody>
      </p:sp>
      <p:sp>
        <p:nvSpPr>
          <p:cNvPr id="5" name="TextBox 4">
            <a:extLst>
              <a:ext uri="{FF2B5EF4-FFF2-40B4-BE49-F238E27FC236}">
                <a16:creationId xmlns:a16="http://schemas.microsoft.com/office/drawing/2014/main" id="{C097256F-49CC-8EE2-5653-C3A225C84C58}"/>
              </a:ext>
            </a:extLst>
          </p:cNvPr>
          <p:cNvSpPr txBox="1"/>
          <p:nvPr/>
        </p:nvSpPr>
        <p:spPr>
          <a:xfrm>
            <a:off x="4086225" y="3844498"/>
            <a:ext cx="1321131" cy="369332"/>
          </a:xfrm>
          <a:prstGeom prst="rect">
            <a:avLst/>
          </a:prstGeom>
          <a:noFill/>
        </p:spPr>
        <p:txBody>
          <a:bodyPr wrap="none" rtlCol="0">
            <a:spAutoFit/>
          </a:bodyPr>
          <a:lstStyle/>
          <a:p>
            <a:r>
              <a:rPr lang="en-IN" dirty="0">
                <a:sym typeface="Wingdings" panose="05000000000000000000" pitchFamily="2" charset="2"/>
              </a:rPr>
              <a:t> (Vectors)</a:t>
            </a:r>
            <a:endParaRPr lang="en-IN" dirty="0"/>
          </a:p>
        </p:txBody>
      </p:sp>
      <p:graphicFrame>
        <p:nvGraphicFramePr>
          <p:cNvPr id="6" name="Table 6">
            <a:extLst>
              <a:ext uri="{FF2B5EF4-FFF2-40B4-BE49-F238E27FC236}">
                <a16:creationId xmlns:a16="http://schemas.microsoft.com/office/drawing/2014/main" id="{4A84321D-89EA-FC4B-FB6E-20CB6F9E224D}"/>
              </a:ext>
            </a:extLst>
          </p:cNvPr>
          <p:cNvGraphicFramePr>
            <a:graphicFrameLocks noGrp="1"/>
          </p:cNvGraphicFramePr>
          <p:nvPr>
            <p:extLst>
              <p:ext uri="{D42A27DB-BD31-4B8C-83A1-F6EECF244321}">
                <p14:modId xmlns:p14="http://schemas.microsoft.com/office/powerpoint/2010/main" val="2229034173"/>
              </p:ext>
            </p:extLst>
          </p:nvPr>
        </p:nvGraphicFramePr>
        <p:xfrm>
          <a:off x="6036141" y="3287484"/>
          <a:ext cx="5391150" cy="2046516"/>
        </p:xfrm>
        <a:graphic>
          <a:graphicData uri="http://schemas.openxmlformats.org/drawingml/2006/table">
            <a:tbl>
              <a:tblPr firstRow="1" bandRow="1">
                <a:tableStyleId>{5C22544A-7EE6-4342-B048-85BDC9FD1C3A}</a:tableStyleId>
              </a:tblPr>
              <a:tblGrid>
                <a:gridCol w="1078230">
                  <a:extLst>
                    <a:ext uri="{9D8B030D-6E8A-4147-A177-3AD203B41FA5}">
                      <a16:colId xmlns:a16="http://schemas.microsoft.com/office/drawing/2014/main" val="1407014062"/>
                    </a:ext>
                  </a:extLst>
                </a:gridCol>
                <a:gridCol w="1078230">
                  <a:extLst>
                    <a:ext uri="{9D8B030D-6E8A-4147-A177-3AD203B41FA5}">
                      <a16:colId xmlns:a16="http://schemas.microsoft.com/office/drawing/2014/main" val="3839373460"/>
                    </a:ext>
                  </a:extLst>
                </a:gridCol>
                <a:gridCol w="1078230">
                  <a:extLst>
                    <a:ext uri="{9D8B030D-6E8A-4147-A177-3AD203B41FA5}">
                      <a16:colId xmlns:a16="http://schemas.microsoft.com/office/drawing/2014/main" val="1012042375"/>
                    </a:ext>
                  </a:extLst>
                </a:gridCol>
                <a:gridCol w="1078230">
                  <a:extLst>
                    <a:ext uri="{9D8B030D-6E8A-4147-A177-3AD203B41FA5}">
                      <a16:colId xmlns:a16="http://schemas.microsoft.com/office/drawing/2014/main" val="1981341352"/>
                    </a:ext>
                  </a:extLst>
                </a:gridCol>
                <a:gridCol w="1078230">
                  <a:extLst>
                    <a:ext uri="{9D8B030D-6E8A-4147-A177-3AD203B41FA5}">
                      <a16:colId xmlns:a16="http://schemas.microsoft.com/office/drawing/2014/main" val="1332317194"/>
                    </a:ext>
                  </a:extLst>
                </a:gridCol>
              </a:tblGrid>
              <a:tr h="511629">
                <a:tc>
                  <a:txBody>
                    <a:bodyPr/>
                    <a:lstStyle/>
                    <a:p>
                      <a:endParaRPr lang="en-IN" dirty="0"/>
                    </a:p>
                  </a:txBody>
                  <a:tcPr/>
                </a:tc>
                <a:tc>
                  <a:txBody>
                    <a:bodyPr/>
                    <a:lstStyle/>
                    <a:p>
                      <a:r>
                        <a:rPr lang="en-IN" dirty="0"/>
                        <a:t>Good</a:t>
                      </a:r>
                    </a:p>
                  </a:txBody>
                  <a:tcPr/>
                </a:tc>
                <a:tc>
                  <a:txBody>
                    <a:bodyPr/>
                    <a:lstStyle/>
                    <a:p>
                      <a:r>
                        <a:rPr lang="en-IN" dirty="0"/>
                        <a:t>Boy</a:t>
                      </a:r>
                    </a:p>
                  </a:txBody>
                  <a:tcPr/>
                </a:tc>
                <a:tc>
                  <a:txBody>
                    <a:bodyPr/>
                    <a:lstStyle/>
                    <a:p>
                      <a:r>
                        <a:rPr lang="en-IN" dirty="0"/>
                        <a:t>Girl</a:t>
                      </a:r>
                    </a:p>
                  </a:txBody>
                  <a:tcPr/>
                </a:tc>
                <a:tc>
                  <a:txBody>
                    <a:bodyPr/>
                    <a:lstStyle/>
                    <a:p>
                      <a:r>
                        <a:rPr lang="en-IN" dirty="0"/>
                        <a:t>Output</a:t>
                      </a:r>
                    </a:p>
                  </a:txBody>
                  <a:tcPr/>
                </a:tc>
                <a:extLst>
                  <a:ext uri="{0D108BD9-81ED-4DB2-BD59-A6C34878D82A}">
                    <a16:rowId xmlns:a16="http://schemas.microsoft.com/office/drawing/2014/main" val="470350018"/>
                  </a:ext>
                </a:extLst>
              </a:tr>
              <a:tr h="511629">
                <a:tc>
                  <a:txBody>
                    <a:bodyPr/>
                    <a:lstStyle/>
                    <a:p>
                      <a:r>
                        <a:rPr lang="en-IN" dirty="0"/>
                        <a:t>Sent-1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endParaRPr lang="en-IN"/>
                    </a:p>
                  </a:txBody>
                  <a:tcPr/>
                </a:tc>
                <a:extLst>
                  <a:ext uri="{0D108BD9-81ED-4DB2-BD59-A6C34878D82A}">
                    <a16:rowId xmlns:a16="http://schemas.microsoft.com/office/drawing/2014/main" val="3828795740"/>
                  </a:ext>
                </a:extLst>
              </a:tr>
              <a:tr h="511629">
                <a:tc>
                  <a:txBody>
                    <a:bodyPr/>
                    <a:lstStyle/>
                    <a:p>
                      <a:r>
                        <a:rPr lang="en-IN" dirty="0"/>
                        <a:t>Sent-2</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endParaRPr lang="en-IN"/>
                    </a:p>
                  </a:txBody>
                  <a:tcPr/>
                </a:tc>
                <a:extLst>
                  <a:ext uri="{0D108BD9-81ED-4DB2-BD59-A6C34878D82A}">
                    <a16:rowId xmlns:a16="http://schemas.microsoft.com/office/drawing/2014/main" val="2907060668"/>
                  </a:ext>
                </a:extLst>
              </a:tr>
              <a:tr h="511629">
                <a:tc>
                  <a:txBody>
                    <a:bodyPr/>
                    <a:lstStyle/>
                    <a:p>
                      <a:r>
                        <a:rPr lang="en-IN" dirty="0"/>
                        <a:t>Sent-3</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endParaRPr lang="en-IN" dirty="0"/>
                    </a:p>
                  </a:txBody>
                  <a:tcPr/>
                </a:tc>
                <a:extLst>
                  <a:ext uri="{0D108BD9-81ED-4DB2-BD59-A6C34878D82A}">
                    <a16:rowId xmlns:a16="http://schemas.microsoft.com/office/drawing/2014/main" val="1551494261"/>
                  </a:ext>
                </a:extLst>
              </a:tr>
            </a:tbl>
          </a:graphicData>
        </a:graphic>
      </p:graphicFrame>
    </p:spTree>
    <p:extLst>
      <p:ext uri="{BB962C8B-B14F-4D97-AF65-F5344CB8AC3E}">
        <p14:creationId xmlns:p14="http://schemas.microsoft.com/office/powerpoint/2010/main" val="278713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54E7CF-9D22-BD50-00B4-A8942E88B5A5}"/>
              </a:ext>
            </a:extLst>
          </p:cNvPr>
          <p:cNvPicPr>
            <a:picLocks noChangeAspect="1"/>
          </p:cNvPicPr>
          <p:nvPr/>
        </p:nvPicPr>
        <p:blipFill>
          <a:blip r:embed="rId2"/>
          <a:stretch>
            <a:fillRect/>
          </a:stretch>
        </p:blipFill>
        <p:spPr>
          <a:xfrm>
            <a:off x="247650" y="1104900"/>
            <a:ext cx="11944350" cy="5753100"/>
          </a:xfrm>
          <a:prstGeom prst="rect">
            <a:avLst/>
          </a:prstGeom>
        </p:spPr>
      </p:pic>
      <p:sp>
        <p:nvSpPr>
          <p:cNvPr id="4" name="TextBox 3">
            <a:extLst>
              <a:ext uri="{FF2B5EF4-FFF2-40B4-BE49-F238E27FC236}">
                <a16:creationId xmlns:a16="http://schemas.microsoft.com/office/drawing/2014/main" id="{AFB21B5C-DD82-8F87-8361-8A6C3E943697}"/>
              </a:ext>
            </a:extLst>
          </p:cNvPr>
          <p:cNvSpPr txBox="1"/>
          <p:nvPr/>
        </p:nvSpPr>
        <p:spPr>
          <a:xfrm>
            <a:off x="1809750" y="409575"/>
            <a:ext cx="8204682" cy="400110"/>
          </a:xfrm>
          <a:prstGeom prst="rect">
            <a:avLst/>
          </a:prstGeom>
          <a:noFill/>
        </p:spPr>
        <p:txBody>
          <a:bodyPr wrap="none" rtlCol="0">
            <a:spAutoFit/>
          </a:bodyPr>
          <a:lstStyle/>
          <a:p>
            <a:r>
              <a:rPr lang="en-IN" sz="2000" b="1" dirty="0"/>
              <a:t>ACCURACY WITHOUT APPLYING PRE-PROCESSING OR ADVANCED FEATURES</a:t>
            </a:r>
          </a:p>
        </p:txBody>
      </p:sp>
    </p:spTree>
    <p:extLst>
      <p:ext uri="{BB962C8B-B14F-4D97-AF65-F5344CB8AC3E}">
        <p14:creationId xmlns:p14="http://schemas.microsoft.com/office/powerpoint/2010/main" val="429380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726</Words>
  <Application>Microsoft Office PowerPoint</Application>
  <PresentationFormat>Widescreen</PresentationFormat>
  <Paragraphs>93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inherit</vt:lpstr>
      <vt:lpstr>Inter</vt:lpstr>
      <vt:lpstr>source-serif-pro</vt:lpstr>
      <vt:lpstr>Office Theme</vt:lpstr>
      <vt:lpstr>Department of Information Science and Engineering</vt:lpstr>
      <vt:lpstr>PowerPoint Presentation</vt:lpstr>
      <vt:lpstr>PowerPoint Presentation</vt:lpstr>
      <vt:lpstr>Approach</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and Engineering</dc:title>
  <dc:creator>Nishanth Kini</dc:creator>
  <cp:lastModifiedBy>Nishanth Kini</cp:lastModifiedBy>
  <cp:revision>5</cp:revision>
  <dcterms:created xsi:type="dcterms:W3CDTF">2022-11-17T09:42:09Z</dcterms:created>
  <dcterms:modified xsi:type="dcterms:W3CDTF">2023-01-22T09:04:54Z</dcterms:modified>
</cp:coreProperties>
</file>