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17"/>
  </p:notesMasterIdLst>
  <p:sldIdLst>
    <p:sldId id="735" r:id="rId2"/>
    <p:sldId id="736" r:id="rId3"/>
    <p:sldId id="737" r:id="rId4"/>
    <p:sldId id="750" r:id="rId5"/>
    <p:sldId id="738" r:id="rId6"/>
    <p:sldId id="739" r:id="rId7"/>
    <p:sldId id="747" r:id="rId8"/>
    <p:sldId id="751" r:id="rId9"/>
    <p:sldId id="741" r:id="rId10"/>
    <p:sldId id="742" r:id="rId11"/>
    <p:sldId id="743" r:id="rId12"/>
    <p:sldId id="744" r:id="rId13"/>
    <p:sldId id="749" r:id="rId14"/>
    <p:sldId id="745" r:id="rId15"/>
    <p:sldId id="740" r:id="rId1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35283"/>
    <a:srgbClr val="FFFFFF"/>
    <a:srgbClr val="000000"/>
    <a:srgbClr val="121429"/>
    <a:srgbClr val="1B1E3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3910" autoAdjust="0"/>
  </p:normalViewPr>
  <p:slideViewPr>
    <p:cSldViewPr snapToGrid="0">
      <p:cViewPr varScale="1">
        <p:scale>
          <a:sx n="105" d="100"/>
          <a:sy n="105" d="100"/>
        </p:scale>
        <p:origin x="643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DC9C4-A5A9-47A1-92BC-326DCF57304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C245B-FD72-4E4F-B15E-E5615ABC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D1FE26EE-E575-4A13-8A3E-13A72648A0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64070" y="943242"/>
            <a:ext cx="4052554" cy="85104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90347" y="4936035"/>
            <a:ext cx="318580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182381" y="2638"/>
            <a:ext cx="4961619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D6D42E-FFBB-46F8-814F-240B0E5616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2428411"/>
            <a:ext cx="3352800" cy="618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24BC04-EA47-D660-A96B-A85D0777969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6" y="159684"/>
            <a:ext cx="1790699" cy="488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5CF45F-7366-1ABC-1274-BE9A1A82D02D}"/>
              </a:ext>
            </a:extLst>
          </p:cNvPr>
          <p:cNvSpPr txBox="1"/>
          <p:nvPr userDrawn="1"/>
        </p:nvSpPr>
        <p:spPr>
          <a:xfrm>
            <a:off x="1953636" y="166965"/>
            <a:ext cx="1399164" cy="407802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2200" b="1" dirty="0">
                <a:solidFill>
                  <a:srgbClr val="355EAB"/>
                </a:solidFill>
                <a:latin typeface="+mn-lt"/>
              </a:rPr>
              <a:t>8</a:t>
            </a:r>
            <a:r>
              <a:rPr lang="en-US" sz="2200" b="1" baseline="30000" dirty="0">
                <a:solidFill>
                  <a:srgbClr val="355EAB"/>
                </a:solidFill>
                <a:latin typeface="+mn-lt"/>
              </a:rPr>
              <a:t>th</a:t>
            </a:r>
            <a:r>
              <a:rPr lang="en-US" sz="2200" b="1" dirty="0">
                <a:solidFill>
                  <a:srgbClr val="355EAB"/>
                </a:solidFill>
                <a:latin typeface="+mn-lt"/>
              </a:rPr>
              <a:t> Edition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0AE2D-E45E-AC7A-2F9D-4E4E841541BD}"/>
              </a:ext>
            </a:extLst>
          </p:cNvPr>
          <p:cNvSpPr/>
          <p:nvPr userDrawn="1"/>
        </p:nvSpPr>
        <p:spPr>
          <a:xfrm>
            <a:off x="4128607" y="153341"/>
            <a:ext cx="257699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en-US" sz="2100" b="1" dirty="0">
                <a:solidFill>
                  <a:srgbClr val="355EAB"/>
                </a:solidFill>
                <a:latin typeface="+mn-lt"/>
              </a:rPr>
              <a:t>Presentation Round</a:t>
            </a:r>
          </a:p>
        </p:txBody>
      </p:sp>
      <p:sp>
        <p:nvSpPr>
          <p:cNvPr id="7" name="Text Placeholder 1030">
            <a:extLst>
              <a:ext uri="{FF2B5EF4-FFF2-40B4-BE49-F238E27FC236}">
                <a16:creationId xmlns:a16="http://schemas.microsoft.com/office/drawing/2014/main" id="{11E66953-D6B9-BF7C-3FAA-270CAFFC33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79956" y="3973331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1 Name</a:t>
            </a:r>
            <a:endParaRPr lang="en-IN" dirty="0"/>
          </a:p>
        </p:txBody>
      </p:sp>
      <p:sp>
        <p:nvSpPr>
          <p:cNvPr id="8" name="Text Placeholder 1030">
            <a:extLst>
              <a:ext uri="{FF2B5EF4-FFF2-40B4-BE49-F238E27FC236}">
                <a16:creationId xmlns:a16="http://schemas.microsoft.com/office/drawing/2014/main" id="{3573ADC1-9393-A4B1-082B-AA8E33803C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42890" y="4392607"/>
            <a:ext cx="2765968" cy="228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College Name</a:t>
            </a:r>
            <a:endParaRPr lang="en-IN" dirty="0"/>
          </a:p>
        </p:txBody>
      </p:sp>
      <p:sp>
        <p:nvSpPr>
          <p:cNvPr id="9" name="Text Placeholder 1030">
            <a:extLst>
              <a:ext uri="{FF2B5EF4-FFF2-40B4-BE49-F238E27FC236}">
                <a16:creationId xmlns:a16="http://schemas.microsoft.com/office/drawing/2014/main" id="{0E9BDEBA-C451-6E6B-F25F-D5B52C602D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63628" y="3980258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2 Name</a:t>
            </a:r>
            <a:endParaRPr lang="en-IN" dirty="0"/>
          </a:p>
        </p:txBody>
      </p:sp>
      <p:sp>
        <p:nvSpPr>
          <p:cNvPr id="10" name="Text Placeholder 1030">
            <a:extLst>
              <a:ext uri="{FF2B5EF4-FFF2-40B4-BE49-F238E27FC236}">
                <a16:creationId xmlns:a16="http://schemas.microsoft.com/office/drawing/2014/main" id="{68EA5637-B12D-CCB5-628A-821D29560E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209202" y="3990649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3 Name</a:t>
            </a:r>
            <a:endParaRPr lang="en-IN" dirty="0"/>
          </a:p>
        </p:txBody>
      </p:sp>
      <p:sp>
        <p:nvSpPr>
          <p:cNvPr id="11" name="Text Placeholder 1030">
            <a:extLst>
              <a:ext uri="{FF2B5EF4-FFF2-40B4-BE49-F238E27FC236}">
                <a16:creationId xmlns:a16="http://schemas.microsoft.com/office/drawing/2014/main" id="{3B259D85-A470-9B71-704A-326CDB90C61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165165" y="4001040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4 Name</a:t>
            </a:r>
            <a:endParaRPr lang="en-IN" dirty="0"/>
          </a:p>
        </p:txBody>
      </p:sp>
      <p:sp>
        <p:nvSpPr>
          <p:cNvPr id="12" name="Text Placeholder 1030">
            <a:extLst>
              <a:ext uri="{FF2B5EF4-FFF2-40B4-BE49-F238E27FC236}">
                <a16:creationId xmlns:a16="http://schemas.microsoft.com/office/drawing/2014/main" id="{9C71DF18-7E56-2C24-AEE2-03044382D9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44187" y="4662770"/>
            <a:ext cx="2759041" cy="2008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City Name</a:t>
            </a:r>
            <a:endParaRPr lang="en-IN" dirty="0"/>
          </a:p>
        </p:txBody>
      </p:sp>
      <p:sp>
        <p:nvSpPr>
          <p:cNvPr id="13" name="Text Placeholder 1030">
            <a:extLst>
              <a:ext uri="{FF2B5EF4-FFF2-40B4-BE49-F238E27FC236}">
                <a16:creationId xmlns:a16="http://schemas.microsoft.com/office/drawing/2014/main" id="{9814E61C-C46E-018F-5431-0F88626140E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38932" y="4888742"/>
            <a:ext cx="2759041" cy="2008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00" baseline="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College Professor / Mentor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08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F711111C-6A48-4D5C-BE30-5435621258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556CD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556CD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55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17222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51256E02-7AAD-4ABD-8BDC-3F1D71766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>
            <a:off x="0" y="806835"/>
            <a:ext cx="3689350" cy="4129200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807194"/>
            <a:ext cx="3635375" cy="4128841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5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6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07B6B5FC-7411-489E-9683-C4F6F4232B46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02279CE-6112-425D-B68A-0BF400D701C9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045BD283-9EAA-4DB7-8189-395F2BAF5E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813378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08D0A968-8CB9-4692-A2E9-8EA361484A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65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D3239C3E-0C2C-4598-8D94-5AD0DCC8B6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164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41803123-7187-4C94-AC56-F1EAF05F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15308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98831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367FD9A6-0038-4261-8DF9-2B359B2555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8198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12245B6A-1831-4D90-B47C-5FA058A2E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 bwMode="gray"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469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B65A0729-5724-4A1A-B001-AD7288FC62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32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418DFD3D-8780-4EA0-AAF4-DBC389CE04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2519442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7EC7C982-758B-4C8F-B107-A32BA85DA6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A9DE057-7750-4B1F-AD64-303D665A2CDB}"/>
              </a:ext>
            </a:extLst>
          </p:cNvPr>
          <p:cNvSpPr/>
          <p:nvPr userDrawn="1"/>
        </p:nvSpPr>
        <p:spPr>
          <a:xfrm>
            <a:off x="442971" y="85897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10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9AFE672F-A1BA-4179-8732-1266C92425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3481472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1E6AC2AE-35A8-480A-B335-C8EAFBA170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553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4CF8FBBB-0598-4B2C-8827-CD3312BF91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832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6EAEFB9F-1445-4271-AC34-908D292392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706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48F92DC7-A298-4D79-9428-2606BAAEDF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18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0"/>
            <a:ext cx="4768493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945883" y="870593"/>
            <a:ext cx="541035" cy="571839"/>
            <a:chOff x="-3330575" y="3005138"/>
            <a:chExt cx="1533526" cy="1620837"/>
          </a:xfrm>
          <a:solidFill>
            <a:schemeClr val="accent3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87853" y="1526910"/>
            <a:ext cx="506015" cy="547781"/>
            <a:chOff x="2301081" y="6662108"/>
            <a:chExt cx="1500188" cy="1624012"/>
          </a:xfrm>
          <a:solidFill>
            <a:schemeClr val="accent3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830AC29A-4207-40A4-847F-EA0CD23216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67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20279261-6C69-404C-B1ED-0703B18095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36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1B0E5F27-B36C-4B8F-A521-188B5004A2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516813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1"/>
            <a:ext cx="4768493" cy="49131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803B7DE8-B5A1-491A-8957-324CAC7D09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>
            <a:extLst>
              <a:ext uri="{FF2B5EF4-FFF2-40B4-BE49-F238E27FC236}">
                <a16:creationId xmlns:a16="http://schemas.microsoft.com/office/drawing/2014/main" id="{CF0AB879-1D1A-4424-86B6-CA7EC8EDBA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9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59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1FE2A0-3185-4AFB-A3C9-5CD27193B46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A2AC73-57B7-40F3-BCF1-0655DD9EDB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4043967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3841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3D37403C-FCDD-4B04-BD4E-CA99BAE0E3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3445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BFC01F08-6380-4C34-956F-2223D19000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7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58EC7A-FBCD-446E-BE91-38AFE4D28C5F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896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703409" y="4936035"/>
            <a:ext cx="375968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www.LntTechservices.com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D29C2-3821-4269-9D53-B13ED5006D2C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824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00120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253F393-E310-4AA2-8A45-8D2B14C65EF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793927-3518-49BA-A993-8128FA0D4745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6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1" r:id="rId28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A2C4-20D7-3BA0-36EB-B753D27C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22222"/>
                </a:solidFill>
                <a:effectLst/>
              </a:rPr>
              <a:t>E-Waste Tracking and Management</a:t>
            </a:r>
            <a:endParaRPr lang="en-IN" b="1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E0630-4F2D-49C6-E827-7273DF2057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B8BBA-22E3-D72A-5BD5-71665801A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Deepika T 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5DBD5-7E6A-19ED-3130-E1DA60CC6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Maharaja Institute of Technology Mysore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BC07BB-1344-A472-A9F4-884457850E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Deepthi 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2A5875-CF5B-2224-9826-F2C48A892D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Nishanth K J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E15DB3-EB66-AE0C-FC82-93E2D604ED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Skanda P 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F84B141-481E-06A0-B784-125530D8C1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Mysore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E0F483-5BA5-2742-5F8E-8EB137D451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12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Dr.</a:t>
            </a:r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 Victor Ikechukwu Agughasi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8CC87E-CA5C-D445-7F19-A1F246F6F738}"/>
              </a:ext>
            </a:extLst>
          </p:cNvPr>
          <p:cNvSpPr/>
          <p:nvPr/>
        </p:nvSpPr>
        <p:spPr>
          <a:xfrm>
            <a:off x="344744" y="3183130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1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5DA934-0F19-4FC2-399C-879D4DB53420}"/>
              </a:ext>
            </a:extLst>
          </p:cNvPr>
          <p:cNvSpPr/>
          <p:nvPr/>
        </p:nvSpPr>
        <p:spPr>
          <a:xfrm>
            <a:off x="1332522" y="3177486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2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9E80-D802-34D7-C1D8-C8FCFDD605ED}"/>
              </a:ext>
            </a:extLst>
          </p:cNvPr>
          <p:cNvSpPr/>
          <p:nvPr/>
        </p:nvSpPr>
        <p:spPr>
          <a:xfrm>
            <a:off x="2269500" y="3188774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3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87CEB-1DC3-C7A4-8132-CE650FFB78C7}"/>
              </a:ext>
            </a:extLst>
          </p:cNvPr>
          <p:cNvSpPr/>
          <p:nvPr/>
        </p:nvSpPr>
        <p:spPr>
          <a:xfrm>
            <a:off x="3229055" y="3200063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4 </a:t>
            </a:r>
          </a:p>
          <a:p>
            <a:pPr algn="ctr"/>
            <a:r>
              <a:rPr lang="en-IN" dirty="0"/>
              <a:t>Photo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2A067A-D175-DB2E-BD31-1021E075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157" y="3198707"/>
            <a:ext cx="709196" cy="7202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7F7A96-8F2D-036B-AB31-56295377F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152" y="3167732"/>
            <a:ext cx="731258" cy="7271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EB3AF3-B186-7E65-7AB6-208BB3FE9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23" y="3168935"/>
            <a:ext cx="754801" cy="7283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96A551-5BE1-A4FD-4DD8-C228F7DAF39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8027" b="18058"/>
          <a:stretch/>
        </p:blipFill>
        <p:spPr>
          <a:xfrm>
            <a:off x="2280694" y="3170951"/>
            <a:ext cx="691517" cy="7254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695005B-49E6-C8B2-3776-B862512BBC5B}"/>
              </a:ext>
            </a:extLst>
          </p:cNvPr>
          <p:cNvSpPr txBox="1"/>
          <p:nvPr/>
        </p:nvSpPr>
        <p:spPr>
          <a:xfrm>
            <a:off x="138932" y="2047049"/>
            <a:ext cx="457925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u="none" strike="noStrike" dirty="0">
                <a:solidFill>
                  <a:srgbClr val="007BFF"/>
                </a:solidFill>
                <a:effectLst/>
                <a:latin typeface="Open Sans" panose="020B0606030504020204" pitchFamily="34" charset="0"/>
              </a:rPr>
              <a:t>TG08003219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19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/ Testing /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 algn="l">
              <a:buFont typeface="+mj-lt"/>
              <a:buAutoNum type="romanL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Unit Testing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Test individual components (AI, blockchain) for correct functionality.</a:t>
            </a:r>
          </a:p>
          <a:p>
            <a:pPr marL="400050" indent="-400050" algn="l">
              <a:buFont typeface="+mj-lt"/>
              <a:buAutoNum type="romanL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Integration Testing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Ensure smooth interaction between frontend, backend, and cloud systems.</a:t>
            </a:r>
          </a:p>
          <a:p>
            <a:pPr marL="400050" indent="-400050" algn="l">
              <a:buFont typeface="+mj-lt"/>
              <a:buAutoNum type="romanL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Model Evaluation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Measure AI model accuracy (precision, recall, F1-score) for waste classification.</a:t>
            </a:r>
          </a:p>
          <a:p>
            <a:pPr marL="400050" indent="-400050" algn="l">
              <a:buFont typeface="+mj-lt"/>
              <a:buAutoNum type="romanL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End-to-End Testing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Simulate the full data flow from e-waste collection to recycling.</a:t>
            </a:r>
          </a:p>
          <a:p>
            <a:pPr marL="400050" indent="-400050" algn="l">
              <a:buFont typeface="+mj-lt"/>
              <a:buAutoNum type="romanL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User Testing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Validate ease of use and performance with real users.</a:t>
            </a:r>
          </a:p>
          <a:p>
            <a:pPr marL="400050" indent="-400050" algn="l">
              <a:buFont typeface="+mj-lt"/>
              <a:buAutoNum type="romanL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Performance Testing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Stress-test system for scalability and response time under load.</a:t>
            </a:r>
          </a:p>
          <a:p>
            <a:pPr marL="400050" indent="-400050" algn="l">
              <a:buFont typeface="+mj-lt"/>
              <a:buAutoNum type="romanL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Security Testing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Assess data privacy, blockchain security, and overall system vulnerability.</a:t>
            </a:r>
          </a:p>
          <a:p>
            <a:pPr marL="400050" indent="-400050" algn="l">
              <a:buFont typeface="+mj-lt"/>
              <a:buAutoNum type="romanL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Continuous Monitoring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Monitor system performance post-deployment and improve based on feedback.</a:t>
            </a:r>
          </a:p>
          <a:p>
            <a:pPr marL="400050" indent="-400050">
              <a:buFont typeface="+mj-lt"/>
              <a:buAutoNum type="romanLcPeriod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67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Cost Estimate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38DDF1B-FC5D-4282-1861-C28C932F4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403112"/>
              </p:ext>
            </p:extLst>
          </p:nvPr>
        </p:nvGraphicFramePr>
        <p:xfrm>
          <a:off x="419100" y="1011439"/>
          <a:ext cx="8275320" cy="38859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58440">
                  <a:extLst>
                    <a:ext uri="{9D8B030D-6E8A-4147-A177-3AD203B41FA5}">
                      <a16:colId xmlns:a16="http://schemas.microsoft.com/office/drawing/2014/main" val="1419939408"/>
                    </a:ext>
                  </a:extLst>
                </a:gridCol>
                <a:gridCol w="2758440">
                  <a:extLst>
                    <a:ext uri="{9D8B030D-6E8A-4147-A177-3AD203B41FA5}">
                      <a16:colId xmlns:a16="http://schemas.microsoft.com/office/drawing/2014/main" val="2220036162"/>
                    </a:ext>
                  </a:extLst>
                </a:gridCol>
                <a:gridCol w="2758440">
                  <a:extLst>
                    <a:ext uri="{9D8B030D-6E8A-4147-A177-3AD203B41FA5}">
                      <a16:colId xmlns:a16="http://schemas.microsoft.com/office/drawing/2014/main" val="1502683955"/>
                    </a:ext>
                  </a:extLst>
                </a:gridCol>
              </a:tblGrid>
              <a:tr h="258918"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  <a:latin typeface="+mn-lt"/>
                        </a:rPr>
                        <a:t>Item</a:t>
                      </a:r>
                    </a:p>
                  </a:txBody>
                  <a:tcPr marL="70064" marR="70064" marT="35032" marB="3503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  <a:latin typeface="+mn-lt"/>
                        </a:rPr>
                        <a:t>Tool/Service</a:t>
                      </a:r>
                    </a:p>
                  </a:txBody>
                  <a:tcPr marL="70064" marR="70064" marT="35032" marB="3503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  <a:latin typeface="+mn-lt"/>
                        </a:rPr>
                        <a:t>Estimated Cost (₹)</a:t>
                      </a:r>
                    </a:p>
                  </a:txBody>
                  <a:tcPr marL="70064" marR="70064" marT="35032" marB="35032" anchor="b"/>
                </a:tc>
                <a:extLst>
                  <a:ext uri="{0D108BD9-81ED-4DB2-BD59-A6C34878D82A}">
                    <a16:rowId xmlns:a16="http://schemas.microsoft.com/office/drawing/2014/main" val="2199842952"/>
                  </a:ext>
                </a:extLst>
              </a:tr>
              <a:tr h="362703">
                <a:tc>
                  <a:txBody>
                    <a:bodyPr/>
                    <a:lstStyle/>
                    <a:p>
                      <a:pPr fontAlgn="base"/>
                      <a:r>
                        <a:rPr lang="en-IN" sz="1400" b="1">
                          <a:effectLst/>
                          <a:latin typeface="+mn-lt"/>
                        </a:rPr>
                        <a:t>Frontend Development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>
                          <a:effectLst/>
                          <a:latin typeface="+mn-lt"/>
                        </a:rPr>
                        <a:t>Free tools like </a:t>
                      </a:r>
                      <a:r>
                        <a:rPr lang="en-GB" sz="1400" b="1">
                          <a:effectLst/>
                          <a:latin typeface="+mn-lt"/>
                        </a:rPr>
                        <a:t>React.js</a:t>
                      </a:r>
                      <a:endParaRPr lang="en-GB" sz="1400">
                        <a:effectLst/>
                        <a:latin typeface="+mn-lt"/>
                      </a:endParaRP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0064" marR="70064" marT="35032" marB="35032" anchor="ctr"/>
                </a:tc>
                <a:extLst>
                  <a:ext uri="{0D108BD9-81ED-4DB2-BD59-A6C34878D82A}">
                    <a16:rowId xmlns:a16="http://schemas.microsoft.com/office/drawing/2014/main" val="3828407616"/>
                  </a:ext>
                </a:extLst>
              </a:tr>
              <a:tr h="362703">
                <a:tc>
                  <a:txBody>
                    <a:bodyPr/>
                    <a:lstStyle/>
                    <a:p>
                      <a:pPr fontAlgn="base"/>
                      <a:r>
                        <a:rPr lang="en-IN" sz="1400" b="1">
                          <a:effectLst/>
                          <a:latin typeface="+mn-lt"/>
                        </a:rPr>
                        <a:t>Backend Development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>
                          <a:effectLst/>
                          <a:latin typeface="+mn-lt"/>
                        </a:rPr>
                        <a:t>Free tools like </a:t>
                      </a:r>
                      <a:r>
                        <a:rPr lang="en-GB" sz="1400" b="1">
                          <a:effectLst/>
                          <a:latin typeface="+mn-lt"/>
                        </a:rPr>
                        <a:t>Node.js/Django</a:t>
                      </a:r>
                      <a:endParaRPr lang="en-GB" sz="1400">
                        <a:effectLst/>
                        <a:latin typeface="+mn-lt"/>
                      </a:endParaRP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0064" marR="70064" marT="35032" marB="35032" anchor="ctr"/>
                </a:tc>
                <a:extLst>
                  <a:ext uri="{0D108BD9-81ED-4DB2-BD59-A6C34878D82A}">
                    <a16:rowId xmlns:a16="http://schemas.microsoft.com/office/drawing/2014/main" val="1763049831"/>
                  </a:ext>
                </a:extLst>
              </a:tr>
              <a:tr h="362703">
                <a:tc>
                  <a:txBody>
                    <a:bodyPr/>
                    <a:lstStyle/>
                    <a:p>
                      <a:pPr fontAlgn="base"/>
                      <a:r>
                        <a:rPr lang="en-IN" sz="1400" b="1" dirty="0">
                          <a:effectLst/>
                          <a:latin typeface="+mn-lt"/>
                        </a:rPr>
                        <a:t>Cloud Hosting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>
                          <a:effectLst/>
                          <a:latin typeface="+mn-lt"/>
                        </a:rPr>
                        <a:t>Free tiers: </a:t>
                      </a:r>
                      <a:r>
                        <a:rPr lang="en-GB" sz="1400" b="1">
                          <a:effectLst/>
                          <a:latin typeface="+mn-lt"/>
                        </a:rPr>
                        <a:t>Heroku, AWS, Vercel</a:t>
                      </a:r>
                      <a:endParaRPr lang="en-GB" sz="1400">
                        <a:effectLst/>
                        <a:latin typeface="+mn-lt"/>
                      </a:endParaRP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  <a:latin typeface="+mn-lt"/>
                        </a:rPr>
                        <a:t>2,</a:t>
                      </a:r>
                      <a:r>
                        <a:rPr lang="en-IN" sz="1400" dirty="0">
                          <a:effectLst/>
                          <a:latin typeface="+mn-lt"/>
                        </a:rPr>
                        <a:t>000/year</a:t>
                      </a:r>
                    </a:p>
                  </a:txBody>
                  <a:tcPr marL="70064" marR="70064" marT="35032" marB="35032" anchor="ctr"/>
                </a:tc>
                <a:extLst>
                  <a:ext uri="{0D108BD9-81ED-4DB2-BD59-A6C34878D82A}">
                    <a16:rowId xmlns:a16="http://schemas.microsoft.com/office/drawing/2014/main" val="3878278155"/>
                  </a:ext>
                </a:extLst>
              </a:tr>
              <a:tr h="512050">
                <a:tc>
                  <a:txBody>
                    <a:bodyPr/>
                    <a:lstStyle/>
                    <a:p>
                      <a:pPr fontAlgn="base"/>
                      <a:r>
                        <a:rPr lang="en-IN" sz="1400" b="1" dirty="0">
                          <a:effectLst/>
                          <a:latin typeface="+mn-lt"/>
                        </a:rPr>
                        <a:t>Blockchain Integration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>
                          <a:effectLst/>
                          <a:latin typeface="+mn-lt"/>
                        </a:rPr>
                        <a:t>Free frameworks: </a:t>
                      </a:r>
                      <a:r>
                        <a:rPr lang="en-IN" sz="1400" b="1">
                          <a:effectLst/>
                          <a:latin typeface="+mn-lt"/>
                        </a:rPr>
                        <a:t>Hyperledger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0064" marR="70064" marT="35032" marB="35032" anchor="ctr"/>
                </a:tc>
                <a:extLst>
                  <a:ext uri="{0D108BD9-81ED-4DB2-BD59-A6C34878D82A}">
                    <a16:rowId xmlns:a16="http://schemas.microsoft.com/office/drawing/2014/main" val="45945311"/>
                  </a:ext>
                </a:extLst>
              </a:tr>
              <a:tr h="453831">
                <a:tc>
                  <a:txBody>
                    <a:bodyPr/>
                    <a:lstStyle/>
                    <a:p>
                      <a:pPr fontAlgn="base"/>
                      <a:r>
                        <a:rPr lang="en-IN" sz="1400" b="1">
                          <a:effectLst/>
                          <a:latin typeface="+mn-lt"/>
                        </a:rPr>
                        <a:t>Database Management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b="1">
                          <a:effectLst/>
                          <a:latin typeface="+mn-lt"/>
                        </a:rPr>
                        <a:t>MongoDB Atlas Free Tier</a:t>
                      </a:r>
                      <a:r>
                        <a:rPr lang="en-GB" sz="1400">
                          <a:effectLst/>
                          <a:latin typeface="+mn-lt"/>
                        </a:rPr>
                        <a:t> or </a:t>
                      </a:r>
                      <a:r>
                        <a:rPr lang="en-GB" sz="1400" b="1">
                          <a:effectLst/>
                          <a:latin typeface="+mn-lt"/>
                        </a:rPr>
                        <a:t>PostgreSQL</a:t>
                      </a:r>
                      <a:endParaRPr lang="en-GB" sz="1400">
                        <a:effectLst/>
                        <a:latin typeface="+mn-lt"/>
                      </a:endParaRP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  <a:latin typeface="+mn-lt"/>
                        </a:rPr>
                        <a:t>2,</a:t>
                      </a:r>
                      <a:r>
                        <a:rPr lang="en-IN" sz="1400" dirty="0">
                          <a:effectLst/>
                          <a:latin typeface="+mn-lt"/>
                        </a:rPr>
                        <a:t>000/year</a:t>
                      </a:r>
                    </a:p>
                  </a:txBody>
                  <a:tcPr marL="70064" marR="70064" marT="35032" marB="35032" anchor="ctr"/>
                </a:tc>
                <a:extLst>
                  <a:ext uri="{0D108BD9-81ED-4DB2-BD59-A6C34878D82A}">
                    <a16:rowId xmlns:a16="http://schemas.microsoft.com/office/drawing/2014/main" val="1818966808"/>
                  </a:ext>
                </a:extLst>
              </a:tr>
              <a:tr h="362703">
                <a:tc>
                  <a:txBody>
                    <a:bodyPr/>
                    <a:lstStyle/>
                    <a:p>
                      <a:pPr fontAlgn="base"/>
                      <a:r>
                        <a:rPr lang="en-IN" sz="1400" b="1">
                          <a:effectLst/>
                          <a:latin typeface="+mn-lt"/>
                        </a:rPr>
                        <a:t>Testing &amp; Quality Assurance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>
                          <a:effectLst/>
                          <a:latin typeface="+mn-lt"/>
                        </a:rPr>
                        <a:t>Tools like </a:t>
                      </a:r>
                      <a:r>
                        <a:rPr lang="en-IN" sz="1400" b="1">
                          <a:effectLst/>
                          <a:latin typeface="+mn-lt"/>
                        </a:rPr>
                        <a:t>Postman, Selenium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0064" marR="70064" marT="35032" marB="35032" anchor="ctr"/>
                </a:tc>
                <a:extLst>
                  <a:ext uri="{0D108BD9-81ED-4DB2-BD59-A6C34878D82A}">
                    <a16:rowId xmlns:a16="http://schemas.microsoft.com/office/drawing/2014/main" val="1372865481"/>
                  </a:ext>
                </a:extLst>
              </a:tr>
              <a:tr h="453831">
                <a:tc>
                  <a:txBody>
                    <a:bodyPr/>
                    <a:lstStyle/>
                    <a:p>
                      <a:pPr fontAlgn="base"/>
                      <a:r>
                        <a:rPr lang="en-IN" sz="1400" b="1">
                          <a:effectLst/>
                          <a:latin typeface="+mn-lt"/>
                        </a:rPr>
                        <a:t>Domain Name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>
                          <a:effectLst/>
                          <a:latin typeface="+mn-lt"/>
                        </a:rPr>
                        <a:t>Affordable providers like Namecheap</a:t>
                      </a: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>
                          <a:effectLst/>
                          <a:latin typeface="+mn-lt"/>
                        </a:rPr>
                        <a:t>500 - 1,000/year</a:t>
                      </a:r>
                    </a:p>
                  </a:txBody>
                  <a:tcPr marL="70064" marR="70064" marT="35032" marB="35032" anchor="ctr"/>
                </a:tc>
                <a:extLst>
                  <a:ext uri="{0D108BD9-81ED-4DB2-BD59-A6C34878D82A}">
                    <a16:rowId xmlns:a16="http://schemas.microsoft.com/office/drawing/2014/main" val="3403973524"/>
                  </a:ext>
                </a:extLst>
              </a:tr>
              <a:tr h="362703">
                <a:tc>
                  <a:txBody>
                    <a:bodyPr/>
                    <a:lstStyle/>
                    <a:p>
                      <a:pPr fontAlgn="base"/>
                      <a:r>
                        <a:rPr lang="en-GB" sz="1400" b="1">
                          <a:effectLst/>
                          <a:latin typeface="+mn-lt"/>
                        </a:rPr>
                        <a:t>Server Costs (after free tier)</a:t>
                      </a:r>
                      <a:endParaRPr lang="en-GB" sz="1400">
                        <a:effectLst/>
                        <a:latin typeface="+mn-lt"/>
                      </a:endParaRP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>
                          <a:effectLst/>
                          <a:latin typeface="+mn-lt"/>
                        </a:rPr>
                        <a:t>Minimal hosting fees after free tier</a:t>
                      </a: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>
                          <a:effectLst/>
                          <a:latin typeface="+mn-lt"/>
                        </a:rPr>
                        <a:t>1,000 - 3,000/year</a:t>
                      </a:r>
                    </a:p>
                  </a:txBody>
                  <a:tcPr marL="70064" marR="70064" marT="35032" marB="35032" anchor="ctr"/>
                </a:tc>
                <a:extLst>
                  <a:ext uri="{0D108BD9-81ED-4DB2-BD59-A6C34878D82A}">
                    <a16:rowId xmlns:a16="http://schemas.microsoft.com/office/drawing/2014/main" val="4269833572"/>
                  </a:ext>
                </a:extLst>
              </a:tr>
              <a:tr h="258918">
                <a:tc>
                  <a:txBody>
                    <a:bodyPr/>
                    <a:lstStyle/>
                    <a:p>
                      <a:pPr fontAlgn="base"/>
                      <a:r>
                        <a:rPr lang="en-IN" sz="1400" b="1">
                          <a:effectLst/>
                          <a:latin typeface="+mn-lt"/>
                        </a:rPr>
                        <a:t>Maintenance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>
                          <a:effectLst/>
                          <a:latin typeface="+mn-lt"/>
                        </a:rPr>
                        <a:t>Self-maintained</a:t>
                      </a:r>
                    </a:p>
                  </a:txBody>
                  <a:tcPr marL="70064" marR="70064" marT="35032" marB="350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0064" marR="70064" marT="35032" marB="35032" anchor="ctr"/>
                </a:tc>
                <a:extLst>
                  <a:ext uri="{0D108BD9-81ED-4DB2-BD59-A6C34878D82A}">
                    <a16:rowId xmlns:a16="http://schemas.microsoft.com/office/drawing/2014/main" val="1956320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119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Assumptions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GB" sz="2400" b="1" i="0" dirty="0">
                <a:solidFill>
                  <a:schemeClr val="tx1"/>
                </a:solidFill>
                <a:effectLst/>
              </a:rPr>
              <a:t>Assumptions</a:t>
            </a:r>
          </a:p>
          <a:p>
            <a:pPr marL="514350" indent="-514350" algn="l">
              <a:buFont typeface="+mj-lt"/>
              <a:buAutoNum type="romanLcPeriod"/>
            </a:pPr>
            <a:r>
              <a:rPr lang="en-GB" sz="2400" b="0" i="0" dirty="0">
                <a:solidFill>
                  <a:schemeClr val="tx1"/>
                </a:solidFill>
                <a:effectLst/>
              </a:rPr>
              <a:t>Users will engage due to incentives like eco-points.</a:t>
            </a:r>
          </a:p>
          <a:p>
            <a:pPr marL="514350" indent="-514350" algn="l">
              <a:buFont typeface="+mj-lt"/>
              <a:buAutoNum type="romanLcPeriod"/>
            </a:pPr>
            <a:r>
              <a:rPr lang="en-GB" sz="2400" b="0" i="0" dirty="0">
                <a:solidFill>
                  <a:schemeClr val="tx1"/>
                </a:solidFill>
                <a:effectLst/>
              </a:rPr>
              <a:t>Free tools (React.js, Node.js, MongoDB) and free-tier hosting will suffice initially.</a:t>
            </a:r>
          </a:p>
          <a:p>
            <a:pPr marL="514350" indent="-514350" algn="l">
              <a:buFont typeface="+mj-lt"/>
              <a:buAutoNum type="romanLcPeriod"/>
            </a:pPr>
            <a:r>
              <a:rPr lang="en-GB" sz="2400" b="0" i="0" dirty="0">
                <a:solidFill>
                  <a:schemeClr val="tx1"/>
                </a:solidFill>
                <a:effectLst/>
              </a:rPr>
              <a:t>Blockchain implementation will remain basic.</a:t>
            </a:r>
          </a:p>
          <a:p>
            <a:pPr marL="514350" indent="-514350" algn="l">
              <a:buFont typeface="+mj-lt"/>
              <a:buAutoNum type="romanLcPeriod"/>
            </a:pPr>
            <a:r>
              <a:rPr lang="en-GB" sz="2400" b="0" i="0" dirty="0">
                <a:solidFill>
                  <a:schemeClr val="tx1"/>
                </a:solidFill>
                <a:effectLst/>
              </a:rPr>
              <a:t>Local recyclers will participate in the system.</a:t>
            </a:r>
          </a:p>
          <a:p>
            <a:pPr marL="514350" indent="-514350" algn="l">
              <a:buFont typeface="+mj-lt"/>
              <a:buAutoNum type="romanLcPeriod"/>
            </a:pPr>
            <a:r>
              <a:rPr lang="en-GB" sz="2400" b="0" i="0" dirty="0">
                <a:solidFill>
                  <a:schemeClr val="tx1"/>
                </a:solidFill>
                <a:effectLst/>
              </a:rPr>
              <a:t>Maintenance costs will be minimal.</a:t>
            </a:r>
          </a:p>
          <a:p>
            <a:pPr algn="l"/>
            <a:r>
              <a:rPr lang="en-GB" sz="2400" b="1" i="0" dirty="0">
                <a:solidFill>
                  <a:schemeClr val="tx1"/>
                </a:solidFill>
                <a:effectLst/>
              </a:rPr>
              <a:t>Predicted Outcomes</a:t>
            </a:r>
          </a:p>
          <a:p>
            <a:pPr marL="514350" indent="-514350" algn="l">
              <a:buFont typeface="+mj-lt"/>
              <a:buAutoNum type="romanLcPeriod"/>
            </a:pPr>
            <a:r>
              <a:rPr lang="en-GB" sz="2400" b="0" i="0" dirty="0">
                <a:solidFill>
                  <a:schemeClr val="tx1"/>
                </a:solidFill>
                <a:effectLst/>
              </a:rPr>
              <a:t>Increased recycling rates and reduced e-waste in landfills.</a:t>
            </a:r>
          </a:p>
          <a:p>
            <a:pPr marL="514350" indent="-514350" algn="l">
              <a:buFont typeface="+mj-lt"/>
              <a:buAutoNum type="romanLcPeriod"/>
            </a:pPr>
            <a:r>
              <a:rPr lang="en-GB" sz="2400" b="0" i="0" dirty="0">
                <a:solidFill>
                  <a:schemeClr val="tx1"/>
                </a:solidFill>
                <a:effectLst/>
              </a:rPr>
              <a:t>Transparent tracking builds user trust.</a:t>
            </a:r>
          </a:p>
          <a:p>
            <a:pPr marL="514350" indent="-514350" algn="l">
              <a:buFont typeface="+mj-lt"/>
              <a:buAutoNum type="romanLcPeriod"/>
            </a:pPr>
            <a:r>
              <a:rPr lang="en-GB" sz="2400" b="0" i="0" dirty="0">
                <a:solidFill>
                  <a:schemeClr val="tx1"/>
                </a:solidFill>
                <a:effectLst/>
              </a:rPr>
              <a:t>Sustainable user engagement via rewards and gamification.</a:t>
            </a:r>
          </a:p>
          <a:p>
            <a:pPr marL="514350" indent="-514350" algn="l">
              <a:buFont typeface="+mj-lt"/>
              <a:buAutoNum type="romanLcPeriod"/>
            </a:pPr>
            <a:r>
              <a:rPr lang="en-GB" sz="2400" b="0" i="0" dirty="0">
                <a:solidFill>
                  <a:schemeClr val="tx1"/>
                </a:solidFill>
                <a:effectLst/>
              </a:rPr>
              <a:t>Cost-effective scalability supports future growth.</a:t>
            </a:r>
          </a:p>
        </p:txBody>
      </p:sp>
    </p:spTree>
    <p:extLst>
      <p:ext uri="{BB962C8B-B14F-4D97-AF65-F5344CB8AC3E}">
        <p14:creationId xmlns:p14="http://schemas.microsoft.com/office/powerpoint/2010/main" val="411563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136F9-9A5C-C99B-E644-038C0A14B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DBC5-EA84-F0AF-E66E-E758E814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How the System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74CC5-FCD3-0991-1D87-7C8BCC1EA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QR Code Assignment</a:t>
            </a:r>
            <a:r>
              <a:rPr lang="en-GB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Each device gets a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unique QR code</a:t>
            </a:r>
            <a:r>
              <a:rPr lang="en-GB" b="0" i="0" dirty="0">
                <a:solidFill>
                  <a:schemeClr val="tx1"/>
                </a:solidFill>
                <a:effectLst/>
              </a:rPr>
              <a:t> at manufacturing, storing details like materials, serial number, and disposal guidelines.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User Interaction</a:t>
            </a:r>
            <a:r>
              <a:rPr lang="en-GB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When the device reaches end-of-life, users scan the QR code using the app to find nearby drop-off points or schedule a pickup.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Recycling Process</a:t>
            </a:r>
            <a:r>
              <a:rPr lang="en-GB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At the recycling centre, the QR code is scanned, and the device's recycling journey is tracked via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blockchain</a:t>
            </a:r>
            <a:r>
              <a:rPr lang="en-GB" b="0" i="0" dirty="0">
                <a:solidFill>
                  <a:schemeClr val="tx1"/>
                </a:solidFill>
                <a:effectLst/>
              </a:rPr>
              <a:t>, ensuring transparency.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Rewards</a:t>
            </a:r>
            <a:r>
              <a:rPr lang="en-GB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Users earn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eco-points</a:t>
            </a:r>
            <a:r>
              <a:rPr lang="en-GB" b="0" i="0" dirty="0">
                <a:solidFill>
                  <a:schemeClr val="tx1"/>
                </a:solidFill>
                <a:effectLst/>
              </a:rPr>
              <a:t> for recycling, redeemable for discounts on eco-friendly products or services.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Example</a:t>
            </a:r>
            <a:r>
              <a:rPr lang="en-GB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John recycles his smartphone, tracks its process on the app, and redeems 50 points for a ₹100 discount on an eco-friendly product.</a:t>
            </a:r>
          </a:p>
        </p:txBody>
      </p:sp>
    </p:spTree>
    <p:extLst>
      <p:ext uri="{BB962C8B-B14F-4D97-AF65-F5344CB8AC3E}">
        <p14:creationId xmlns:p14="http://schemas.microsoft.com/office/powerpoint/2010/main" val="320114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7080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F3578FD-E730-6981-C940-AF1C47115D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1A26A0-C98A-8EE3-14BD-68512522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04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B1CF-CD86-736F-C72E-B1C4AD6D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BE5D-A398-F7CB-7926-4827E3A2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i="0" dirty="0">
                <a:solidFill>
                  <a:schemeClr val="tx1"/>
                </a:solidFill>
                <a:effectLst/>
              </a:rPr>
              <a:t>Electronic waste (E-waste) </a:t>
            </a:r>
            <a:r>
              <a:rPr lang="en-GB" i="0" dirty="0">
                <a:solidFill>
                  <a:schemeClr val="tx1"/>
                </a:solidFill>
                <a:effectLst/>
              </a:rPr>
              <a:t>is a rapidly growing global issue due to the increasing pace of technological advancements and consumerism. </a:t>
            </a:r>
          </a:p>
          <a:p>
            <a:pPr algn="just"/>
            <a:r>
              <a:rPr lang="en-GB" i="0" dirty="0">
                <a:solidFill>
                  <a:schemeClr val="tx1"/>
                </a:solidFill>
                <a:effectLst/>
              </a:rPr>
              <a:t>Improper disposal of </a:t>
            </a:r>
            <a:r>
              <a:rPr lang="en-GB" b="1" i="0" dirty="0">
                <a:solidFill>
                  <a:schemeClr val="tx1"/>
                </a:solidFill>
                <a:effectLst/>
              </a:rPr>
              <a:t>e-waste</a:t>
            </a:r>
            <a:r>
              <a:rPr lang="en-GB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>
                <a:solidFill>
                  <a:schemeClr val="tx1"/>
                </a:solidFill>
                <a:effectLst/>
              </a:rPr>
              <a:t>poses</a:t>
            </a:r>
            <a:r>
              <a:rPr lang="en-GB" i="0" dirty="0">
                <a:solidFill>
                  <a:schemeClr val="tx1"/>
                </a:solidFill>
                <a:effectLst/>
              </a:rPr>
              <a:t>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significant</a:t>
            </a:r>
            <a:r>
              <a:rPr lang="en-GB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>
                <a:solidFill>
                  <a:schemeClr val="tx1"/>
                </a:solidFill>
                <a:effectLst/>
              </a:rPr>
              <a:t>risks</a:t>
            </a:r>
            <a:r>
              <a:rPr lang="en-GB" i="0" dirty="0">
                <a:solidFill>
                  <a:schemeClr val="tx1"/>
                </a:solidFill>
                <a:effectLst/>
              </a:rPr>
              <a:t> to the environment and public health, as valuable materials are wasted and hazardous substances are released. </a:t>
            </a:r>
          </a:p>
          <a:p>
            <a:pPr algn="just"/>
            <a:r>
              <a:rPr lang="en-GB" i="0" dirty="0">
                <a:solidFill>
                  <a:schemeClr val="tx1"/>
                </a:solidFill>
                <a:effectLst/>
              </a:rPr>
              <a:t>Despite existing efforts, only a fraction of e-waste is effectively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collected</a:t>
            </a:r>
            <a:r>
              <a:rPr lang="en-GB" i="0" dirty="0">
                <a:solidFill>
                  <a:schemeClr val="tx1"/>
                </a:solidFill>
                <a:effectLst/>
              </a:rPr>
              <a:t>, </a:t>
            </a:r>
            <a:r>
              <a:rPr lang="en-GB" b="1" i="0" dirty="0">
                <a:solidFill>
                  <a:schemeClr val="tx1"/>
                </a:solidFill>
                <a:effectLst/>
              </a:rPr>
              <a:t>tracked</a:t>
            </a:r>
            <a:r>
              <a:rPr lang="en-GB" i="0" dirty="0">
                <a:solidFill>
                  <a:schemeClr val="tx1"/>
                </a:solidFill>
                <a:effectLst/>
              </a:rPr>
              <a:t>, and </a:t>
            </a:r>
            <a:r>
              <a:rPr lang="en-GB" b="1" i="0" dirty="0">
                <a:solidFill>
                  <a:schemeClr val="tx1"/>
                </a:solidFill>
                <a:effectLst/>
              </a:rPr>
              <a:t>recycled</a:t>
            </a:r>
            <a:r>
              <a:rPr lang="en-GB" i="0" dirty="0">
                <a:solidFill>
                  <a:schemeClr val="tx1"/>
                </a:solidFill>
                <a:effectLst/>
              </a:rPr>
              <a:t>.</a:t>
            </a:r>
          </a:p>
          <a:p>
            <a:pPr algn="just"/>
            <a:r>
              <a:rPr lang="en-GB" i="0" dirty="0">
                <a:solidFill>
                  <a:schemeClr val="tx1"/>
                </a:solidFill>
                <a:effectLst/>
              </a:rPr>
              <a:t> The challenge is to develop an innovative, scalable, and transparent e-waste tracking and management solution that ensures efficient collection, segregation, and recycling while addressing critical factors such as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data</a:t>
            </a:r>
            <a:r>
              <a:rPr lang="en-GB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>
                <a:solidFill>
                  <a:schemeClr val="tx1"/>
                </a:solidFill>
                <a:effectLst/>
              </a:rPr>
              <a:t>privacy</a:t>
            </a:r>
            <a:r>
              <a:rPr lang="en-GB" i="0" dirty="0">
                <a:solidFill>
                  <a:schemeClr val="tx1"/>
                </a:solidFill>
                <a:effectLst/>
              </a:rPr>
              <a:t>,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user</a:t>
            </a:r>
            <a:r>
              <a:rPr lang="en-GB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>
                <a:solidFill>
                  <a:schemeClr val="tx1"/>
                </a:solidFill>
                <a:effectLst/>
              </a:rPr>
              <a:t>engagement</a:t>
            </a:r>
            <a:r>
              <a:rPr lang="en-GB" i="0" dirty="0">
                <a:solidFill>
                  <a:schemeClr val="tx1"/>
                </a:solidFill>
                <a:effectLst/>
              </a:rPr>
              <a:t>, and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real-time</a:t>
            </a:r>
            <a:r>
              <a:rPr lang="en-GB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>
                <a:solidFill>
                  <a:schemeClr val="tx1"/>
                </a:solidFill>
                <a:effectLst/>
              </a:rPr>
              <a:t>monitoring</a:t>
            </a:r>
            <a:r>
              <a:rPr lang="en-GB" i="0" dirty="0">
                <a:solidFill>
                  <a:schemeClr val="tx1"/>
                </a:solidFill>
                <a:effectLst/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21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4204-4C63-665A-7B8E-A142EB73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/ Solution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9E5D7-7BA1-9D1F-5647-D6E0EC4E6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00" y="863448"/>
            <a:ext cx="4369143" cy="2192460"/>
          </a:xfrm>
        </p:spPr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en-GB" b="1" i="0" dirty="0">
                <a:solidFill>
                  <a:schemeClr val="tx1"/>
                </a:solidFill>
                <a:effectLst/>
              </a:rPr>
              <a:t>Concept: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</a:rPr>
              <a:t>The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E-Waste Tracking and Management System</a:t>
            </a:r>
            <a:r>
              <a:rPr lang="en-GB" b="0" i="0" dirty="0">
                <a:solidFill>
                  <a:schemeClr val="tx1"/>
                </a:solidFill>
                <a:effectLst/>
              </a:rPr>
              <a:t> addresses the growing challenge of electronic waste (e-waste) through an innovative, technology-driven approach.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</a:rPr>
              <a:t>It integrates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real-time monitoring</a:t>
            </a:r>
            <a:r>
              <a:rPr lang="en-GB" b="0" i="0" dirty="0">
                <a:solidFill>
                  <a:schemeClr val="tx1"/>
                </a:solidFill>
                <a:effectLst/>
              </a:rPr>
              <a:t>,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user engagement</a:t>
            </a:r>
            <a:r>
              <a:rPr lang="en-GB" b="0" i="0" dirty="0">
                <a:solidFill>
                  <a:schemeClr val="tx1"/>
                </a:solidFill>
                <a:effectLst/>
              </a:rPr>
              <a:t>, and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data analytics</a:t>
            </a:r>
            <a:r>
              <a:rPr lang="en-GB" b="0" i="0" dirty="0">
                <a:solidFill>
                  <a:schemeClr val="tx1"/>
                </a:solidFill>
                <a:effectLst/>
              </a:rPr>
              <a:t> to manage e-waste effectively from its generation to final disposal.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</a:rPr>
              <a:t>The system promotes transparency, user trust, and sustainability by leveraging advanced technologies and collaboration with certified recycling vendors.</a:t>
            </a:r>
          </a:p>
          <a:p>
            <a:pPr marL="0" indent="0" algn="l">
              <a:buNone/>
            </a:pPr>
            <a:r>
              <a:rPr lang="en-GB" b="1" i="0" dirty="0">
                <a:solidFill>
                  <a:schemeClr val="tx1"/>
                </a:solidFill>
                <a:effectLst/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8" name="Picture 4" descr="Premium Vector | E-waste illustration design">
            <a:extLst>
              <a:ext uri="{FF2B5EF4-FFF2-40B4-BE49-F238E27FC236}">
                <a16:creationId xmlns:a16="http://schemas.microsoft.com/office/drawing/2014/main" id="{7A5A759E-636B-58FE-A2C7-AD5C8BBA5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744" y="691979"/>
            <a:ext cx="3850992" cy="38509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23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7DFAB-A9FE-D9C6-7CFF-3B2352832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F424-66E1-E3FD-7E9C-07FAD94B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/ Solution - 2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C58A3-F6BA-19EE-6801-8E8717248ACE}"/>
              </a:ext>
            </a:extLst>
          </p:cNvPr>
          <p:cNvSpPr txBox="1"/>
          <p:nvPr/>
        </p:nvSpPr>
        <p:spPr>
          <a:xfrm>
            <a:off x="348000" y="842400"/>
            <a:ext cx="896257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GB" sz="1500" b="1" i="0" dirty="0">
                <a:solidFill>
                  <a:schemeClr val="tx1"/>
                </a:solidFill>
                <a:effectLst/>
              </a:rPr>
              <a:t>Solution: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GB" sz="1500" b="1" i="0" dirty="0">
                <a:solidFill>
                  <a:schemeClr val="tx1"/>
                </a:solidFill>
                <a:effectLst/>
              </a:rPr>
              <a:t>QR Code Integration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:</a:t>
            </a:r>
            <a:br>
              <a:rPr lang="en-GB" sz="1500" b="0" i="0" dirty="0">
                <a:solidFill>
                  <a:schemeClr val="tx1"/>
                </a:solidFill>
                <a:effectLst/>
              </a:rPr>
            </a:br>
            <a:r>
              <a:rPr lang="en-GB" sz="1500" b="0" i="0" dirty="0">
                <a:solidFill>
                  <a:schemeClr val="tx1"/>
                </a:solidFill>
                <a:effectLst/>
              </a:rPr>
              <a:t>Each device is assigned a </a:t>
            </a:r>
            <a:r>
              <a:rPr lang="en-GB" sz="1500" b="1" i="0" dirty="0">
                <a:solidFill>
                  <a:schemeClr val="tx1"/>
                </a:solidFill>
                <a:effectLst/>
              </a:rPr>
              <a:t>unique QR code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 during manufacturing, containing details like material composition, lifecycle, and disposal guidelines.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GB" sz="1500" b="1" i="0" dirty="0">
                <a:solidFill>
                  <a:schemeClr val="tx1"/>
                </a:solidFill>
                <a:effectLst/>
              </a:rPr>
              <a:t>Mobile App Interaction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:</a:t>
            </a:r>
            <a:br>
              <a:rPr lang="en-GB" sz="1500" b="0" i="0" dirty="0">
                <a:solidFill>
                  <a:schemeClr val="tx1"/>
                </a:solidFill>
                <a:effectLst/>
              </a:rPr>
            </a:br>
            <a:r>
              <a:rPr lang="en-GB" sz="1500" b="0" i="0" dirty="0">
                <a:solidFill>
                  <a:schemeClr val="tx1"/>
                </a:solidFill>
                <a:effectLst/>
              </a:rPr>
              <a:t>Consumers use the </a:t>
            </a:r>
            <a:r>
              <a:rPr lang="en-GB" sz="1500" b="1" i="0" dirty="0">
                <a:solidFill>
                  <a:schemeClr val="tx1"/>
                </a:solidFill>
                <a:effectLst/>
              </a:rPr>
              <a:t>E-Waste Manager App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 to scan the QR code, locate nearby drop-off points, or schedule pickups with certified recyclers.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GB" sz="1500" b="1" i="0" dirty="0">
                <a:solidFill>
                  <a:schemeClr val="tx1"/>
                </a:solidFill>
                <a:effectLst/>
              </a:rPr>
              <a:t>Recycling and Tracking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:</a:t>
            </a:r>
            <a:br>
              <a:rPr lang="en-GB" sz="1500" b="0" i="0" dirty="0">
                <a:solidFill>
                  <a:schemeClr val="tx1"/>
                </a:solidFill>
                <a:effectLst/>
              </a:rPr>
            </a:br>
            <a:r>
              <a:rPr lang="en-GB" sz="1500" b="0" i="0" dirty="0">
                <a:solidFill>
                  <a:schemeClr val="tx1"/>
                </a:solidFill>
                <a:effectLst/>
              </a:rPr>
              <a:t>At recycling centres, the QR code is scanned into a </a:t>
            </a:r>
            <a:r>
              <a:rPr lang="en-GB" sz="1500" b="1" i="0" dirty="0">
                <a:solidFill>
                  <a:schemeClr val="tx1"/>
                </a:solidFill>
                <a:effectLst/>
              </a:rPr>
              <a:t>blockchain system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, ensuring </a:t>
            </a:r>
            <a:r>
              <a:rPr lang="en-GB" sz="1500" b="1" i="0" dirty="0">
                <a:solidFill>
                  <a:schemeClr val="tx1"/>
                </a:solidFill>
                <a:effectLst/>
              </a:rPr>
              <a:t>transparent tracking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 of dismantling and material reuse processes.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GB" sz="1500" b="1" i="0" dirty="0">
                <a:solidFill>
                  <a:schemeClr val="tx1"/>
                </a:solidFill>
                <a:effectLst/>
              </a:rPr>
              <a:t>Reward System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:</a:t>
            </a:r>
            <a:br>
              <a:rPr lang="en-GB" sz="1500" b="0" i="0" dirty="0">
                <a:solidFill>
                  <a:schemeClr val="tx1"/>
                </a:solidFill>
                <a:effectLst/>
              </a:rPr>
            </a:br>
            <a:r>
              <a:rPr lang="en-GB" sz="1500" b="0" i="0" dirty="0">
                <a:solidFill>
                  <a:schemeClr val="tx1"/>
                </a:solidFill>
                <a:effectLst/>
              </a:rPr>
              <a:t>Users earn </a:t>
            </a:r>
            <a:r>
              <a:rPr lang="en-GB" sz="1500" b="1" i="0" dirty="0">
                <a:solidFill>
                  <a:schemeClr val="tx1"/>
                </a:solidFill>
                <a:effectLst/>
              </a:rPr>
              <a:t>eco-points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 for recycling, redeemable for discounts on eco-friendly products, motivating responsible disposal behaviour.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GB" sz="1500" b="1" i="0" dirty="0">
                <a:solidFill>
                  <a:schemeClr val="tx1"/>
                </a:solidFill>
                <a:effectLst/>
              </a:rPr>
              <a:t>Improvements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 marL="800100" lvl="1" indent="-342900" algn="l">
              <a:buFont typeface="+mj-lt"/>
              <a:buAutoNum type="alphaLcParenR"/>
            </a:pPr>
            <a:r>
              <a:rPr lang="en-GB" sz="1500" b="1" i="0" dirty="0">
                <a:solidFill>
                  <a:schemeClr val="tx1"/>
                </a:solidFill>
                <a:effectLst/>
              </a:rPr>
              <a:t>Standardized QR Codes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 for universal use.</a:t>
            </a:r>
          </a:p>
          <a:p>
            <a:pPr marL="800100" lvl="1" indent="-342900" algn="l">
              <a:buFont typeface="+mj-lt"/>
              <a:buAutoNum type="alphaLcParenR"/>
            </a:pPr>
            <a:r>
              <a:rPr lang="en-GB" sz="1500" b="1" i="0" dirty="0">
                <a:solidFill>
                  <a:schemeClr val="tx1"/>
                </a:solidFill>
                <a:effectLst/>
              </a:rPr>
              <a:t>Smart Contracts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 to automate rewards.</a:t>
            </a:r>
          </a:p>
          <a:p>
            <a:pPr marL="800100" lvl="1" indent="-342900" algn="l">
              <a:buFont typeface="+mj-lt"/>
              <a:buAutoNum type="alphaLcParenR"/>
            </a:pPr>
            <a:r>
              <a:rPr lang="en-GB" sz="1500" b="1" i="0" dirty="0">
                <a:solidFill>
                  <a:schemeClr val="tx1"/>
                </a:solidFill>
                <a:effectLst/>
              </a:rPr>
              <a:t>Gamification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 to encourage participation.</a:t>
            </a:r>
          </a:p>
          <a:p>
            <a:pPr marL="800100" lvl="1" indent="-342900" algn="l">
              <a:buFont typeface="+mj-lt"/>
              <a:buAutoNum type="alphaLcParenR"/>
            </a:pPr>
            <a:r>
              <a:rPr lang="en-GB" sz="1500" b="1" i="0" dirty="0">
                <a:solidFill>
                  <a:schemeClr val="tx1"/>
                </a:solidFill>
                <a:effectLst/>
              </a:rPr>
              <a:t>Government Dashboards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 to monitor recycling rates and policies.</a:t>
            </a:r>
            <a:endParaRPr lang="en-IN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20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6F67-E450-5E1D-6D5B-89A0821D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Pros and Cons of the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4CF2-BFFD-D01E-E3FA-11A16E764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i="0" dirty="0">
                <a:solidFill>
                  <a:schemeClr val="tx1"/>
                </a:solidFill>
                <a:effectLst/>
              </a:rPr>
              <a:t>Pros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</a:rPr>
              <a:t>Transparency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Blockchain ensures tamper-proof tracking.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</a:rPr>
              <a:t>User Engagement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Rewards and gamification motivate recycling.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</a:rPr>
              <a:t>Efficiency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AI automates waste segregation and collection logistics.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</a:rPr>
              <a:t>Sustainability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Promotes a circular economy by reusing materials.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</a:rPr>
              <a:t>Scalability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Mobile platforms and cloud infrastructure enable widespread adoption.</a:t>
            </a:r>
          </a:p>
          <a:p>
            <a:pPr marL="342891" lvl="1" indent="0" algn="just">
              <a:buNone/>
            </a:pPr>
            <a:endParaRPr lang="en-GB" b="0" i="0" dirty="0">
              <a:solidFill>
                <a:schemeClr val="tx1"/>
              </a:solidFill>
              <a:effectLst/>
            </a:endParaRPr>
          </a:p>
          <a:p>
            <a:pPr algn="just"/>
            <a:r>
              <a:rPr lang="en-GB" b="1" i="0" dirty="0">
                <a:solidFill>
                  <a:schemeClr val="tx1"/>
                </a:solidFill>
                <a:effectLst/>
              </a:rPr>
              <a:t>Cons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</a:rPr>
              <a:t>High Costs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Blockchain and AI implementation require significant investment.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</a:rPr>
              <a:t>Complexity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Integrating multiple technologies can be challenging.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</a:rPr>
              <a:t>Adoption Barriers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Users may be reluctant due to lack of awareness.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</a:rPr>
              <a:t>Privacy Concerns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Data tracking may raise security issues.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</a:rPr>
              <a:t>Dependency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Success relies on availability of certified recyclers.</a:t>
            </a:r>
          </a:p>
          <a:p>
            <a:pPr algn="just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3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00" y="878400"/>
            <a:ext cx="5624629" cy="3806550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IN" sz="1300" b="1" i="0" dirty="0">
                <a:solidFill>
                  <a:schemeClr val="tx1"/>
                </a:solidFill>
                <a:effectLst/>
              </a:rPr>
              <a:t>QR Code Assignment</a:t>
            </a:r>
            <a:r>
              <a:rPr lang="en-IN" sz="1300" b="0" i="0" dirty="0">
                <a:solidFill>
                  <a:schemeClr val="tx1"/>
                </a:solidFill>
                <a:effectLst/>
              </a:rPr>
              <a:t>: Devices are tagged with QR codes at manufacturing, storing details like materials and lifecycle.</a:t>
            </a:r>
          </a:p>
          <a:p>
            <a:pPr algn="l">
              <a:buFont typeface="+mj-lt"/>
              <a:buAutoNum type="arabicPeriod"/>
            </a:pPr>
            <a:r>
              <a:rPr lang="en-IN" sz="1300" b="1" i="0" dirty="0">
                <a:solidFill>
                  <a:schemeClr val="tx1"/>
                </a:solidFill>
                <a:effectLst/>
              </a:rPr>
              <a:t>User Interaction</a:t>
            </a:r>
            <a:r>
              <a:rPr lang="en-IN" sz="1300" b="0" i="0" dirty="0">
                <a:solidFill>
                  <a:schemeClr val="tx1"/>
                </a:solidFill>
                <a:effectLst/>
              </a:rPr>
              <a:t>: Users use the </a:t>
            </a:r>
            <a:r>
              <a:rPr lang="en-IN" sz="1300" b="1" i="0" dirty="0">
                <a:solidFill>
                  <a:schemeClr val="tx1"/>
                </a:solidFill>
                <a:effectLst/>
              </a:rPr>
              <a:t>web/mobile app</a:t>
            </a:r>
            <a:r>
              <a:rPr lang="en-IN" sz="1300" b="0" i="0" dirty="0">
                <a:solidFill>
                  <a:schemeClr val="tx1"/>
                </a:solidFill>
                <a:effectLst/>
              </a:rPr>
              <a:t> to scan QR codes, locate drop-off points, or schedule pickups.</a:t>
            </a:r>
          </a:p>
          <a:p>
            <a:pPr algn="l">
              <a:buFont typeface="+mj-lt"/>
              <a:buAutoNum type="arabicPeriod"/>
            </a:pPr>
            <a:r>
              <a:rPr lang="en-IN" sz="1300" b="1" i="0" dirty="0">
                <a:solidFill>
                  <a:schemeClr val="tx1"/>
                </a:solidFill>
                <a:effectLst/>
              </a:rPr>
              <a:t>Backend Services</a:t>
            </a:r>
            <a:r>
              <a:rPr lang="en-IN" sz="1300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300" b="1" i="0" dirty="0">
                <a:solidFill>
                  <a:schemeClr val="tx1"/>
                </a:solidFill>
                <a:effectLst/>
              </a:rPr>
              <a:t>API Server</a:t>
            </a:r>
            <a:r>
              <a:rPr lang="en-IN" sz="1300" b="0" i="0" dirty="0">
                <a:solidFill>
                  <a:schemeClr val="tx1"/>
                </a:solidFill>
                <a:effectLst/>
              </a:rPr>
              <a:t> connects users, blockchain, and databases.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300" b="1" i="0" dirty="0">
                <a:solidFill>
                  <a:schemeClr val="tx1"/>
                </a:solidFill>
                <a:effectLst/>
              </a:rPr>
              <a:t>AI Services</a:t>
            </a:r>
            <a:r>
              <a:rPr lang="en-IN" sz="1300" b="0" i="0" dirty="0">
                <a:solidFill>
                  <a:schemeClr val="tx1"/>
                </a:solidFill>
                <a:effectLst/>
              </a:rPr>
              <a:t> classify e-waste and analyse recycling trends.</a:t>
            </a:r>
          </a:p>
          <a:p>
            <a:pPr algn="l">
              <a:buFont typeface="+mj-lt"/>
              <a:buAutoNum type="arabicPeriod"/>
            </a:pPr>
            <a:r>
              <a:rPr lang="en-IN" sz="1300" b="1" i="0" dirty="0">
                <a:solidFill>
                  <a:schemeClr val="tx1"/>
                </a:solidFill>
                <a:effectLst/>
              </a:rPr>
              <a:t>Recycling and Blockchain Tracking</a:t>
            </a:r>
            <a:r>
              <a:rPr lang="en-IN" sz="1300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300" b="0" i="0" dirty="0">
                <a:solidFill>
                  <a:schemeClr val="tx1"/>
                </a:solidFill>
                <a:effectLst/>
              </a:rPr>
              <a:t>QR codes are logged in the </a:t>
            </a:r>
            <a:r>
              <a:rPr lang="en-IN" sz="1300" b="1" i="0" dirty="0">
                <a:solidFill>
                  <a:schemeClr val="tx1"/>
                </a:solidFill>
                <a:effectLst/>
              </a:rPr>
              <a:t>blockchain</a:t>
            </a:r>
            <a:r>
              <a:rPr lang="en-IN" sz="1300" b="0" i="0" dirty="0">
                <a:solidFill>
                  <a:schemeClr val="tx1"/>
                </a:solidFill>
                <a:effectLst/>
              </a:rPr>
              <a:t>, ensuring transparency in recycling steps.</a:t>
            </a:r>
          </a:p>
          <a:p>
            <a:pPr algn="l">
              <a:buFont typeface="+mj-lt"/>
              <a:buAutoNum type="arabicPeriod"/>
            </a:pPr>
            <a:r>
              <a:rPr lang="en-IN" sz="1300" b="1" i="0" dirty="0">
                <a:solidFill>
                  <a:schemeClr val="tx1"/>
                </a:solidFill>
                <a:effectLst/>
              </a:rPr>
              <a:t>Cloud Infrastructure</a:t>
            </a:r>
            <a:r>
              <a:rPr lang="en-IN" sz="1300" b="0" i="0" dirty="0">
                <a:solidFill>
                  <a:schemeClr val="tx1"/>
                </a:solidFill>
                <a:effectLst/>
              </a:rPr>
              <a:t>: </a:t>
            </a:r>
            <a:r>
              <a:rPr lang="en-IN" sz="1300" b="1" i="0" dirty="0">
                <a:solidFill>
                  <a:schemeClr val="tx1"/>
                </a:solidFill>
                <a:effectLst/>
              </a:rPr>
              <a:t>AWS S3</a:t>
            </a:r>
            <a:r>
              <a:rPr lang="en-IN" sz="1300" b="0" i="0" dirty="0">
                <a:solidFill>
                  <a:schemeClr val="tx1"/>
                </a:solidFill>
                <a:effectLst/>
              </a:rPr>
              <a:t> and </a:t>
            </a:r>
            <a:r>
              <a:rPr lang="en-IN" sz="1300" b="1" i="0" dirty="0">
                <a:solidFill>
                  <a:schemeClr val="tx1"/>
                </a:solidFill>
                <a:effectLst/>
              </a:rPr>
              <a:t>Lambda</a:t>
            </a:r>
            <a:r>
              <a:rPr lang="en-IN" sz="1300" b="0" i="0" dirty="0">
                <a:solidFill>
                  <a:schemeClr val="tx1"/>
                </a:solidFill>
                <a:effectLst/>
              </a:rPr>
              <a:t> handle data storage and processing.</a:t>
            </a:r>
          </a:p>
          <a:p>
            <a:pPr algn="l">
              <a:buFont typeface="+mj-lt"/>
              <a:buAutoNum type="arabicPeriod"/>
            </a:pPr>
            <a:r>
              <a:rPr lang="en-IN" sz="1300" b="1" i="0" dirty="0">
                <a:solidFill>
                  <a:schemeClr val="tx1"/>
                </a:solidFill>
                <a:effectLst/>
              </a:rPr>
              <a:t>Vendor Services</a:t>
            </a:r>
            <a:r>
              <a:rPr lang="en-IN" sz="1300" b="0" i="0" dirty="0">
                <a:solidFill>
                  <a:schemeClr val="tx1"/>
                </a:solidFill>
                <a:effectLst/>
              </a:rPr>
              <a:t>: Recyclers log metrics like material purity via integrated APIs.</a:t>
            </a:r>
          </a:p>
          <a:p>
            <a:pPr algn="l">
              <a:buFont typeface="+mj-lt"/>
              <a:buAutoNum type="arabicPeriod"/>
            </a:pPr>
            <a:r>
              <a:rPr lang="en-IN" sz="1300" b="1" i="0" dirty="0">
                <a:solidFill>
                  <a:schemeClr val="tx1"/>
                </a:solidFill>
                <a:effectLst/>
              </a:rPr>
              <a:t>Data Management</a:t>
            </a:r>
            <a:r>
              <a:rPr lang="en-IN" sz="1300" b="0" i="0" dirty="0">
                <a:solidFill>
                  <a:schemeClr val="tx1"/>
                </a:solidFill>
                <a:effectLst/>
              </a:rPr>
              <a:t>: </a:t>
            </a:r>
            <a:r>
              <a:rPr lang="en-IN" sz="1300" b="1" i="0" dirty="0">
                <a:solidFill>
                  <a:schemeClr val="tx1"/>
                </a:solidFill>
                <a:effectLst/>
              </a:rPr>
              <a:t>PostgreSQL</a:t>
            </a:r>
            <a:r>
              <a:rPr lang="en-IN" sz="1300" b="0" i="0" dirty="0">
                <a:solidFill>
                  <a:schemeClr val="tx1"/>
                </a:solidFill>
                <a:effectLst/>
              </a:rPr>
              <a:t> and </a:t>
            </a:r>
            <a:r>
              <a:rPr lang="en-IN" sz="1300" b="1" i="0" dirty="0">
                <a:solidFill>
                  <a:schemeClr val="tx1"/>
                </a:solidFill>
                <a:effectLst/>
              </a:rPr>
              <a:t>MongoDB</a:t>
            </a:r>
            <a:r>
              <a:rPr lang="en-IN" sz="1300" b="0" i="0" dirty="0">
                <a:solidFill>
                  <a:schemeClr val="tx1"/>
                </a:solidFill>
                <a:effectLst/>
              </a:rPr>
              <a:t> store structured and unstructured data.</a:t>
            </a:r>
          </a:p>
          <a:p>
            <a:pPr algn="l">
              <a:buFont typeface="+mj-lt"/>
              <a:buAutoNum type="arabicPeriod"/>
            </a:pPr>
            <a:r>
              <a:rPr lang="en-GB" sz="1300" b="1" i="0" dirty="0">
                <a:solidFill>
                  <a:schemeClr val="tx1"/>
                </a:solidFill>
                <a:effectLst/>
              </a:rPr>
              <a:t>Reward System Integration</a:t>
            </a:r>
            <a:r>
              <a:rPr lang="en-GB" sz="1300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300" b="0" i="0" dirty="0">
                <a:solidFill>
                  <a:schemeClr val="tx1"/>
                </a:solidFill>
                <a:effectLst/>
              </a:rPr>
              <a:t>Implements a </a:t>
            </a:r>
            <a:r>
              <a:rPr lang="en-GB" sz="1300" b="1" i="0" dirty="0">
                <a:solidFill>
                  <a:schemeClr val="tx1"/>
                </a:solidFill>
                <a:effectLst/>
              </a:rPr>
              <a:t>smart contract system</a:t>
            </a:r>
            <a:r>
              <a:rPr lang="en-GB" sz="1300" b="0" i="0" dirty="0">
                <a:solidFill>
                  <a:schemeClr val="tx1"/>
                </a:solidFill>
                <a:effectLst/>
              </a:rPr>
              <a:t> for automating reward distribution, ensuring accurate eco-point allocation for users.</a:t>
            </a:r>
          </a:p>
          <a:p>
            <a:pPr algn="l">
              <a:buFont typeface="+mj-lt"/>
              <a:buAutoNum type="arabicPeriod"/>
            </a:pPr>
            <a:endParaRPr lang="en-IN" sz="1300" b="1" i="0" dirty="0"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62F132-A3CA-BBC9-A609-F43D6892C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57" y="640941"/>
            <a:ext cx="4530094" cy="272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9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F49EE-CFDD-D46E-1DCA-1FC03D88A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62B5-7A1D-A401-E1B9-2ED1F61F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Description-Summary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79FD32-A834-3DAE-800C-55947C3DC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522472"/>
              </p:ext>
            </p:extLst>
          </p:nvPr>
        </p:nvGraphicFramePr>
        <p:xfrm>
          <a:off x="1447653" y="1009029"/>
          <a:ext cx="6248694" cy="39014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46065">
                  <a:extLst>
                    <a:ext uri="{9D8B030D-6E8A-4147-A177-3AD203B41FA5}">
                      <a16:colId xmlns:a16="http://schemas.microsoft.com/office/drawing/2014/main" val="4173543661"/>
                    </a:ext>
                  </a:extLst>
                </a:gridCol>
                <a:gridCol w="4702629">
                  <a:extLst>
                    <a:ext uri="{9D8B030D-6E8A-4147-A177-3AD203B41FA5}">
                      <a16:colId xmlns:a16="http://schemas.microsoft.com/office/drawing/2014/main" val="879341844"/>
                    </a:ext>
                  </a:extLst>
                </a:gridCol>
              </a:tblGrid>
              <a:tr h="231750">
                <a:tc>
                  <a:txBody>
                    <a:bodyPr/>
                    <a:lstStyle/>
                    <a:p>
                      <a:pPr algn="just" fontAlgn="b"/>
                      <a:r>
                        <a:rPr lang="en-IN" sz="1200" b="1" dirty="0">
                          <a:effectLst/>
                        </a:rPr>
                        <a:t>Component</a:t>
                      </a:r>
                    </a:p>
                  </a:txBody>
                  <a:tcPr marL="63285" marR="63285" marT="31642" marB="31642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IN" sz="1200" b="1" dirty="0">
                          <a:effectLst/>
                        </a:rPr>
                        <a:t>Technology &amp; Purpose</a:t>
                      </a:r>
                    </a:p>
                  </a:txBody>
                  <a:tcPr marL="63285" marR="63285" marT="31642" marB="31642" anchor="b"/>
                </a:tc>
                <a:extLst>
                  <a:ext uri="{0D108BD9-81ED-4DB2-BD59-A6C34878D82A}">
                    <a16:rowId xmlns:a16="http://schemas.microsoft.com/office/drawing/2014/main" val="1289528064"/>
                  </a:ext>
                </a:extLst>
              </a:tr>
              <a:tr h="395502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200" b="1" dirty="0">
                          <a:effectLst/>
                        </a:rPr>
                        <a:t>Frontend</a:t>
                      </a:r>
                      <a:endParaRPr lang="en-IN" sz="1200" dirty="0">
                        <a:effectLst/>
                      </a:endParaRPr>
                    </a:p>
                  </a:txBody>
                  <a:tcPr marL="63285" marR="63285" marT="31642" marB="31642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GB" sz="1200" dirty="0">
                          <a:effectLst/>
                        </a:rPr>
                        <a:t>React.js : Dynamic UI for web applications.</a:t>
                      </a:r>
                    </a:p>
                  </a:txBody>
                  <a:tcPr marL="63285" marR="63285" marT="31642" marB="31642" anchor="ctr"/>
                </a:tc>
                <a:extLst>
                  <a:ext uri="{0D108BD9-81ED-4DB2-BD59-A6C34878D82A}">
                    <a16:rowId xmlns:a16="http://schemas.microsoft.com/office/drawing/2014/main" val="1023159921"/>
                  </a:ext>
                </a:extLst>
              </a:tr>
              <a:tr h="395502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200" b="1">
                          <a:effectLst/>
                        </a:rPr>
                        <a:t>Mobile App</a:t>
                      </a:r>
                      <a:endParaRPr lang="en-IN" sz="1200">
                        <a:effectLst/>
                      </a:endParaRPr>
                    </a:p>
                  </a:txBody>
                  <a:tcPr marL="63285" marR="63285" marT="31642" marB="31642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GB" sz="1200" dirty="0">
                          <a:effectLst/>
                        </a:rPr>
                        <a:t>React Native: Cross-platform mobile app.</a:t>
                      </a:r>
                    </a:p>
                  </a:txBody>
                  <a:tcPr marL="63285" marR="63285" marT="31642" marB="31642" anchor="ctr"/>
                </a:tc>
                <a:extLst>
                  <a:ext uri="{0D108BD9-81ED-4DB2-BD59-A6C34878D82A}">
                    <a16:rowId xmlns:a16="http://schemas.microsoft.com/office/drawing/2014/main" val="1127865421"/>
                  </a:ext>
                </a:extLst>
              </a:tr>
              <a:tr h="559254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200" b="1" dirty="0">
                          <a:effectLst/>
                        </a:rPr>
                        <a:t>Backend</a:t>
                      </a:r>
                      <a:endParaRPr lang="en-IN" sz="1200" dirty="0">
                        <a:effectLst/>
                      </a:endParaRPr>
                    </a:p>
                  </a:txBody>
                  <a:tcPr marL="63285" marR="63285" marT="31642" marB="31642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GB" sz="1200">
                          <a:effectLst/>
                        </a:rPr>
                        <a:t>Node.js (Express) / Django: Scalable backend for requests and APIs.</a:t>
                      </a:r>
                    </a:p>
                  </a:txBody>
                  <a:tcPr marL="63285" marR="63285" marT="31642" marB="31642" anchor="ctr"/>
                </a:tc>
                <a:extLst>
                  <a:ext uri="{0D108BD9-81ED-4DB2-BD59-A6C34878D82A}">
                    <a16:rowId xmlns:a16="http://schemas.microsoft.com/office/drawing/2014/main" val="2492279257"/>
                  </a:ext>
                </a:extLst>
              </a:tr>
              <a:tr h="559254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200" b="1">
                          <a:effectLst/>
                        </a:rPr>
                        <a:t>Database</a:t>
                      </a:r>
                      <a:endParaRPr lang="en-IN" sz="1200">
                        <a:effectLst/>
                      </a:endParaRPr>
                    </a:p>
                  </a:txBody>
                  <a:tcPr marL="63285" marR="63285" marT="31642" marB="31642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GB" sz="1200">
                          <a:effectLst/>
                        </a:rPr>
                        <a:t>PostgreSQL / MongoDB: Data storage for structured and unstructured data.</a:t>
                      </a:r>
                    </a:p>
                  </a:txBody>
                  <a:tcPr marL="63285" marR="63285" marT="31642" marB="31642" anchor="ctr"/>
                </a:tc>
                <a:extLst>
                  <a:ext uri="{0D108BD9-81ED-4DB2-BD59-A6C34878D82A}">
                    <a16:rowId xmlns:a16="http://schemas.microsoft.com/office/drawing/2014/main" val="2535717030"/>
                  </a:ext>
                </a:extLst>
              </a:tr>
              <a:tr h="559254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200" b="1">
                          <a:effectLst/>
                        </a:rPr>
                        <a:t>Blockchain</a:t>
                      </a:r>
                      <a:endParaRPr lang="en-IN" sz="1200">
                        <a:effectLst/>
                      </a:endParaRPr>
                    </a:p>
                  </a:txBody>
                  <a:tcPr marL="63285" marR="63285" marT="31642" marB="31642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GB" sz="1200">
                          <a:effectLst/>
                        </a:rPr>
                        <a:t>Ethereum / Hyperledger: Transparency and traceability with smart contracts.</a:t>
                      </a:r>
                    </a:p>
                  </a:txBody>
                  <a:tcPr marL="63285" marR="63285" marT="31642" marB="31642" anchor="ctr"/>
                </a:tc>
                <a:extLst>
                  <a:ext uri="{0D108BD9-81ED-4DB2-BD59-A6C34878D82A}">
                    <a16:rowId xmlns:a16="http://schemas.microsoft.com/office/drawing/2014/main" val="660053986"/>
                  </a:ext>
                </a:extLst>
              </a:tr>
              <a:tr h="395502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200" b="1" dirty="0">
                          <a:effectLst/>
                        </a:rPr>
                        <a:t>Cloud</a:t>
                      </a:r>
                      <a:endParaRPr lang="en-IN" sz="1200" dirty="0">
                        <a:effectLst/>
                      </a:endParaRPr>
                    </a:p>
                  </a:txBody>
                  <a:tcPr marL="63285" marR="63285" marT="31642" marB="31642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GB" sz="1200" dirty="0">
                          <a:effectLst/>
                        </a:rPr>
                        <a:t>AWS / Google Cloud: Scalable cloud storage and computing.</a:t>
                      </a:r>
                    </a:p>
                  </a:txBody>
                  <a:tcPr marL="63285" marR="63285" marT="31642" marB="31642" anchor="ctr"/>
                </a:tc>
                <a:extLst>
                  <a:ext uri="{0D108BD9-81ED-4DB2-BD59-A6C34878D82A}">
                    <a16:rowId xmlns:a16="http://schemas.microsoft.com/office/drawing/2014/main" val="3224326058"/>
                  </a:ext>
                </a:extLst>
              </a:tr>
              <a:tr h="395502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200" b="1">
                          <a:effectLst/>
                        </a:rPr>
                        <a:t>Real-Time</a:t>
                      </a:r>
                      <a:endParaRPr lang="en-IN" sz="1200">
                        <a:effectLst/>
                      </a:endParaRPr>
                    </a:p>
                  </a:txBody>
                  <a:tcPr marL="63285" marR="63285" marT="31642" marB="31642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200">
                          <a:effectLst/>
                        </a:rPr>
                        <a:t>Firebase / WebSocket: Real-time notifications.</a:t>
                      </a:r>
                    </a:p>
                  </a:txBody>
                  <a:tcPr marL="63285" marR="63285" marT="31642" marB="31642" anchor="ctr"/>
                </a:tc>
                <a:extLst>
                  <a:ext uri="{0D108BD9-81ED-4DB2-BD59-A6C34878D82A}">
                    <a16:rowId xmlns:a16="http://schemas.microsoft.com/office/drawing/2014/main" val="143567248"/>
                  </a:ext>
                </a:extLst>
              </a:tr>
              <a:tr h="395502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200" b="1" dirty="0">
                          <a:effectLst/>
                        </a:rPr>
                        <a:t>AI &amp; ML</a:t>
                      </a:r>
                      <a:endParaRPr lang="en-IN" sz="1200" dirty="0">
                        <a:effectLst/>
                      </a:endParaRPr>
                    </a:p>
                  </a:txBody>
                  <a:tcPr marL="63285" marR="63285" marT="31642" marB="31642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GB" sz="1200" dirty="0">
                          <a:effectLst/>
                        </a:rPr>
                        <a:t>TensorFlow / </a:t>
                      </a:r>
                      <a:r>
                        <a:rPr lang="en-GB" sz="1200" dirty="0" err="1">
                          <a:effectLst/>
                        </a:rPr>
                        <a:t>PyTorch</a:t>
                      </a:r>
                      <a:r>
                        <a:rPr lang="en-GB" sz="1200" dirty="0">
                          <a:effectLst/>
                        </a:rPr>
                        <a:t>: AI for classification and optimization.</a:t>
                      </a:r>
                    </a:p>
                  </a:txBody>
                  <a:tcPr marL="63285" marR="63285" marT="31642" marB="31642" anchor="ctr"/>
                </a:tc>
                <a:extLst>
                  <a:ext uri="{0D108BD9-81ED-4DB2-BD59-A6C34878D82A}">
                    <a16:rowId xmlns:a16="http://schemas.microsoft.com/office/drawing/2014/main" val="295678223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01FED47-8509-FBD6-DB33-E7A09E724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735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9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3F90B-2416-7672-FE66-D775EB5CE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5F46-7671-A4F6-AE5B-89E64BD6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FECF-53F4-65D1-B704-BE645C71D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00" y="878400"/>
            <a:ext cx="8534400" cy="4204140"/>
          </a:xfrm>
        </p:spPr>
        <p:txBody>
          <a:bodyPr numCol="1">
            <a:noAutofit/>
          </a:bodyPr>
          <a:lstStyle/>
          <a:p>
            <a:pPr marL="0" indent="0" algn="l">
              <a:buNone/>
            </a:pPr>
            <a:r>
              <a:rPr lang="en-GB" b="1" i="0" dirty="0">
                <a:solidFill>
                  <a:schemeClr val="tx1"/>
                </a:solidFill>
                <a:effectLst/>
              </a:rPr>
              <a:t>Phase 1: Planning and Design</a:t>
            </a:r>
            <a:endParaRPr lang="en-GB" b="0" i="0" dirty="0">
              <a:solidFill>
                <a:schemeClr val="tx1"/>
              </a:solidFill>
              <a:effectLst/>
            </a:endParaRPr>
          </a:p>
          <a:p>
            <a:pPr marL="857250" lvl="1" indent="-400050" algn="l">
              <a:buFont typeface="+mj-lt"/>
              <a:buAutoNum type="romanU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Define project scope, goals, and deliverables.</a:t>
            </a:r>
          </a:p>
          <a:p>
            <a:pPr marL="857250" lvl="1" indent="-400050" algn="l">
              <a:buFont typeface="+mj-lt"/>
              <a:buAutoNum type="romanU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Create system architecture and wireframes for the app and website.</a:t>
            </a:r>
          </a:p>
          <a:p>
            <a:pPr marL="857250" lvl="1" indent="-400050" algn="l">
              <a:buFont typeface="+mj-lt"/>
              <a:buAutoNum type="romanU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Choose tools and technologies (React.js, Node.js/Django, MongoDB, Blockchain).</a:t>
            </a:r>
          </a:p>
          <a:p>
            <a:pPr marL="0" indent="0" algn="l">
              <a:buNone/>
            </a:pPr>
            <a:r>
              <a:rPr lang="en-GB" b="1" i="0" dirty="0">
                <a:solidFill>
                  <a:schemeClr val="tx1"/>
                </a:solidFill>
                <a:effectLst/>
              </a:rPr>
              <a:t>Phase 2: Development</a:t>
            </a:r>
            <a:endParaRPr lang="en-GB" b="0" i="0" dirty="0">
              <a:solidFill>
                <a:schemeClr val="tx1"/>
              </a:solidFill>
              <a:effectLst/>
            </a:endParaRPr>
          </a:p>
          <a:p>
            <a:pPr marL="857250" lvl="1" indent="-400050" algn="l">
              <a:buFont typeface="+mj-lt"/>
              <a:buAutoNum type="romanU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Frontend Development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Build user-friendly mobile and web interfaces.</a:t>
            </a:r>
          </a:p>
          <a:p>
            <a:pPr marL="857250" lvl="1" indent="-400050" algn="l">
              <a:buFont typeface="+mj-lt"/>
              <a:buAutoNum type="romanU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Backend Development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Implement APIs for QR code generation, user authentication, and recycling tracking.</a:t>
            </a:r>
          </a:p>
          <a:p>
            <a:pPr marL="857250" lvl="1" indent="-400050" algn="l">
              <a:buFont typeface="+mj-lt"/>
              <a:buAutoNum type="romanU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Blockchain Setup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Configure a basic blockchain for tracking e-waste recycling processes.</a:t>
            </a:r>
          </a:p>
          <a:p>
            <a:pPr marL="857250" lvl="1" indent="-400050" algn="l">
              <a:buFont typeface="+mj-lt"/>
              <a:buAutoNum type="romanUcPeriod"/>
            </a:pPr>
            <a:r>
              <a:rPr lang="en-GB" b="1" i="0" dirty="0">
                <a:solidFill>
                  <a:schemeClr val="tx1"/>
                </a:solidFill>
                <a:effectLst/>
              </a:rPr>
              <a:t>Database Management</a:t>
            </a:r>
            <a:r>
              <a:rPr lang="en-GB" b="0" i="0" dirty="0">
                <a:solidFill>
                  <a:schemeClr val="tx1"/>
                </a:solidFill>
                <a:effectLst/>
              </a:rPr>
              <a:t>: Set up PostgreSQL/MongoDB for storing user and recycling data.</a:t>
            </a:r>
          </a:p>
          <a:p>
            <a:pPr marL="0" indent="0" algn="l">
              <a:buNone/>
            </a:pPr>
            <a:r>
              <a:rPr lang="en-GB" b="1" i="0" dirty="0">
                <a:solidFill>
                  <a:schemeClr val="tx1"/>
                </a:solidFill>
                <a:effectLst/>
              </a:rPr>
              <a:t>Phase 3: Integration and Testing</a:t>
            </a:r>
            <a:endParaRPr lang="en-GB" b="0" i="0" dirty="0">
              <a:solidFill>
                <a:schemeClr val="tx1"/>
              </a:solidFill>
              <a:effectLst/>
            </a:endParaRPr>
          </a:p>
          <a:p>
            <a:pPr marL="857250" lvl="1" indent="-400050" algn="l">
              <a:buFont typeface="+mj-lt"/>
              <a:buAutoNum type="romanU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Integrate the frontend, backend, and blockchain components.</a:t>
            </a:r>
          </a:p>
          <a:p>
            <a:pPr marL="857250" lvl="1" indent="-400050" algn="l">
              <a:buFont typeface="+mj-lt"/>
              <a:buAutoNum type="romanU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Test for functionality, security, and scalability using tools like Postman and Selenium</a:t>
            </a:r>
            <a:r>
              <a:rPr lang="en-GB" dirty="0">
                <a:solidFill>
                  <a:schemeClr val="tx1"/>
                </a:solidFill>
              </a:rPr>
              <a:t>.</a:t>
            </a:r>
            <a:endParaRPr lang="en-GB" b="0" i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5777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00" y="878400"/>
            <a:ext cx="8324286" cy="4204140"/>
          </a:xfrm>
        </p:spPr>
        <p:txBody>
          <a:bodyPr numCol="1">
            <a:noAutofit/>
          </a:bodyPr>
          <a:lstStyle/>
          <a:p>
            <a:pPr marL="0" indent="0" algn="just">
              <a:buNone/>
            </a:pPr>
            <a:endParaRPr lang="en-GB" sz="1600" b="0" i="0" dirty="0">
              <a:solidFill>
                <a:schemeClr val="tx1"/>
              </a:solidFill>
              <a:effectLst/>
            </a:endParaRPr>
          </a:p>
          <a:p>
            <a:pPr marL="0" indent="0" algn="just">
              <a:buNone/>
            </a:pPr>
            <a:r>
              <a:rPr lang="en-GB" b="1" i="0" dirty="0">
                <a:solidFill>
                  <a:schemeClr val="tx1"/>
                </a:solidFill>
                <a:effectLst/>
              </a:rPr>
              <a:t>Phase 4: Launch</a:t>
            </a:r>
            <a:endParaRPr lang="en-GB" b="0" i="0" dirty="0">
              <a:solidFill>
                <a:schemeClr val="tx1"/>
              </a:solidFill>
              <a:effectLst/>
            </a:endParaRPr>
          </a:p>
          <a:p>
            <a:pPr marL="857250" lvl="1" indent="-400050" algn="just">
              <a:buFont typeface="+mj-lt"/>
              <a:buAutoNum type="romanUcPeriod"/>
              <a:tabLst>
                <a:tab pos="180975" algn="l"/>
                <a:tab pos="4035425" algn="l"/>
              </a:tabLst>
            </a:pPr>
            <a:r>
              <a:rPr lang="en-GB" b="0" i="0" dirty="0">
                <a:solidFill>
                  <a:schemeClr val="tx1"/>
                </a:solidFill>
                <a:effectLst/>
              </a:rPr>
              <a:t>Deploy the system on free-tier cloud hosting (AWS, Heroku, or </a:t>
            </a:r>
            <a:r>
              <a:rPr lang="en-GB" b="0" i="0" dirty="0" err="1">
                <a:solidFill>
                  <a:schemeClr val="tx1"/>
                </a:solidFill>
                <a:effectLst/>
              </a:rPr>
              <a:t>Vercel</a:t>
            </a:r>
            <a:r>
              <a:rPr lang="en-GB" b="0" i="0" dirty="0">
                <a:solidFill>
                  <a:schemeClr val="tx1"/>
                </a:solidFill>
                <a:effectLst/>
              </a:rPr>
              <a:t>).</a:t>
            </a:r>
          </a:p>
          <a:p>
            <a:pPr marL="857250" lvl="1" indent="-400050" algn="just">
              <a:buFont typeface="+mj-lt"/>
              <a:buAutoNum type="romanU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Release the mobile app on Android (Play Store) initially for wide accessibility.</a:t>
            </a:r>
          </a:p>
          <a:p>
            <a:pPr marL="0" indent="0" algn="just">
              <a:buNone/>
            </a:pPr>
            <a:r>
              <a:rPr lang="en-GB" b="1" i="0" dirty="0">
                <a:solidFill>
                  <a:schemeClr val="tx1"/>
                </a:solidFill>
                <a:effectLst/>
              </a:rPr>
              <a:t>Phase 5: User Engagement and Scaling</a:t>
            </a:r>
            <a:endParaRPr lang="en-GB" b="0" i="0" dirty="0">
              <a:solidFill>
                <a:schemeClr val="tx1"/>
              </a:solidFill>
              <a:effectLst/>
            </a:endParaRPr>
          </a:p>
          <a:p>
            <a:pPr marL="857250" lvl="1" indent="-400050" algn="just">
              <a:buFont typeface="+mj-lt"/>
              <a:buAutoNum type="romanU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Launch marketing campaigns to drive user adoption.</a:t>
            </a:r>
          </a:p>
          <a:p>
            <a:pPr marL="857250" lvl="1" indent="-400050" algn="just">
              <a:buFont typeface="+mj-lt"/>
              <a:buAutoNum type="romanU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Partner with local recycling vendors for operational support.</a:t>
            </a:r>
          </a:p>
          <a:p>
            <a:pPr marL="857250" lvl="1" indent="-400050" algn="just">
              <a:buFont typeface="+mj-lt"/>
              <a:buAutoNum type="romanU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Monitor system usage and scale resources as needed.</a:t>
            </a:r>
          </a:p>
          <a:p>
            <a:pPr marL="0" indent="0" algn="just">
              <a:buNone/>
            </a:pPr>
            <a:r>
              <a:rPr lang="en-GB" b="1" i="0" dirty="0">
                <a:solidFill>
                  <a:schemeClr val="tx1"/>
                </a:solidFill>
                <a:effectLst/>
              </a:rPr>
              <a:t>Phase 6: Maintenance and Updates</a:t>
            </a:r>
            <a:endParaRPr lang="en-GB" b="0" i="0" dirty="0">
              <a:solidFill>
                <a:schemeClr val="tx1"/>
              </a:solidFill>
              <a:effectLst/>
            </a:endParaRPr>
          </a:p>
          <a:p>
            <a:pPr marL="857250" lvl="1" indent="-400050" algn="just">
              <a:buFont typeface="+mj-lt"/>
              <a:buAutoNum type="romanU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Regularly update the app and system based on user feedback.</a:t>
            </a:r>
          </a:p>
          <a:p>
            <a:pPr marL="857250" lvl="1" indent="-400050" algn="just">
              <a:buFont typeface="+mj-lt"/>
              <a:buAutoNum type="romanU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Add advanced features like AI-based classification and smart contracts for automation.</a:t>
            </a:r>
          </a:p>
        </p:txBody>
      </p:sp>
    </p:spTree>
    <p:extLst>
      <p:ext uri="{BB962C8B-B14F-4D97-AF65-F5344CB8AC3E}">
        <p14:creationId xmlns:p14="http://schemas.microsoft.com/office/powerpoint/2010/main" val="1503041079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Custom 7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>
          <a:solidFill>
            <a:schemeClr val="accent3"/>
          </a:solidFill>
          <a:prstDash val="sysDot"/>
          <a:tailEnd type="oval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34855</TotalTime>
  <Words>1396</Words>
  <Application>Microsoft Office PowerPoint</Application>
  <PresentationFormat>On-screen Show (16:9)</PresentationFormat>
  <Paragraphs>175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Open Sans</vt:lpstr>
      <vt:lpstr>ui-sans-serif</vt:lpstr>
      <vt:lpstr>L&amp;T Theme 2</vt:lpstr>
      <vt:lpstr>E-Waste Tracking and Management</vt:lpstr>
      <vt:lpstr>Challenge Statement</vt:lpstr>
      <vt:lpstr>Concept / Solution - 1</vt:lpstr>
      <vt:lpstr>Concept / Solution - 2</vt:lpstr>
      <vt:lpstr>Pros and Cons of the solution</vt:lpstr>
      <vt:lpstr>Technical Description</vt:lpstr>
      <vt:lpstr>Technical Description-Summary</vt:lpstr>
      <vt:lpstr>Implementation Plan</vt:lpstr>
      <vt:lpstr>Implementation Plan</vt:lpstr>
      <vt:lpstr>Validation / Testing / Analysis</vt:lpstr>
      <vt:lpstr>Cost Estimate</vt:lpstr>
      <vt:lpstr>Assumptions</vt:lpstr>
      <vt:lpstr>How the System Works</vt:lpstr>
      <vt:lpstr>References</vt:lpstr>
      <vt:lpstr>PowerPoint Presentation</vt:lpstr>
    </vt:vector>
  </TitlesOfParts>
  <Company>LnT IES Blr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Deck 6 v4</dc:title>
  <dc:creator>Vishnu.Andhare@lnties.com</dc:creator>
  <cp:keywords>No Restrictions</cp:keywords>
  <dc:description>Let’s ask, how we win together</dc:description>
  <cp:lastModifiedBy>Nishanth K J</cp:lastModifiedBy>
  <cp:revision>3104</cp:revision>
  <dcterms:created xsi:type="dcterms:W3CDTF">2012-07-10T10:41:00Z</dcterms:created>
  <dcterms:modified xsi:type="dcterms:W3CDTF">2024-12-02T12:53:46Z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b24c9d3b-993a-4f8b-9cee-9cf4b501a4b2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  <property fmtid="{D5CDD505-2E9C-101B-9397-08002B2CF9AE}" pid="5" name="Presentation">
    <vt:lpwstr>IP Deck 6 v4</vt:lpwstr>
  </property>
  <property fmtid="{D5CDD505-2E9C-101B-9397-08002B2CF9AE}" pid="6" name="SlideDescription">
    <vt:lpwstr>Let’s ask, how we win together</vt:lpwstr>
  </property>
  <property fmtid="{D5CDD505-2E9C-101B-9397-08002B2CF9AE}" pid="7" name="MSIP_Label_4b5591f2-6b23-403d-aa5f-b6d577f5e572_Enabled">
    <vt:lpwstr>true</vt:lpwstr>
  </property>
  <property fmtid="{D5CDD505-2E9C-101B-9397-08002B2CF9AE}" pid="8" name="MSIP_Label_4b5591f2-6b23-403d-aa5f-b6d577f5e572_SetDate">
    <vt:lpwstr>2021-03-19T09:51:32Z</vt:lpwstr>
  </property>
  <property fmtid="{D5CDD505-2E9C-101B-9397-08002B2CF9AE}" pid="9" name="MSIP_Label_4b5591f2-6b23-403d-aa5f-b6d577f5e572_Method">
    <vt:lpwstr>Standard</vt:lpwstr>
  </property>
  <property fmtid="{D5CDD505-2E9C-101B-9397-08002B2CF9AE}" pid="10" name="MSIP_Label_4b5591f2-6b23-403d-aa5f-b6d577f5e572_Name">
    <vt:lpwstr>4b5591f2-6b23-403d-aa5f-b6d577f5e572</vt:lpwstr>
  </property>
  <property fmtid="{D5CDD505-2E9C-101B-9397-08002B2CF9AE}" pid="11" name="MSIP_Label_4b5591f2-6b23-403d-aa5f-b6d577f5e572_SiteId">
    <vt:lpwstr>311b3378-8e8a-4b5e-a33f-e80a3d8ba60a</vt:lpwstr>
  </property>
  <property fmtid="{D5CDD505-2E9C-101B-9397-08002B2CF9AE}" pid="12" name="MSIP_Label_4b5591f2-6b23-403d-aa5f-b6d577f5e572_ActionId">
    <vt:lpwstr>190443b1-e5d7-48ae-87be-00007b35c304</vt:lpwstr>
  </property>
  <property fmtid="{D5CDD505-2E9C-101B-9397-08002B2CF9AE}" pid="13" name="MSIP_Label_4b5591f2-6b23-403d-aa5f-b6d577f5e572_ContentBits">
    <vt:lpwstr>0</vt:lpwstr>
  </property>
</Properties>
</file>