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7"/>
  </p:notesMasterIdLst>
  <p:sldIdLst>
    <p:sldId id="735" r:id="rId2"/>
    <p:sldId id="736" r:id="rId3"/>
    <p:sldId id="737" r:id="rId4"/>
    <p:sldId id="750" r:id="rId5"/>
    <p:sldId id="738" r:id="rId6"/>
    <p:sldId id="739" r:id="rId7"/>
    <p:sldId id="747" r:id="rId8"/>
    <p:sldId id="751" r:id="rId9"/>
    <p:sldId id="741" r:id="rId10"/>
    <p:sldId id="742" r:id="rId11"/>
    <p:sldId id="743" r:id="rId12"/>
    <p:sldId id="744" r:id="rId13"/>
    <p:sldId id="749" r:id="rId14"/>
    <p:sldId id="745" r:id="rId15"/>
    <p:sldId id="740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3910" autoAdjust="0"/>
  </p:normalViewPr>
  <p:slideViewPr>
    <p:cSldViewPr snapToGrid="0">
      <p:cViewPr varScale="1">
        <p:scale>
          <a:sx n="105" d="100"/>
          <a:sy n="105" d="100"/>
        </p:scale>
        <p:origin x="64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Presentation Round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C4-20D7-3BA0-36EB-B753D27C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</a:rPr>
              <a:t>E-Waste Tracking and Management</a:t>
            </a:r>
            <a:endParaRPr lang="en-IN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0630-4F2D-49C6-E827-7273DF2057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8BBA-22E3-D72A-5BD5-71665801A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Deepika T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DBD5-7E6A-19ED-3130-E1DA60CC6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Maharaja Institute of Technology 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07BB-1344-A472-A9F4-884457850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Deepthi 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A5875-CF5B-2224-9826-F2C48A892D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Nishanth K J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E15DB3-EB66-AE0C-FC82-93E2D604E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Skanda P 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4B141-481E-06A0-B784-125530D8C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0F483-5BA5-2742-5F8E-8EB137D451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Dr.</a:t>
            </a: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Victor Ikechukwu Agughasi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44744" y="3183130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22" y="3177486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69500" y="31887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29055" y="32000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A067A-D175-DB2E-BD31-1021E075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57" y="3198707"/>
            <a:ext cx="709196" cy="720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F7A96-8F2D-036B-AB31-56295377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52" y="3167732"/>
            <a:ext cx="731258" cy="727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B3AF3-B186-7E65-7AB6-208BB3FE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3" y="3168935"/>
            <a:ext cx="754801" cy="7283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6A551-5BE1-A4FD-4DD8-C228F7DAF3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027" b="18058"/>
          <a:stretch/>
        </p:blipFill>
        <p:spPr>
          <a:xfrm>
            <a:off x="2280694" y="3170951"/>
            <a:ext cx="691517" cy="725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95005B-49E6-C8B2-3776-B862512BBC5B}"/>
              </a:ext>
            </a:extLst>
          </p:cNvPr>
          <p:cNvSpPr txBox="1"/>
          <p:nvPr/>
        </p:nvSpPr>
        <p:spPr>
          <a:xfrm>
            <a:off x="138932" y="2047049"/>
            <a:ext cx="457925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7BFF"/>
                </a:solidFill>
                <a:effectLst/>
                <a:latin typeface="Open Sans" panose="020B0606030504020204" pitchFamily="34" charset="0"/>
              </a:rPr>
              <a:t>TG08003219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Unit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Test individual components (AI, blockchain) for correct functionality.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Integration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Ensure smooth interaction between frontend, backend, and cloud systems.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Model Evaluation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Measure AI model accuracy (precision, recall, F1-score) for waste classification.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End-to-End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Simulate the full data flow from e-waste collection to recycling.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User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Validate ease of use and performance with real users.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Performance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Stress-test system for scalability and response time under load.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Security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Assess data privacy, blockchain security, and overall system vulnerability.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Continuous Monitoring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Monitor system performance post-deployment and improve based on feedback[7].</a:t>
            </a:r>
          </a:p>
          <a:p>
            <a:pPr marL="400050" indent="-400050">
              <a:buFont typeface="+mj-lt"/>
              <a:buAutoNum type="romanLcPeriod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7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8DDF1B-FC5D-4282-1861-C28C932F4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403112"/>
              </p:ext>
            </p:extLst>
          </p:nvPr>
        </p:nvGraphicFramePr>
        <p:xfrm>
          <a:off x="419100" y="1011439"/>
          <a:ext cx="8275320" cy="38859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8440">
                  <a:extLst>
                    <a:ext uri="{9D8B030D-6E8A-4147-A177-3AD203B41FA5}">
                      <a16:colId xmlns:a16="http://schemas.microsoft.com/office/drawing/2014/main" val="1419939408"/>
                    </a:ext>
                  </a:extLst>
                </a:gridCol>
                <a:gridCol w="2758440">
                  <a:extLst>
                    <a:ext uri="{9D8B030D-6E8A-4147-A177-3AD203B41FA5}">
                      <a16:colId xmlns:a16="http://schemas.microsoft.com/office/drawing/2014/main" val="2220036162"/>
                    </a:ext>
                  </a:extLst>
                </a:gridCol>
                <a:gridCol w="2758440">
                  <a:extLst>
                    <a:ext uri="{9D8B030D-6E8A-4147-A177-3AD203B41FA5}">
                      <a16:colId xmlns:a16="http://schemas.microsoft.com/office/drawing/2014/main" val="1502683955"/>
                    </a:ext>
                  </a:extLst>
                </a:gridCol>
              </a:tblGrid>
              <a:tr h="258918"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  <a:latin typeface="+mn-lt"/>
                        </a:rPr>
                        <a:t>Item</a:t>
                      </a:r>
                    </a:p>
                  </a:txBody>
                  <a:tcPr marL="70064" marR="70064" marT="35032" marB="3503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  <a:latin typeface="+mn-lt"/>
                        </a:rPr>
                        <a:t>Tool/Service</a:t>
                      </a:r>
                    </a:p>
                  </a:txBody>
                  <a:tcPr marL="70064" marR="70064" marT="35032" marB="3503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  <a:latin typeface="+mn-lt"/>
                        </a:rPr>
                        <a:t>Estimated Cost (₹)</a:t>
                      </a:r>
                    </a:p>
                  </a:txBody>
                  <a:tcPr marL="70064" marR="70064" marT="35032" marB="35032" anchor="b"/>
                </a:tc>
                <a:extLst>
                  <a:ext uri="{0D108BD9-81ED-4DB2-BD59-A6C34878D82A}">
                    <a16:rowId xmlns:a16="http://schemas.microsoft.com/office/drawing/2014/main" val="2199842952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Frontend Development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+mn-lt"/>
                        </a:rPr>
                        <a:t>Free tools like </a:t>
                      </a:r>
                      <a:r>
                        <a:rPr lang="en-GB" sz="1400" b="1">
                          <a:effectLst/>
                          <a:latin typeface="+mn-lt"/>
                        </a:rPr>
                        <a:t>React.js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3828407616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Backend Development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+mn-lt"/>
                        </a:rPr>
                        <a:t>Free tools like </a:t>
                      </a:r>
                      <a:r>
                        <a:rPr lang="en-GB" sz="1400" b="1">
                          <a:effectLst/>
                          <a:latin typeface="+mn-lt"/>
                        </a:rPr>
                        <a:t>Node.js/Django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1763049831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 dirty="0">
                          <a:effectLst/>
                          <a:latin typeface="+mn-lt"/>
                        </a:rPr>
                        <a:t>Cloud Hosting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+mn-lt"/>
                        </a:rPr>
                        <a:t>Free tiers: </a:t>
                      </a:r>
                      <a:r>
                        <a:rPr lang="en-GB" sz="1400" b="1">
                          <a:effectLst/>
                          <a:latin typeface="+mn-lt"/>
                        </a:rPr>
                        <a:t>Heroku, AWS, Vercel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  <a:latin typeface="+mn-lt"/>
                        </a:rPr>
                        <a:t>2,</a:t>
                      </a:r>
                      <a:r>
                        <a:rPr lang="en-IN" sz="1400" dirty="0">
                          <a:effectLst/>
                          <a:latin typeface="+mn-lt"/>
                        </a:rPr>
                        <a:t>000/year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3878278155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 dirty="0">
                          <a:effectLst/>
                          <a:latin typeface="+mn-lt"/>
                        </a:rPr>
                        <a:t>Blockchain Integration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Free frameworks: </a:t>
                      </a:r>
                      <a:r>
                        <a:rPr lang="en-IN" sz="1400" b="1">
                          <a:effectLst/>
                          <a:latin typeface="+mn-lt"/>
                        </a:rPr>
                        <a:t>Hyperledger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45945311"/>
                  </a:ext>
                </a:extLst>
              </a:tr>
              <a:tr h="453831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Database Management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  <a:latin typeface="+mn-lt"/>
                        </a:rPr>
                        <a:t>MongoDB Atlas Free Tier</a:t>
                      </a:r>
                      <a:r>
                        <a:rPr lang="en-GB" sz="1400">
                          <a:effectLst/>
                          <a:latin typeface="+mn-lt"/>
                        </a:rPr>
                        <a:t> or </a:t>
                      </a:r>
                      <a:r>
                        <a:rPr lang="en-GB" sz="1400" b="1">
                          <a:effectLst/>
                          <a:latin typeface="+mn-lt"/>
                        </a:rPr>
                        <a:t>PostgreSQL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  <a:latin typeface="+mn-lt"/>
                        </a:rPr>
                        <a:t>2,</a:t>
                      </a:r>
                      <a:r>
                        <a:rPr lang="en-IN" sz="1400" dirty="0">
                          <a:effectLst/>
                          <a:latin typeface="+mn-lt"/>
                        </a:rPr>
                        <a:t>000/year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1818966808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Testing &amp; Quality Assurance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Tools like </a:t>
                      </a:r>
                      <a:r>
                        <a:rPr lang="en-IN" sz="1400" b="1">
                          <a:effectLst/>
                          <a:latin typeface="+mn-lt"/>
                        </a:rPr>
                        <a:t>Postman, Selenium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1372865481"/>
                  </a:ext>
                </a:extLst>
              </a:tr>
              <a:tr h="453831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Domain Name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Affordable providers like Namecheap</a:t>
                      </a: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500 - 1,000/year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3403973524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  <a:latin typeface="+mn-lt"/>
                        </a:rPr>
                        <a:t>Server Costs (after free tier)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+mn-lt"/>
                        </a:rPr>
                        <a:t>Minimal hosting fees after free tier</a:t>
                      </a: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1,000 - 3,000/year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4269833572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Maintenance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Self-maintained</a:t>
                      </a: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195632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GB" sz="2400" b="1" i="0" dirty="0">
                <a:solidFill>
                  <a:schemeClr val="tx1"/>
                </a:solidFill>
                <a:effectLst/>
              </a:rPr>
              <a:t>Assumptions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Users will engage due to incentives like eco-points.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Free tools (React.js, Node.js, MongoDB) and free-tier hosting will suffice initially.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Blockchain implementation will remain basic.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Local recyclers will participate in the system.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Maintenance costs will be minimal.</a:t>
            </a:r>
          </a:p>
          <a:p>
            <a:pPr algn="l"/>
            <a:r>
              <a:rPr lang="en-GB" sz="2400" b="1" i="0" dirty="0">
                <a:solidFill>
                  <a:schemeClr val="tx1"/>
                </a:solidFill>
                <a:effectLst/>
              </a:rPr>
              <a:t>Predicted Outcomes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Increased recycling rates and reduced e-waste in landfills.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Transparent tracking builds user trust.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Sustainable user engagement via rewards and gamification.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Cost-effective scalability supports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411563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36F9-9A5C-C99B-E644-038C0A14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BC5-EA84-F0AF-E66E-E758E814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How the System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4CC5-FCD3-0991-1D87-7C8BCC1E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QR Code Assignment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Each device gets a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unique QR code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at manufacturing, storing details like materials, serial number, and disposal guidelines.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User Interaction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When the device reaches end-of-life, users scan the QR code using the app to find nearby drop-off points or schedule a pickup.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Recycling Process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At the recycling centre, the QR code is scanned, and the device's recycling journey is tracked via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blockchain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ensuring transparency.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Rewards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Users earn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eco-points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for recycling, redeemable for discounts on eco-friendly products or services.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Example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John recycles his smartphone, tracks its process on the app, and redeems 50 points for a ₹100 discount on an eco-friendly product.</a:t>
            </a:r>
          </a:p>
        </p:txBody>
      </p:sp>
    </p:spTree>
    <p:extLst>
      <p:ext uri="{BB962C8B-B14F-4D97-AF65-F5344CB8AC3E}">
        <p14:creationId xmlns:p14="http://schemas.microsoft.com/office/powerpoint/2010/main" val="320114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1400" dirty="0"/>
              <a:t>[1]	S. Goyal and S. Gupta, “A comprehensive review of current techniques, issues, and technological advancements in sustainable E-waste management,” e-Prime - Advances in Electrical Engineering, Electronics and Energy, vol. 9, p. 100702, Sep. 2024, </a:t>
            </a:r>
            <a:r>
              <a:rPr lang="en-IN" sz="1400" dirty="0" err="1"/>
              <a:t>doi</a:t>
            </a:r>
            <a:r>
              <a:rPr lang="en-IN" sz="1400" dirty="0"/>
              <a:t>: 10.1016/j.prime.2024.100702.</a:t>
            </a:r>
          </a:p>
          <a:p>
            <a:pPr algn="just"/>
            <a:r>
              <a:rPr lang="en-IN" sz="1400" dirty="0"/>
              <a:t>[2]	S. o. </a:t>
            </a:r>
            <a:r>
              <a:rPr lang="en-IN" sz="1400" dirty="0" err="1"/>
              <a:t>Maitanmi</a:t>
            </a:r>
            <a:r>
              <a:rPr lang="en-IN" sz="1400" dirty="0"/>
              <a:t> and T. </a:t>
            </a:r>
            <a:r>
              <a:rPr lang="en-IN" sz="1400" dirty="0" err="1"/>
              <a:t>Fagbe</a:t>
            </a:r>
            <a:r>
              <a:rPr lang="en-IN" sz="1400" dirty="0"/>
              <a:t>, “Green computing: the growing concern on information management, e-waste, safety, health and environment,” International Journal of Business Information Systems, vol. 47, no. 1, pp. 73–90, Jan. 2024, </a:t>
            </a:r>
            <a:r>
              <a:rPr lang="en-IN" sz="1400" dirty="0" err="1"/>
              <a:t>doi</a:t>
            </a:r>
            <a:r>
              <a:rPr lang="en-IN" sz="1400" dirty="0"/>
              <a:t>: 10.1504/IJBIS.2024.142191.</a:t>
            </a:r>
          </a:p>
          <a:p>
            <a:pPr algn="just"/>
            <a:r>
              <a:rPr lang="en-IN" sz="1400" dirty="0"/>
              <a:t>[3]	S. </a:t>
            </a:r>
            <a:r>
              <a:rPr lang="en-IN" sz="1400" dirty="0" err="1"/>
              <a:t>Artang</a:t>
            </a:r>
            <a:r>
              <a:rPr lang="en-IN" sz="1400" dirty="0"/>
              <a:t>, I. A. Hameed, and A. </a:t>
            </a:r>
            <a:r>
              <a:rPr lang="en-IN" sz="1400" dirty="0" err="1"/>
              <a:t>Ghasemian</a:t>
            </a:r>
            <a:r>
              <a:rPr lang="en-IN" sz="1400" dirty="0"/>
              <a:t>, “E-Waste Tracker: A Platform To Monitor E-Waste From Collection To Recycling,” in ECMS 2023 Proceedings edited by Enrico Vicario, Romeo Bandinelli, Virginia Fani, Michele Mastroianni, ECMS, Jun. 2023, pp. 487–494. </a:t>
            </a:r>
            <a:r>
              <a:rPr lang="en-IN" sz="1400" dirty="0" err="1"/>
              <a:t>doi</a:t>
            </a:r>
            <a:r>
              <a:rPr lang="en-IN" sz="1400" dirty="0"/>
              <a:t>: 10.7148/2023-0487.</a:t>
            </a:r>
          </a:p>
          <a:p>
            <a:pPr algn="just"/>
            <a:r>
              <a:rPr lang="en-IN" sz="1400" dirty="0"/>
              <a:t>[4]	A. U. R. Khan and R. W. Ahmad, “A Blockchain-Based IoT-Enabled E-Waste Tracking and Tracing System for Smart Cities,” IEEE Access, vol. 10, pp. 86256–86269, 2022, </a:t>
            </a:r>
            <a:r>
              <a:rPr lang="en-IN" sz="1400" dirty="0" err="1"/>
              <a:t>doi</a:t>
            </a:r>
            <a:r>
              <a:rPr lang="en-IN" sz="1400" dirty="0"/>
              <a:t>: 10.1109/ACCESS.2022.3198973.</a:t>
            </a:r>
          </a:p>
          <a:p>
            <a:pPr algn="just"/>
            <a:r>
              <a:rPr lang="en-IN" sz="1400" dirty="0"/>
              <a:t>[5]	A. M. O. Mohamed, “Enhancing radioactive waste management with cutting-edge digital technologies: a review,” Academia Engineering, vol. 1, no. 4, Oct. 2024, Accessed: Dec. 02, 2024. [Online]. Available: https://www.academia.edu/2994-7065/1/4/10.20935/AcadEng7385</a:t>
            </a:r>
          </a:p>
          <a:p>
            <a:pPr algn="just"/>
            <a:r>
              <a:rPr lang="en-IN" sz="1400" dirty="0"/>
              <a:t>[6]	“Management of Computer and Electronic Waste through the Fifth Industrial Revolution for the Cleaner Environment | IEEE Conference Publication | IEEE Xplore.” Accessed: Dec. 02, 2024. [Online]. Available: https://ieeexplore.ieee.org/abstract/document/10629821</a:t>
            </a:r>
          </a:p>
          <a:p>
            <a:pPr algn="just"/>
            <a:r>
              <a:rPr lang="en-IN" sz="1400" dirty="0"/>
              <a:t>[7]	K. Geetha, J. </a:t>
            </a:r>
            <a:r>
              <a:rPr lang="en-IN" sz="1400" dirty="0" err="1"/>
              <a:t>Vigneshwari</a:t>
            </a:r>
            <a:r>
              <a:rPr lang="en-IN" sz="1400" dirty="0"/>
              <a:t>, P. Bhambri, and A. Thangam, “Sustainable Solutions for Global Waste Challenges: Integrating Technology in Disposal and Treatment Methods,” in Handbook of Technological Sustainability, CRC Press, 2024.</a:t>
            </a:r>
          </a:p>
        </p:txBody>
      </p:sp>
    </p:spTree>
    <p:extLst>
      <p:ext uri="{BB962C8B-B14F-4D97-AF65-F5344CB8AC3E}">
        <p14:creationId xmlns:p14="http://schemas.microsoft.com/office/powerpoint/2010/main" val="176708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9A2D95-C254-91B0-D177-D433FA0CAB1D}"/>
              </a:ext>
            </a:extLst>
          </p:cNvPr>
          <p:cNvGrpSpPr/>
          <p:nvPr/>
        </p:nvGrpSpPr>
        <p:grpSpPr>
          <a:xfrm>
            <a:off x="0" y="725715"/>
            <a:ext cx="5598765" cy="2667000"/>
            <a:chOff x="1098756" y="1035832"/>
            <a:chExt cx="7961666" cy="5288768"/>
          </a:xfrm>
        </p:grpSpPr>
        <p:pic>
          <p:nvPicPr>
            <p:cNvPr id="6" name="Picture 31" descr="Image result for flower images with white background slide High resolution">
              <a:extLst>
                <a:ext uri="{FF2B5EF4-FFF2-40B4-BE49-F238E27FC236}">
                  <a16:creationId xmlns:a16="http://schemas.microsoft.com/office/drawing/2014/main" id="{E410FF69-17A7-829E-E108-024542689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756" y="3213807"/>
              <a:ext cx="1802407" cy="3110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9" descr="Image result for flower images with white background High resolution">
              <a:extLst>
                <a:ext uri="{FF2B5EF4-FFF2-40B4-BE49-F238E27FC236}">
                  <a16:creationId xmlns:a16="http://schemas.microsoft.com/office/drawing/2014/main" id="{645882BC-0832-82A0-7DD0-AF6B94D7F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794" y="1035832"/>
              <a:ext cx="2690628" cy="1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 descr="C:\Users\Honnaraju B\Downloads\21849119.jpg">
              <a:extLst>
                <a:ext uri="{FF2B5EF4-FFF2-40B4-BE49-F238E27FC236}">
                  <a16:creationId xmlns:a16="http://schemas.microsoft.com/office/drawing/2014/main" id="{46A449B9-A6FB-1205-E5E2-2E5C48166F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7" t="23133" r="2953" b="33849"/>
            <a:stretch/>
          </p:blipFill>
          <p:spPr bwMode="auto">
            <a:xfrm>
              <a:off x="2419857" y="2422207"/>
              <a:ext cx="4293839" cy="158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3578FD-E730-6981-C940-AF1C47115D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1CF-CD86-736F-C72E-B1C4AD6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BE5D-A398-F7CB-7926-4827E3A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i="0" dirty="0">
                <a:solidFill>
                  <a:schemeClr val="tx1"/>
                </a:solidFill>
                <a:effectLst/>
              </a:rPr>
              <a:t>Electronic waste (E-waste) </a:t>
            </a:r>
            <a:r>
              <a:rPr lang="en-GB" i="0" dirty="0">
                <a:solidFill>
                  <a:schemeClr val="tx1"/>
                </a:solidFill>
                <a:effectLst/>
              </a:rPr>
              <a:t>is a rapidly growing global issue due to the increasing pace of technological advancements and consumerism[1]. [2]. </a:t>
            </a:r>
          </a:p>
          <a:p>
            <a:pPr algn="just"/>
            <a:r>
              <a:rPr lang="en-GB" i="0" dirty="0">
                <a:solidFill>
                  <a:schemeClr val="tx1"/>
                </a:solidFill>
                <a:effectLst/>
              </a:rPr>
              <a:t>Improper disposal of </a:t>
            </a:r>
            <a:r>
              <a:rPr lang="en-GB" b="1" i="0" dirty="0">
                <a:solidFill>
                  <a:schemeClr val="tx1"/>
                </a:solidFill>
                <a:effectLst/>
              </a:rPr>
              <a:t>e-waste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poses</a:t>
            </a:r>
            <a:r>
              <a:rPr lang="en-GB" i="0" dirty="0">
                <a:solidFill>
                  <a:schemeClr val="tx1"/>
                </a:solidFill>
                <a:effectLst/>
              </a:rPr>
              <a:t>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significant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risks</a:t>
            </a:r>
            <a:r>
              <a:rPr lang="en-GB" i="0" dirty="0">
                <a:solidFill>
                  <a:schemeClr val="tx1"/>
                </a:solidFill>
                <a:effectLst/>
              </a:rPr>
              <a:t> to the environment and public health, as valuable materials are wasted, and hazardous substances are released[3]. </a:t>
            </a:r>
          </a:p>
          <a:p>
            <a:pPr algn="just"/>
            <a:r>
              <a:rPr lang="en-GB" i="0" dirty="0">
                <a:solidFill>
                  <a:schemeClr val="tx1"/>
                </a:solidFill>
                <a:effectLst/>
              </a:rPr>
              <a:t>Despite existing efforts, only a fraction of e-waste is effectively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collected</a:t>
            </a:r>
            <a:r>
              <a:rPr lang="en-GB" i="0" dirty="0">
                <a:solidFill>
                  <a:schemeClr val="tx1"/>
                </a:solidFill>
                <a:effectLst/>
              </a:rPr>
              <a:t>, </a:t>
            </a:r>
            <a:r>
              <a:rPr lang="en-GB" b="1" i="0" dirty="0">
                <a:solidFill>
                  <a:schemeClr val="tx1"/>
                </a:solidFill>
                <a:effectLst/>
              </a:rPr>
              <a:t>tracked</a:t>
            </a:r>
            <a:r>
              <a:rPr lang="en-GB" i="0" dirty="0">
                <a:solidFill>
                  <a:schemeClr val="tx1"/>
                </a:solidFill>
                <a:effectLst/>
              </a:rPr>
              <a:t>, and </a:t>
            </a:r>
            <a:r>
              <a:rPr lang="en-GB" b="1" i="0" dirty="0">
                <a:solidFill>
                  <a:schemeClr val="tx1"/>
                </a:solidFill>
                <a:effectLst/>
              </a:rPr>
              <a:t>recycled</a:t>
            </a:r>
            <a:r>
              <a:rPr lang="en-GB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just"/>
            <a:r>
              <a:rPr lang="en-GB" i="0" dirty="0">
                <a:solidFill>
                  <a:schemeClr val="tx1"/>
                </a:solidFill>
                <a:effectLst/>
              </a:rPr>
              <a:t> The challenge is to develop an innovative, scalable, and transparent e-waste tracking and management solution that ensures efficient collection, segregation, and recycling while addressing critical factors such as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data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privacy</a:t>
            </a:r>
            <a:r>
              <a:rPr lang="en-GB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user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engagement</a:t>
            </a:r>
            <a:r>
              <a:rPr lang="en-GB" i="0" dirty="0">
                <a:solidFill>
                  <a:schemeClr val="tx1"/>
                </a:solidFill>
                <a:effectLst/>
              </a:rPr>
              <a:t>, and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real-time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monitoring</a:t>
            </a:r>
            <a:r>
              <a:rPr lang="en-GB" i="0" dirty="0">
                <a:solidFill>
                  <a:schemeClr val="tx1"/>
                </a:solidFill>
                <a:effectLst/>
              </a:rPr>
              <a:t>[4].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4204-4C63-665A-7B8E-A142EB7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E5D7-7BA1-9D1F-5647-D6E0EC4E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63448"/>
            <a:ext cx="4369143" cy="2192460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Concept: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</a:rPr>
              <a:t>The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E-Waste Tracking and Management System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addresses the growing challenge of electronic waste (e-waste) through an innovative, technology-driven approach.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</a:rPr>
              <a:t>It integrates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real-time monitoring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user engagement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and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data analytics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to manage e-waste effectively from its generation to final disposal[5].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</a:rPr>
              <a:t>The system promotes transparency, user trust, and sustainability by leveraging advanced technologies and collaboration with certified recycling vendors.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8" name="Picture 4" descr="Premium Vector | E-waste illustration design">
            <a:extLst>
              <a:ext uri="{FF2B5EF4-FFF2-40B4-BE49-F238E27FC236}">
                <a16:creationId xmlns:a16="http://schemas.microsoft.com/office/drawing/2014/main" id="{7A5A759E-636B-58FE-A2C7-AD5C8BBA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4" y="691979"/>
            <a:ext cx="3850992" cy="3850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7DFAB-A9FE-D9C6-7CFF-3B2352832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F424-66E1-E3FD-7E9C-07FAD94B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C58A3-F6BA-19EE-6801-8E8717248ACE}"/>
              </a:ext>
            </a:extLst>
          </p:cNvPr>
          <p:cNvSpPr txBox="1"/>
          <p:nvPr/>
        </p:nvSpPr>
        <p:spPr>
          <a:xfrm>
            <a:off x="348000" y="842400"/>
            <a:ext cx="89625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Solution: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QR Code Integration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Each device is assigned a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unique QR code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during manufacturing, containing details like material composition, lifecycle, and disposal guidelines.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Mobile App Interaction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Consumers use the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E-Waste Manager App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scan the QR code, locate nearby drop-off points, or schedule pickups with certified recyclers.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Recycling and Tracking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At recycling centres, the QR code is scanned into a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blockchain system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, ensuring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transparent tracking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of dismantling and material reuse processes[6].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Reward System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Users earn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eco-points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for recycling, redeemable for discounts on eco-friendly products, motivating responsible disposal behaviour.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Improvements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Standardized QR Codes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for universal use.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Smart Contracts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automate rewards.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Gamification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encourage participation.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Government Dashboards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monitor recycling rates and policies.</a:t>
            </a:r>
            <a:endParaRPr lang="en-IN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F67-E450-5E1D-6D5B-89A0821D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Pros and Cons of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4CF2-BFFD-D01E-E3FA-11A16E76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i="0" dirty="0">
                <a:solidFill>
                  <a:schemeClr val="tx1"/>
                </a:solidFill>
                <a:effectLst/>
              </a:rPr>
              <a:t>Pros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Transparency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Blockchain ensures tamper-proof tracking.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User Engagement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Rewards and gamification motivate recycling.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Efficiency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AI automates waste segregation and collection logistics.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Sustainability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Promotes a circular economy by reusing materials.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Scalability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Mobile platforms and cloud infrastructure enable widespread adoption.</a:t>
            </a:r>
          </a:p>
          <a:p>
            <a:pPr marL="0" indent="0" algn="just">
              <a:buNone/>
            </a:pPr>
            <a:endParaRPr lang="en-GB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GB" b="1" i="0" dirty="0">
                <a:solidFill>
                  <a:schemeClr val="tx1"/>
                </a:solidFill>
                <a:effectLst/>
              </a:rPr>
              <a:t>Cons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High Costs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Blockchain and AI implementation require significant investment.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Complexity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Integrating multiple technologies can be challenging.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Adoption Barriers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Users may be reluctant due to lack of awareness.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Privacy Concerns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Data tracking may raise security issues.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Dependency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Success relies on availability of certified recyclers.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3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78400"/>
            <a:ext cx="5624629" cy="380655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QR Code Assignment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 Devices are tagged with QR codes at manufacturing, storing details like materials and lifecycle.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User Interaction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 Users use the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web/mobile app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to scan QR codes, locate drop-off points, or schedule pickups.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Backend Services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API Server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connects users, blockchain, and databases.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AI Services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classify e-waste and analyse recycling trends.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Recycling and Blockchain Tracking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300" b="0" i="0" dirty="0">
                <a:solidFill>
                  <a:schemeClr val="tx1"/>
                </a:solidFill>
                <a:effectLst/>
              </a:rPr>
              <a:t>QR codes are logged in the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blockchain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, ensuring transparency in recycling steps.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Cloud Infrastructure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AWS S3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and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Lambda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handle data storage and processing.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Vendor Services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 Recyclers log metrics like material purity via integrated APIs.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Data Management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PostgreSQL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and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MongoDB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store structured and unstructured data.</a:t>
            </a:r>
          </a:p>
          <a:p>
            <a:pPr algn="l">
              <a:buFont typeface="+mj-lt"/>
              <a:buAutoNum type="arabicPeriod"/>
            </a:pPr>
            <a:r>
              <a:rPr lang="en-GB" sz="1300" b="1" i="0" dirty="0">
                <a:solidFill>
                  <a:schemeClr val="tx1"/>
                </a:solidFill>
                <a:effectLst/>
              </a:rPr>
              <a:t>Reward System Integration</a:t>
            </a:r>
            <a:r>
              <a:rPr lang="en-GB" sz="13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chemeClr val="tx1"/>
                </a:solidFill>
                <a:effectLst/>
              </a:rPr>
              <a:t>Implements a </a:t>
            </a:r>
            <a:r>
              <a:rPr lang="en-GB" sz="1300" b="1" i="0" dirty="0">
                <a:solidFill>
                  <a:schemeClr val="tx1"/>
                </a:solidFill>
                <a:effectLst/>
              </a:rPr>
              <a:t>smart contract system</a:t>
            </a:r>
            <a:r>
              <a:rPr lang="en-GB" sz="1300" b="0" i="0" dirty="0">
                <a:solidFill>
                  <a:schemeClr val="tx1"/>
                </a:solidFill>
                <a:effectLst/>
              </a:rPr>
              <a:t> for automating reward distribution, ensuring accurate eco-point allocation for users.</a:t>
            </a:r>
          </a:p>
          <a:p>
            <a:pPr algn="l">
              <a:buFont typeface="+mj-lt"/>
              <a:buAutoNum type="arabicPeriod"/>
            </a:pPr>
            <a:endParaRPr lang="en-IN" sz="1300" b="1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2F132-A3CA-BBC9-A609-F43D6892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7" y="640941"/>
            <a:ext cx="4530094" cy="27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9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49EE-CFDD-D46E-1DCA-1FC03D88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62B5-7A1D-A401-E1B9-2ED1F61F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Description-Summary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79FD32-A834-3DAE-800C-55947C3D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44015"/>
              </p:ext>
            </p:extLst>
          </p:nvPr>
        </p:nvGraphicFramePr>
        <p:xfrm>
          <a:off x="1447653" y="1009029"/>
          <a:ext cx="6248694" cy="3901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6065">
                  <a:extLst>
                    <a:ext uri="{9D8B030D-6E8A-4147-A177-3AD203B41FA5}">
                      <a16:colId xmlns:a16="http://schemas.microsoft.com/office/drawing/2014/main" val="4173543661"/>
                    </a:ext>
                  </a:extLst>
                </a:gridCol>
                <a:gridCol w="4702629">
                  <a:extLst>
                    <a:ext uri="{9D8B030D-6E8A-4147-A177-3AD203B41FA5}">
                      <a16:colId xmlns:a16="http://schemas.microsoft.com/office/drawing/2014/main" val="879341844"/>
                    </a:ext>
                  </a:extLst>
                </a:gridCol>
              </a:tblGrid>
              <a:tr h="231750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Component</a:t>
                      </a:r>
                    </a:p>
                  </a:txBody>
                  <a:tcPr marL="63285" marR="63285" marT="31642" marB="31642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Technology &amp; Purpose</a:t>
                      </a:r>
                    </a:p>
                  </a:txBody>
                  <a:tcPr marL="63285" marR="63285" marT="31642" marB="31642" anchor="b"/>
                </a:tc>
                <a:extLst>
                  <a:ext uri="{0D108BD9-81ED-4DB2-BD59-A6C34878D82A}">
                    <a16:rowId xmlns:a16="http://schemas.microsoft.com/office/drawing/2014/main" val="1289528064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Frontend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React.js : Dynamic UI for web applications.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023159921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</a:rPr>
                        <a:t>Mobile App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React Native: Cross-platform mobile app.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127865421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Backend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Node.js (Express) / Django: Scalable backend for requests and APIs.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2492279257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PostgreSQL / MongoDB: Data storage for structured and unstructured data.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2535717030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</a:rPr>
                        <a:t>Blockchain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Ethereum / Hyperledger: Transparency and traceability with smart contracts.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660053986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Cloud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AWS / Google Cloud: Scalable cloud storage and computing.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3224326058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</a:rPr>
                        <a:t>Real-Time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Firebase / WebSocket: Real-time notifications.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43567248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AI &amp; ML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TensorFlow / PyTorch: AI for classification and optimization.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29567822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01FED47-8509-FBD6-DB33-E7A09E724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73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3F90B-2416-7672-FE66-D775EB5C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5F46-7671-A4F6-AE5B-89E64BD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FECF-53F4-65D1-B704-BE645C71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78400"/>
            <a:ext cx="8534400" cy="4204140"/>
          </a:xfrm>
        </p:spPr>
        <p:txBody>
          <a:bodyPr numCol="1">
            <a:noAutofit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1: Planning and Design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Define project scope, goals, and deliverables.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Create system architecture and wireframes for the app and website.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Choose tools and technologies (React.js, Node.js/Django, MongoDB, Blockchain).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2: Development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Frontend Development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Build user-friendly mobile and web interfaces.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Backend Development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Implement APIs for QR code generation, user authentication, and recycling tracking.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Blockchain Setup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Configure a basic blockchain for tracking e-waste recycling processes.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Database Management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Set up PostgreSQL/MongoDB for storing user and recycling data.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3: Integration and Testing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Integrate the frontend, backend, and blockchain components.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Test for functionality, security, and scalability using tools like Postman and Selenium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77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78400"/>
            <a:ext cx="8324286" cy="4204140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endParaRPr lang="en-GB" sz="1600" b="0" i="0" dirty="0">
              <a:solidFill>
                <a:schemeClr val="tx1"/>
              </a:solidFill>
              <a:effectLst/>
            </a:endParaRPr>
          </a:p>
          <a:p>
            <a:pPr marL="0" indent="0" algn="just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4: Launch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just">
              <a:buFont typeface="+mj-lt"/>
              <a:buAutoNum type="romanUcPeriod"/>
              <a:tabLst>
                <a:tab pos="180975" algn="l"/>
                <a:tab pos="4035425" algn="l"/>
              </a:tabLst>
            </a:pPr>
            <a:r>
              <a:rPr lang="en-GB" b="0" i="0" dirty="0">
                <a:solidFill>
                  <a:schemeClr val="tx1"/>
                </a:solidFill>
                <a:effectLst/>
              </a:rPr>
              <a:t>Deploy the system on free-tier cloud hosting (AWS, Heroku, or </a:t>
            </a:r>
            <a:r>
              <a:rPr lang="en-GB" b="0" i="0" dirty="0" err="1">
                <a:solidFill>
                  <a:schemeClr val="tx1"/>
                </a:solidFill>
                <a:effectLst/>
              </a:rPr>
              <a:t>Vercel</a:t>
            </a:r>
            <a:r>
              <a:rPr lang="en-GB" b="0" i="0" dirty="0">
                <a:solidFill>
                  <a:schemeClr val="tx1"/>
                </a:solidFill>
                <a:effectLst/>
              </a:rPr>
              <a:t>).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Release the mobile app on Android (Play Store) initially for wide accessibility.</a:t>
            </a:r>
          </a:p>
          <a:p>
            <a:pPr marL="0" indent="0" algn="just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5: User Engagement and Scaling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Launch marketing campaigns to drive user adoption.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Partner with local recycling vendors for operational support.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Monitor system usage and scale resources as needed.</a:t>
            </a:r>
          </a:p>
          <a:p>
            <a:pPr marL="0" indent="0" algn="just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6: Maintenance and Updates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Regularly update the app and system based on user feedback.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Add advanced features like AI-based classification and smart contracts for automation.</a:t>
            </a:r>
          </a:p>
        </p:txBody>
      </p:sp>
    </p:spTree>
    <p:extLst>
      <p:ext uri="{BB962C8B-B14F-4D97-AF65-F5344CB8AC3E}">
        <p14:creationId xmlns:p14="http://schemas.microsoft.com/office/powerpoint/2010/main" val="150304107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34964</TotalTime>
  <Words>1822</Words>
  <Application>Microsoft Office PowerPoint</Application>
  <PresentationFormat>On-screen Show (16:9)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ui-sans-serif</vt:lpstr>
      <vt:lpstr>L&amp;T Theme 2</vt:lpstr>
      <vt:lpstr>E-Waste Tracking and Management</vt:lpstr>
      <vt:lpstr>Challenge Statement</vt:lpstr>
      <vt:lpstr>Concept / Solution - 1</vt:lpstr>
      <vt:lpstr>Concept / Solution - 2</vt:lpstr>
      <vt:lpstr>Pros and Cons of the solution</vt:lpstr>
      <vt:lpstr>Technical Description</vt:lpstr>
      <vt:lpstr>Technical Description-Summary</vt:lpstr>
      <vt:lpstr>Implementation Plan</vt:lpstr>
      <vt:lpstr>Implementation Plan</vt:lpstr>
      <vt:lpstr>Validation / Testing / Analysis</vt:lpstr>
      <vt:lpstr>Cost Estimate</vt:lpstr>
      <vt:lpstr>Assumptions</vt:lpstr>
      <vt:lpstr>How the System Works</vt:lpstr>
      <vt:lpstr>References</vt:lpstr>
      <vt:lpstr>PowerPoint Presentation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Nishanth K J</cp:lastModifiedBy>
  <cp:revision>3110</cp:revision>
  <dcterms:created xsi:type="dcterms:W3CDTF">2012-07-10T10:41:00Z</dcterms:created>
  <dcterms:modified xsi:type="dcterms:W3CDTF">2024-12-02T15:56:51Z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MSIP_Label_4b5591f2-6b23-403d-aa5f-b6d577f5e572_Enabled">
    <vt:lpwstr>true</vt:lpwstr>
  </property>
  <property fmtid="{D5CDD505-2E9C-101B-9397-08002B2CF9AE}" pid="8" name="MSIP_Label_4b5591f2-6b23-403d-aa5f-b6d577f5e572_SetDate">
    <vt:lpwstr>2021-03-19T09:51:32Z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4b5591f2-6b23-403d-aa5f-b6d577f5e572_ActionId">
    <vt:lpwstr>190443b1-e5d7-48ae-87be-00007b35c304</vt:lpwstr>
  </property>
  <property fmtid="{D5CDD505-2E9C-101B-9397-08002B2CF9AE}" pid="13" name="MSIP_Label_4b5591f2-6b23-403d-aa5f-b6d577f5e572_ContentBits">
    <vt:lpwstr>0</vt:lpwstr>
  </property>
</Properties>
</file>