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sldIdLst>
    <p:sldId id="735" r:id="rId2"/>
    <p:sldId id="736" r:id="rId3"/>
    <p:sldId id="737" r:id="rId4"/>
    <p:sldId id="738" r:id="rId5"/>
    <p:sldId id="747" r:id="rId6"/>
    <p:sldId id="739" r:id="rId7"/>
    <p:sldId id="741" r:id="rId8"/>
    <p:sldId id="742" r:id="rId9"/>
    <p:sldId id="743" r:id="rId10"/>
    <p:sldId id="744" r:id="rId11"/>
    <p:sldId id="745" r:id="rId12"/>
    <p:sldId id="740" r:id="rId13"/>
    <p:sldId id="746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35283"/>
    <a:srgbClr val="FFFFFF"/>
    <a:srgbClr val="000000"/>
    <a:srgbClr val="121429"/>
    <a:srgbClr val="1B1E3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3910" autoAdjust="0"/>
  </p:normalViewPr>
  <p:slideViewPr>
    <p:cSldViewPr snapToGrid="0">
      <p:cViewPr varScale="1">
        <p:scale>
          <a:sx n="105" d="100"/>
          <a:sy n="105" d="100"/>
        </p:scale>
        <p:origin x="643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DC9C4-A5A9-47A1-92BC-326DCF57304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245B-FD72-4E4F-B15E-E5615ABC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1FE26EE-E575-4A13-8A3E-13A72648A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64070" y="943242"/>
            <a:ext cx="4052554" cy="85104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90347" y="4936035"/>
            <a:ext cx="318580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2428411"/>
            <a:ext cx="3352800" cy="618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24BC04-EA47-D660-A96B-A85D0777969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6" y="159684"/>
            <a:ext cx="1790699" cy="488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5CF45F-7366-1ABC-1274-BE9A1A82D02D}"/>
              </a:ext>
            </a:extLst>
          </p:cNvPr>
          <p:cNvSpPr txBox="1"/>
          <p:nvPr userDrawn="1"/>
        </p:nvSpPr>
        <p:spPr>
          <a:xfrm>
            <a:off x="1953636" y="166965"/>
            <a:ext cx="1399164" cy="407802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2200" b="1" dirty="0">
                <a:solidFill>
                  <a:srgbClr val="355EAB"/>
                </a:solidFill>
                <a:latin typeface="+mn-lt"/>
              </a:rPr>
              <a:t>8</a:t>
            </a:r>
            <a:r>
              <a:rPr lang="en-US" sz="2200" b="1" baseline="30000" dirty="0">
                <a:solidFill>
                  <a:srgbClr val="355EAB"/>
                </a:solidFill>
                <a:latin typeface="+mn-lt"/>
              </a:rPr>
              <a:t>th</a:t>
            </a:r>
            <a:r>
              <a:rPr lang="en-US" sz="2200" b="1" dirty="0">
                <a:solidFill>
                  <a:srgbClr val="355EAB"/>
                </a:solidFill>
                <a:latin typeface="+mn-lt"/>
              </a:rPr>
              <a:t> Edition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0AE2D-E45E-AC7A-2F9D-4E4E841541BD}"/>
              </a:ext>
            </a:extLst>
          </p:cNvPr>
          <p:cNvSpPr/>
          <p:nvPr userDrawn="1"/>
        </p:nvSpPr>
        <p:spPr>
          <a:xfrm>
            <a:off x="4128607" y="153341"/>
            <a:ext cx="25769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2100" b="1" dirty="0">
                <a:solidFill>
                  <a:srgbClr val="355EAB"/>
                </a:solidFill>
                <a:latin typeface="+mn-lt"/>
              </a:rPr>
              <a:t>Presentation Round</a:t>
            </a:r>
          </a:p>
        </p:txBody>
      </p:sp>
      <p:sp>
        <p:nvSpPr>
          <p:cNvPr id="7" name="Text Placeholder 1030">
            <a:extLst>
              <a:ext uri="{FF2B5EF4-FFF2-40B4-BE49-F238E27FC236}">
                <a16:creationId xmlns:a16="http://schemas.microsoft.com/office/drawing/2014/main" id="{11E66953-D6B9-BF7C-3FAA-270CAFFC33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9956" y="3973331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1 Name</a:t>
            </a:r>
            <a:endParaRPr lang="en-IN" dirty="0"/>
          </a:p>
        </p:txBody>
      </p:sp>
      <p:sp>
        <p:nvSpPr>
          <p:cNvPr id="8" name="Text Placeholder 1030">
            <a:extLst>
              <a:ext uri="{FF2B5EF4-FFF2-40B4-BE49-F238E27FC236}">
                <a16:creationId xmlns:a16="http://schemas.microsoft.com/office/drawing/2014/main" id="{3573ADC1-9393-A4B1-082B-AA8E33803C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42890" y="4392607"/>
            <a:ext cx="2765968" cy="228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Name</a:t>
            </a:r>
            <a:endParaRPr lang="en-IN" dirty="0"/>
          </a:p>
        </p:txBody>
      </p:sp>
      <p:sp>
        <p:nvSpPr>
          <p:cNvPr id="9" name="Text Placeholder 1030">
            <a:extLst>
              <a:ext uri="{FF2B5EF4-FFF2-40B4-BE49-F238E27FC236}">
                <a16:creationId xmlns:a16="http://schemas.microsoft.com/office/drawing/2014/main" id="{0E9BDEBA-C451-6E6B-F25F-D5B52C602D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63628" y="3980258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2 Name</a:t>
            </a:r>
            <a:endParaRPr lang="en-IN" dirty="0"/>
          </a:p>
        </p:txBody>
      </p:sp>
      <p:sp>
        <p:nvSpPr>
          <p:cNvPr id="10" name="Text Placeholder 1030">
            <a:extLst>
              <a:ext uri="{FF2B5EF4-FFF2-40B4-BE49-F238E27FC236}">
                <a16:creationId xmlns:a16="http://schemas.microsoft.com/office/drawing/2014/main" id="{68EA5637-B12D-CCB5-628A-821D29560E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209202" y="3990649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3 Name</a:t>
            </a:r>
            <a:endParaRPr lang="en-IN" dirty="0"/>
          </a:p>
        </p:txBody>
      </p:sp>
      <p:sp>
        <p:nvSpPr>
          <p:cNvPr id="11" name="Text Placeholder 1030">
            <a:extLst>
              <a:ext uri="{FF2B5EF4-FFF2-40B4-BE49-F238E27FC236}">
                <a16:creationId xmlns:a16="http://schemas.microsoft.com/office/drawing/2014/main" id="{3B259D85-A470-9B71-704A-326CDB90C6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165165" y="4001040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4 Name</a:t>
            </a:r>
            <a:endParaRPr lang="en-IN" dirty="0"/>
          </a:p>
        </p:txBody>
      </p:sp>
      <p:sp>
        <p:nvSpPr>
          <p:cNvPr id="12" name="Text Placeholder 1030">
            <a:extLst>
              <a:ext uri="{FF2B5EF4-FFF2-40B4-BE49-F238E27FC236}">
                <a16:creationId xmlns:a16="http://schemas.microsoft.com/office/drawing/2014/main" id="{9C71DF18-7E56-2C24-AEE2-03044382D9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44187" y="4662770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City Name</a:t>
            </a:r>
            <a:endParaRPr lang="en-IN" dirty="0"/>
          </a:p>
        </p:txBody>
      </p:sp>
      <p:sp>
        <p:nvSpPr>
          <p:cNvPr id="13" name="Text Placeholder 1030">
            <a:extLst>
              <a:ext uri="{FF2B5EF4-FFF2-40B4-BE49-F238E27FC236}">
                <a16:creationId xmlns:a16="http://schemas.microsoft.com/office/drawing/2014/main" id="{9814E61C-C46E-018F-5431-0F88626140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38932" y="4888742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 baseline="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Professor / Mentor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8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F711111C-6A48-4D5C-BE30-5435621258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556CD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556CD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55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17222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51256E02-7AAD-4ABD-8BDC-3F1D71766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>
            <a:off x="0" y="806835"/>
            <a:ext cx="3689350" cy="4129200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807194"/>
            <a:ext cx="3635375" cy="4128841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7B6B5FC-7411-489E-9683-C4F6F4232B46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02279CE-6112-425D-B68A-0BF400D701C9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045BD283-9EAA-4DB7-8189-395F2BAF5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813378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08D0A968-8CB9-4692-A2E9-8EA361484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65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D3239C3E-0C2C-4598-8D94-5AD0DCC8B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164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1803123-7187-4C94-AC56-F1EAF05F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15308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98831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367FD9A6-0038-4261-8DF9-2B359B255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8198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12245B6A-1831-4D90-B47C-5FA058A2E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469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B65A0729-5724-4A1A-B001-AD7288FC62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2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418DFD3D-8780-4EA0-AAF4-DBC389CE04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2519442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0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9AFE672F-A1BA-4179-8732-1266C9242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3481472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1E6AC2AE-35A8-480A-B335-C8EAFBA17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553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4CF8FBBB-0598-4B2C-8827-CD3312BF91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832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6EAEFB9F-1445-4271-AC34-908D29239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706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48F92DC7-A298-4D79-9428-2606BAAED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18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0"/>
            <a:ext cx="4768493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945883" y="870593"/>
            <a:ext cx="541035" cy="571839"/>
            <a:chOff x="-3330575" y="3005138"/>
            <a:chExt cx="1533526" cy="1620837"/>
          </a:xfrm>
          <a:solidFill>
            <a:schemeClr val="accent3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87853" y="1526910"/>
            <a:ext cx="506015" cy="547781"/>
            <a:chOff x="2301081" y="6662108"/>
            <a:chExt cx="1500188" cy="1624012"/>
          </a:xfrm>
          <a:solidFill>
            <a:schemeClr val="accent3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830AC29A-4207-40A4-847F-EA0CD23216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6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20279261-6C69-404C-B1ED-0703B1809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36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B0E5F27-B36C-4B8F-A521-188B5004A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516813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1"/>
            <a:ext cx="4768493" cy="49131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03B7DE8-B5A1-491A-8957-324CAC7D0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CF0AB879-1D1A-4424-86B6-CA7EC8EDB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9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59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1FE2A0-3185-4AFB-A3C9-5CD27193B46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A2AC73-57B7-40F3-BCF1-0655DD9ED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4043967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841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3D37403C-FCDD-4B04-BD4E-CA99BAE0E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445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BFC01F08-6380-4C34-956F-2223D1900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7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58EC7A-FBCD-446E-BE91-38AFE4D28C5F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9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703409" y="4936035"/>
            <a:ext cx="375968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D29C2-3821-4269-9D53-B13ED5006D2C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24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253F393-E310-4AA2-8A45-8D2B14C65EF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793927-3518-49BA-A993-8128FA0D4745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1" r:id="rId28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A2C4-20D7-3BA0-36EB-B753D27C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E-Waste Tracking and Management</a:t>
            </a:r>
            <a:endParaRPr lang="en-IN" b="1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E0630-4F2D-49C6-E827-7273DF2057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B8BBA-22E3-D72A-5BD5-71665801A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Deepika T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5DBD5-7E6A-19ED-3130-E1DA60CC6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Maharaja Institute of Technology Mysore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BC07BB-1344-A472-A9F4-884457850E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Deepthi 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2A5875-CF5B-2224-9826-F2C48A892D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Nishanth K J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E15DB3-EB66-AE0C-FC82-93E2D604ED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Skanda P 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84B141-481E-06A0-B784-125530D8C1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Mysore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E0F483-5BA5-2742-5F8E-8EB137D451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12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Dr.</a:t>
            </a: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 Victor Ikechukwu Agughasi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8CC87E-CA5C-D445-7F19-A1F246F6F738}"/>
              </a:ext>
            </a:extLst>
          </p:cNvPr>
          <p:cNvSpPr/>
          <p:nvPr/>
        </p:nvSpPr>
        <p:spPr>
          <a:xfrm>
            <a:off x="344744" y="3183130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1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5DA934-0F19-4FC2-399C-879D4DB53420}"/>
              </a:ext>
            </a:extLst>
          </p:cNvPr>
          <p:cNvSpPr/>
          <p:nvPr/>
        </p:nvSpPr>
        <p:spPr>
          <a:xfrm>
            <a:off x="1332522" y="3177486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2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9E80-D802-34D7-C1D8-C8FCFDD605ED}"/>
              </a:ext>
            </a:extLst>
          </p:cNvPr>
          <p:cNvSpPr/>
          <p:nvPr/>
        </p:nvSpPr>
        <p:spPr>
          <a:xfrm>
            <a:off x="2269500" y="3188774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3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87CEB-1DC3-C7A4-8132-CE650FFB78C7}"/>
              </a:ext>
            </a:extLst>
          </p:cNvPr>
          <p:cNvSpPr/>
          <p:nvPr/>
        </p:nvSpPr>
        <p:spPr>
          <a:xfrm>
            <a:off x="3229055" y="3200063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4 </a:t>
            </a:r>
          </a:p>
          <a:p>
            <a:pPr algn="ctr"/>
            <a:r>
              <a:rPr lang="en-IN" dirty="0"/>
              <a:t>Photo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2A067A-D175-DB2E-BD31-1021E075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57" y="3198707"/>
            <a:ext cx="709196" cy="7202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7F7A96-8F2D-036B-AB31-56295377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52" y="3167732"/>
            <a:ext cx="731258" cy="7271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EB3AF3-B186-7E65-7AB6-208BB3FE9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23" y="3168935"/>
            <a:ext cx="754801" cy="7283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96A551-5BE1-A4FD-4DD8-C228F7DAF39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8027" b="18058"/>
          <a:stretch/>
        </p:blipFill>
        <p:spPr>
          <a:xfrm>
            <a:off x="2280694" y="3170951"/>
            <a:ext cx="691517" cy="7254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95005B-49E6-C8B2-3776-B862512BBC5B}"/>
              </a:ext>
            </a:extLst>
          </p:cNvPr>
          <p:cNvSpPr txBox="1"/>
          <p:nvPr/>
        </p:nvSpPr>
        <p:spPr>
          <a:xfrm>
            <a:off x="138932" y="2047049"/>
            <a:ext cx="457925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u="none" strike="noStrike" dirty="0">
                <a:solidFill>
                  <a:srgbClr val="007BFF"/>
                </a:solidFill>
                <a:effectLst/>
                <a:latin typeface="Open Sans" panose="020B0606030504020204" pitchFamily="34" charset="0"/>
              </a:rPr>
              <a:t>TG08003219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19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Assumptions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GB" sz="2200" b="1" i="0" dirty="0">
                <a:solidFill>
                  <a:schemeClr val="tx1"/>
                </a:solidFill>
                <a:effectLst/>
                <a:latin typeface="ui-sans-serif"/>
              </a:rPr>
              <a:t>Assumptions for the E-Waste Tracking and Management System: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Availability of Data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Assumes access to accurate, real-time data from IoT sensors and vendors for monitoring and tracking e-waste.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User Participation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Assumes active user participation in the system for waste reporting, scheduling pickups, and engaging in recycling efforts.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Recycling Vendor Cooperation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Assumes collaboration with certified recycling vendors who will provide real-time updates on recycling progress and material purity.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Technology Integration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Assumes that IoT devices, AI models, and blockchain can be effectively integrated and function seamlessly within the system.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Cloud Infrastructure Stability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Assumes the cloud infrastructure (AWS, Google Cloud) will handle the scalability and reliability needs of the system.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Regulatory Compliance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Assumes the system will meet all necessary environmental and data privacy regulations.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Data Security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Assumes that the implemented security measures (e.g., encryption, authentication) will be sufficient to protect user and system data.</a:t>
            </a:r>
          </a:p>
          <a:p>
            <a:pPr algn="l"/>
            <a:r>
              <a:rPr lang="en-GB" sz="2200" b="1" i="0" dirty="0">
                <a:solidFill>
                  <a:schemeClr val="tx1"/>
                </a:solidFill>
                <a:effectLst/>
                <a:latin typeface="ui-sans-serif"/>
              </a:rPr>
              <a:t>Predicted Outcome: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Increased E-Waste Recycling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The system is expected to significantly increase the percentage of e-waste being properly recycled.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Efficiency in Collection and Segregation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With AI and real-time monitoring, the system will optimize waste collection routes and ensure better segregation at source.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Enhanced User Engagement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The mobile/web interface and community forums will lead to higher user engagement and awareness about responsible e-waste management.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Sustainable Circular Economy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Through reverse supply chain tracking, the system will promote a circular economy, enabling the reuse of recycled materials in production processes.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63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08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3578FD-E730-6981-C940-AF1C47115D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A26A0-C98A-8EE3-14BD-68512522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04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Guidelines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 not use more than 15 slides.</a:t>
            </a:r>
          </a:p>
          <a:p>
            <a:r>
              <a:rPr lang="en-IN" dirty="0"/>
              <a:t>Do not give any theoretical fundamentals.</a:t>
            </a:r>
          </a:p>
          <a:p>
            <a:r>
              <a:rPr lang="en-US" dirty="0"/>
              <a:t>Illustrate with suitable means such as drawings, examples, algorithms, flow chart etc.</a:t>
            </a:r>
          </a:p>
          <a:p>
            <a:r>
              <a:rPr lang="en-IN" dirty="0"/>
              <a:t>Use a consistent format.</a:t>
            </a:r>
          </a:p>
          <a:p>
            <a:r>
              <a:rPr lang="en-US" dirty="0"/>
              <a:t>Check for spelling and grammar – ensure no errors (spell check). </a:t>
            </a:r>
          </a:p>
          <a:p>
            <a:r>
              <a:rPr lang="en-US" dirty="0"/>
              <a:t>Highlight the major advantages of the technique/method  proposed when compared with other techniques or conventional techniques.</a:t>
            </a:r>
            <a:endParaRPr lang="en-IN" dirty="0"/>
          </a:p>
          <a:p>
            <a:r>
              <a:rPr lang="en-IN" dirty="0"/>
              <a:t>While uploading the PPT file, rename first 4 letters (i.e., 0000) with your PID nos.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29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B1CF-CD86-736F-C72E-B1C4AD6D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BE5D-A398-F7CB-7926-4827E3A2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E-waste management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is a critical global issue, with only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20% of e-waste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properly recycled, causing severe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environmental and health risks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. This challenge proposes a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comprehensive system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integrating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IoT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,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GPS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, and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blockchain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for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real-time tracking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,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AI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for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efficient segregation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, and collaboration with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certified vendors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for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responsible recycling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. The system also ensures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reverse supply chain tracking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to promote a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circular economy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while prioritizing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data privacy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and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security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. By leveraging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advanced technologies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, this solution aims to revolutionize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e-waste management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for a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sustainable future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1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4204-4C63-665A-7B8E-A142EB73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/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E5D7-7BA1-9D1F-5647-D6E0EC4E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Concept:</a:t>
            </a:r>
          </a:p>
          <a:p>
            <a:pPr algn="l"/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The concept revolves around addressing the growing issue of e-waste management by leveraging advanced technologies such as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IoT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,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blockchain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, and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AI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. The system aims to provide a transparent and efficient way to monitor, segregate, and recycle e-waste, ensuring traceability and promoting sustainability.</a:t>
            </a:r>
          </a:p>
          <a:p>
            <a:pPr marL="0" indent="0" algn="l">
              <a:buNone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Solution:</a:t>
            </a:r>
          </a:p>
          <a:p>
            <a:pPr algn="l"/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The solution involves creating a comprehensive e-waste management system that:</a:t>
            </a:r>
          </a:p>
          <a:p>
            <a:pPr lvl="1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Tracks e-waste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from generation to recycling using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IoT and blockchain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Automates waste segregation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through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AI-driven classification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Provides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real-time updates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on recycling metrics, including material purity and quantity.</a:t>
            </a:r>
          </a:p>
          <a:p>
            <a:pPr lvl="1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Ensures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data privacy and security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throughout the process.</a:t>
            </a:r>
          </a:p>
          <a:p>
            <a:pPr lvl="1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Promotes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a circular economy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by tracing recycled materials back to production or consumers.</a:t>
            </a:r>
          </a:p>
          <a:p>
            <a:pPr marL="342891" lvl="1" indent="0">
              <a:buNone/>
            </a:pPr>
            <a:br>
              <a:rPr lang="en-GB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3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6F67-E450-5E1D-6D5B-89A0821D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Pros and Cons of the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4CF2-BFFD-D01E-E3FA-11A16E764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Pros of the Solution:</a:t>
            </a:r>
          </a:p>
          <a:p>
            <a:pPr lvl="1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Real-Time Monitoring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Accurate tracking of e-waste lifecycle using IoT and blockchain.</a:t>
            </a:r>
          </a:p>
          <a:p>
            <a:pPr lvl="1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Efficient Segregation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AI ensures automated and precise classification of e-waste.</a:t>
            </a:r>
          </a:p>
          <a:p>
            <a:pPr lvl="1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Sustainability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Supports a circular economy by tracing recycled materials back into production.</a:t>
            </a:r>
          </a:p>
          <a:p>
            <a:pPr lvl="1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Transparency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Blockchain ensures accountability and prevents data tampering.</a:t>
            </a:r>
          </a:p>
          <a:p>
            <a:pPr lvl="1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User Engagement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Intuitive platforms encourage participation in responsible e-waste disposal.</a:t>
            </a:r>
          </a:p>
          <a:p>
            <a:pPr algn="l"/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Cons of the Solution:</a:t>
            </a:r>
          </a:p>
          <a:p>
            <a:pPr lvl="1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High Initial Cost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Implementation of IoT, blockchain, and AI requires significant investment.</a:t>
            </a:r>
          </a:p>
          <a:p>
            <a:pPr lvl="1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Technical Complexity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Advanced technologies demand specialized expertise.</a:t>
            </a:r>
          </a:p>
          <a:p>
            <a:pPr lvl="1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Data Privacy Concerns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Managing sensitive data securely can be challenging.</a:t>
            </a:r>
          </a:p>
          <a:p>
            <a:pPr lvl="1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Dependency on Vendors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Collaboration with certified recycling vendors is critical for success.</a:t>
            </a:r>
          </a:p>
          <a:p>
            <a:pPr lvl="1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Scalability Issues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Handling large-scale systems as e-waste volumes increase may pose challenges.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3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49EE-CFDD-D46E-1DCA-1FC03D88A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62B5-7A1D-A401-E1B9-2ED1F61F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C5CA-71BA-6B93-3A51-E8DFDA5A9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0" y="878400"/>
            <a:ext cx="4412686" cy="3806550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GB" sz="1100" b="1" i="0" dirty="0">
                <a:solidFill>
                  <a:schemeClr val="tx1"/>
                </a:solidFill>
                <a:effectLst/>
                <a:latin typeface="ui-sans-serif"/>
              </a:rPr>
              <a:t>IoT (Internet of Things)</a:t>
            </a:r>
            <a:r>
              <a:rPr lang="en-GB" sz="1100" b="0" i="0" dirty="0">
                <a:solidFill>
                  <a:schemeClr val="tx1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100" b="1" i="0" dirty="0">
                <a:solidFill>
                  <a:schemeClr val="tx1"/>
                </a:solidFill>
                <a:effectLst/>
                <a:latin typeface="ui-sans-serif"/>
              </a:rPr>
              <a:t>Tracking and Monitoring</a:t>
            </a:r>
            <a:r>
              <a:rPr lang="en-GB" sz="1100" b="0" i="0" dirty="0">
                <a:solidFill>
                  <a:schemeClr val="tx1"/>
                </a:solidFill>
                <a:effectLst/>
                <a:latin typeface="ui-sans-serif"/>
              </a:rPr>
              <a:t>: IoT devices (sensors, GPS) are used to monitor e-waste from generation to disposal, ensuring real-time tracking and location-based updates.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100" b="1" i="0" dirty="0">
                <a:solidFill>
                  <a:schemeClr val="tx1"/>
                </a:solidFill>
                <a:effectLst/>
                <a:latin typeface="ui-sans-serif"/>
              </a:rPr>
              <a:t>Data Collection</a:t>
            </a:r>
            <a:r>
              <a:rPr lang="en-GB" sz="1100" b="0" i="0" dirty="0">
                <a:solidFill>
                  <a:schemeClr val="tx1"/>
                </a:solidFill>
                <a:effectLst/>
                <a:latin typeface="ui-sans-serif"/>
              </a:rPr>
              <a:t>: IoT enables data collection on various e-waste parameters such as type, weight, and condition of the e-waste, which is then transmitted to the central platform.</a:t>
            </a:r>
          </a:p>
          <a:p>
            <a:pPr algn="l">
              <a:buFont typeface="+mj-lt"/>
              <a:buAutoNum type="arabicPeriod"/>
            </a:pPr>
            <a:r>
              <a:rPr lang="en-GB" sz="1100" b="1" i="0" dirty="0">
                <a:solidFill>
                  <a:schemeClr val="tx1"/>
                </a:solidFill>
                <a:effectLst/>
                <a:latin typeface="ui-sans-serif"/>
              </a:rPr>
              <a:t>Blockchain</a:t>
            </a:r>
            <a:r>
              <a:rPr lang="en-GB" sz="1100" b="0" i="0" dirty="0">
                <a:solidFill>
                  <a:schemeClr val="tx1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100" b="1" i="0" dirty="0">
                <a:solidFill>
                  <a:schemeClr val="tx1"/>
                </a:solidFill>
                <a:effectLst/>
                <a:latin typeface="ui-sans-serif"/>
              </a:rPr>
              <a:t>Data Security</a:t>
            </a:r>
            <a:r>
              <a:rPr lang="en-GB" sz="1100" b="0" i="0" dirty="0">
                <a:solidFill>
                  <a:schemeClr val="tx1"/>
                </a:solidFill>
                <a:effectLst/>
                <a:latin typeface="ui-sans-serif"/>
              </a:rPr>
              <a:t>: Blockchain ensures that data related to e-waste collection, recycling, and disposal is immutable and secure, preventing tampering.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100" b="1" i="0" dirty="0">
                <a:solidFill>
                  <a:schemeClr val="tx1"/>
                </a:solidFill>
                <a:effectLst/>
                <a:latin typeface="ui-sans-serif"/>
              </a:rPr>
              <a:t>Traceability</a:t>
            </a:r>
            <a:r>
              <a:rPr lang="en-GB" sz="1100" b="0" i="0" dirty="0">
                <a:solidFill>
                  <a:schemeClr val="tx1"/>
                </a:solidFill>
                <a:effectLst/>
                <a:latin typeface="ui-sans-serif"/>
              </a:rPr>
              <a:t>: All actions performed on the e-waste are recorded on the blockchain ledger, providing transparency and traceability from generation to recycling.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100" b="1" i="0" dirty="0">
                <a:solidFill>
                  <a:schemeClr val="tx1"/>
                </a:solidFill>
                <a:effectLst/>
                <a:latin typeface="ui-sans-serif"/>
              </a:rPr>
              <a:t>Smart Contracts</a:t>
            </a:r>
            <a:r>
              <a:rPr lang="en-GB" sz="1100" b="0" i="0" dirty="0">
                <a:solidFill>
                  <a:schemeClr val="tx1"/>
                </a:solidFill>
                <a:effectLst/>
                <a:latin typeface="ui-sans-serif"/>
              </a:rPr>
              <a:t>: Used to automate agreements between stakeholders (e.g., recycling vendors), ensuring compliance with regulations.</a:t>
            </a:r>
          </a:p>
          <a:p>
            <a:pPr algn="l">
              <a:buFont typeface="+mj-lt"/>
              <a:buAutoNum type="arabicPeriod"/>
            </a:pPr>
            <a:r>
              <a:rPr lang="en-GB" sz="1100" b="1" i="0" dirty="0">
                <a:solidFill>
                  <a:schemeClr val="tx1"/>
                </a:solidFill>
                <a:effectLst/>
                <a:latin typeface="ui-sans-serif"/>
              </a:rPr>
              <a:t>AI (Artificial Intelligence)</a:t>
            </a:r>
            <a:r>
              <a:rPr lang="en-GB" sz="1100" b="0" i="0" dirty="0">
                <a:solidFill>
                  <a:schemeClr val="tx1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100" b="1" i="0" dirty="0">
                <a:solidFill>
                  <a:schemeClr val="tx1"/>
                </a:solidFill>
                <a:effectLst/>
                <a:latin typeface="ui-sans-serif"/>
              </a:rPr>
              <a:t>Automated Classification</a:t>
            </a:r>
            <a:r>
              <a:rPr lang="en-GB" sz="1100" b="0" i="0" dirty="0">
                <a:solidFill>
                  <a:schemeClr val="tx1"/>
                </a:solidFill>
                <a:effectLst/>
                <a:latin typeface="ui-sans-serif"/>
              </a:rPr>
              <a:t>: AI algorithms automatically classify e-waste based on material type, hazard levels, and recycling potential.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100" b="1" i="0" dirty="0">
                <a:solidFill>
                  <a:schemeClr val="tx1"/>
                </a:solidFill>
                <a:effectLst/>
                <a:latin typeface="ui-sans-serif"/>
              </a:rPr>
              <a:t>Predictive Analytics</a:t>
            </a:r>
            <a:r>
              <a:rPr lang="en-GB" sz="1100" b="0" i="0" dirty="0">
                <a:solidFill>
                  <a:schemeClr val="tx1"/>
                </a:solidFill>
                <a:effectLst/>
                <a:latin typeface="ui-sans-serif"/>
              </a:rPr>
              <a:t>: Machine learning models analyse trends in e-waste generation and recycling, offering insights for optimization and future improvements.</a:t>
            </a:r>
          </a:p>
          <a:p>
            <a:pPr algn="l">
              <a:buFont typeface="+mj-lt"/>
              <a:buAutoNum type="arabicPeriod"/>
            </a:pPr>
            <a:r>
              <a:rPr lang="en-GB" sz="1100" b="1" i="0" dirty="0">
                <a:solidFill>
                  <a:schemeClr val="tx1"/>
                </a:solidFill>
                <a:effectLst/>
                <a:latin typeface="ui-sans-serif"/>
              </a:rPr>
              <a:t>Mobile/Web Interface</a:t>
            </a:r>
            <a:r>
              <a:rPr lang="en-GB" sz="1100" b="0" i="0" dirty="0">
                <a:solidFill>
                  <a:schemeClr val="tx1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100" b="1" i="0" dirty="0">
                <a:solidFill>
                  <a:schemeClr val="tx1"/>
                </a:solidFill>
                <a:effectLst/>
                <a:latin typeface="ui-sans-serif"/>
              </a:rPr>
              <a:t>User Engagement</a:t>
            </a:r>
            <a:r>
              <a:rPr lang="en-GB" sz="1100" b="0" i="0" dirty="0">
                <a:solidFill>
                  <a:schemeClr val="tx1"/>
                </a:solidFill>
                <a:effectLst/>
                <a:latin typeface="ui-sans-serif"/>
              </a:rPr>
              <a:t>: An intuitive mobile/web platform allows users to schedule pickups, report e-waste, and track recycling progress.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100" b="1" i="0" dirty="0">
                <a:solidFill>
                  <a:schemeClr val="tx1"/>
                </a:solidFill>
                <a:effectLst/>
                <a:latin typeface="ui-sans-serif"/>
              </a:rPr>
              <a:t>Community Interaction</a:t>
            </a:r>
            <a:r>
              <a:rPr lang="en-GB" sz="1100" b="0" i="0" dirty="0">
                <a:solidFill>
                  <a:schemeClr val="tx1"/>
                </a:solidFill>
                <a:effectLst/>
                <a:latin typeface="ui-sans-serif"/>
              </a:rPr>
              <a:t>: The platform includes community forums for knowledge-sharing and collaboration on best practices for e-waste disposal.</a:t>
            </a:r>
          </a:p>
          <a:p>
            <a:endParaRPr lang="en-IN" sz="11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79FD32-A834-3DAE-800C-55947C3DC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21939"/>
              </p:ext>
            </p:extLst>
          </p:nvPr>
        </p:nvGraphicFramePr>
        <p:xfrm>
          <a:off x="5043126" y="715866"/>
          <a:ext cx="3839274" cy="3985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19637">
                  <a:extLst>
                    <a:ext uri="{9D8B030D-6E8A-4147-A177-3AD203B41FA5}">
                      <a16:colId xmlns:a16="http://schemas.microsoft.com/office/drawing/2014/main" val="4173543661"/>
                    </a:ext>
                  </a:extLst>
                </a:gridCol>
                <a:gridCol w="1919637">
                  <a:extLst>
                    <a:ext uri="{9D8B030D-6E8A-4147-A177-3AD203B41FA5}">
                      <a16:colId xmlns:a16="http://schemas.microsoft.com/office/drawing/2014/main" val="879341844"/>
                    </a:ext>
                  </a:extLst>
                </a:gridCol>
              </a:tblGrid>
              <a:tr h="210949">
                <a:tc>
                  <a:txBody>
                    <a:bodyPr/>
                    <a:lstStyle/>
                    <a:p>
                      <a:pPr fontAlgn="b"/>
                      <a:r>
                        <a:rPr lang="en-IN" sz="1000" b="1">
                          <a:effectLst/>
                        </a:rPr>
                        <a:t>Component</a:t>
                      </a:r>
                    </a:p>
                  </a:txBody>
                  <a:tcPr marL="63285" marR="63285" marT="31642" marB="3164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00" b="1">
                          <a:effectLst/>
                        </a:rPr>
                        <a:t>Technology &amp; Purpose</a:t>
                      </a:r>
                    </a:p>
                  </a:txBody>
                  <a:tcPr marL="63285" marR="63285" marT="31642" marB="31642" anchor="b"/>
                </a:tc>
                <a:extLst>
                  <a:ext uri="{0D108BD9-81ED-4DB2-BD59-A6C34878D82A}">
                    <a16:rowId xmlns:a16="http://schemas.microsoft.com/office/drawing/2014/main" val="1289528064"/>
                  </a:ext>
                </a:extLst>
              </a:tr>
              <a:tr h="358614"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>
                          <a:effectLst/>
                        </a:rPr>
                        <a:t>Frontend</a:t>
                      </a:r>
                      <a:endParaRPr lang="en-IN" sz="1000"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00">
                          <a:effectLst/>
                        </a:rPr>
                        <a:t>React.js / Angular: Dynamic UI for web applications.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1023159921"/>
                  </a:ext>
                </a:extLst>
              </a:tr>
              <a:tr h="358614"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>
                          <a:effectLst/>
                        </a:rPr>
                        <a:t>Mobile App</a:t>
                      </a:r>
                      <a:endParaRPr lang="en-IN" sz="1000"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00" dirty="0">
                          <a:effectLst/>
                        </a:rPr>
                        <a:t>React Native: Cross-platform mobile app.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1127865421"/>
                  </a:ext>
                </a:extLst>
              </a:tr>
              <a:tr h="358614"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>
                          <a:effectLst/>
                        </a:rPr>
                        <a:t>Backend</a:t>
                      </a:r>
                      <a:endParaRPr lang="en-IN" sz="1000"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00">
                          <a:effectLst/>
                        </a:rPr>
                        <a:t>Node.js (Express) / Django: Scalable backend for requests and APIs.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2492279257"/>
                  </a:ext>
                </a:extLst>
              </a:tr>
              <a:tr h="506278"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>
                          <a:effectLst/>
                        </a:rPr>
                        <a:t>Database</a:t>
                      </a:r>
                      <a:endParaRPr lang="en-IN" sz="1000"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00">
                          <a:effectLst/>
                        </a:rPr>
                        <a:t>PostgreSQL / MongoDB: Data storage for structured and unstructured data.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2535717030"/>
                  </a:ext>
                </a:extLst>
              </a:tr>
              <a:tr h="506278"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>
                          <a:effectLst/>
                        </a:rPr>
                        <a:t>Blockchain</a:t>
                      </a:r>
                      <a:endParaRPr lang="en-IN" sz="1000"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00">
                          <a:effectLst/>
                        </a:rPr>
                        <a:t>Ethereum / Hyperledger: Transparency and traceability with smart contracts.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660053986"/>
                  </a:ext>
                </a:extLst>
              </a:tr>
              <a:tr h="358614"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>
                          <a:effectLst/>
                        </a:rPr>
                        <a:t>IoT</a:t>
                      </a:r>
                      <a:endParaRPr lang="en-IN" sz="1000"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Raspberry Pi / Arduino: Collect real-time e-waste data.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1659068344"/>
                  </a:ext>
                </a:extLst>
              </a:tr>
              <a:tr h="358614"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>
                          <a:effectLst/>
                        </a:rPr>
                        <a:t>Cloud</a:t>
                      </a:r>
                      <a:endParaRPr lang="en-IN" sz="1000"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00">
                          <a:effectLst/>
                        </a:rPr>
                        <a:t>AWS / Google Cloud: Scalable cloud storage and computing.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3224326058"/>
                  </a:ext>
                </a:extLst>
              </a:tr>
              <a:tr h="358614"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>
                          <a:effectLst/>
                        </a:rPr>
                        <a:t>Real-Time</a:t>
                      </a:r>
                      <a:endParaRPr lang="en-IN" sz="1000"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Firebase / WebSocket: Real-time notifications.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143567248"/>
                  </a:ext>
                </a:extLst>
              </a:tr>
              <a:tr h="358614"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>
                          <a:effectLst/>
                        </a:rPr>
                        <a:t>AI &amp; ML</a:t>
                      </a:r>
                      <a:endParaRPr lang="en-IN" sz="1000"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00" dirty="0">
                          <a:effectLst/>
                        </a:rPr>
                        <a:t>TensorFlow / </a:t>
                      </a:r>
                      <a:r>
                        <a:rPr lang="en-GB" sz="1000" dirty="0" err="1">
                          <a:effectLst/>
                        </a:rPr>
                        <a:t>PyTorch</a:t>
                      </a:r>
                      <a:r>
                        <a:rPr lang="en-GB" sz="1000" dirty="0">
                          <a:effectLst/>
                        </a:rPr>
                        <a:t>: AI for classification and optimization.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295678223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01FED47-8509-FBD6-DB33-E7A09E724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735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0" y="1051200"/>
            <a:ext cx="4855371" cy="380655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GB" sz="1400" b="1" i="0" dirty="0">
                <a:solidFill>
                  <a:schemeClr val="tx1"/>
                </a:solidFill>
                <a:effectLst/>
                <a:latin typeface="ui-sans-serif"/>
              </a:rPr>
              <a:t>Recycling Vendors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ui-sans-serif"/>
              </a:rPr>
              <a:t>: Interacts via the </a:t>
            </a:r>
            <a:r>
              <a:rPr lang="en-GB" sz="1400" b="1" i="0" dirty="0">
                <a:solidFill>
                  <a:schemeClr val="tx1"/>
                </a:solidFill>
                <a:effectLst/>
                <a:latin typeface="ui-sans-serif"/>
              </a:rPr>
              <a:t>Vendor API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ui-sans-serif"/>
              </a:rPr>
              <a:t> and shares data through the </a:t>
            </a:r>
            <a:r>
              <a:rPr lang="en-GB" sz="1400" b="1" i="0" dirty="0">
                <a:solidFill>
                  <a:schemeClr val="tx1"/>
                </a:solidFill>
                <a:effectLst/>
                <a:latin typeface="ui-sans-serif"/>
              </a:rPr>
              <a:t>Metrics Service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ui-sans-serif"/>
              </a:rPr>
              <a:t> for tracking e-waste.</a:t>
            </a:r>
          </a:p>
          <a:p>
            <a:pPr algn="l">
              <a:buFont typeface="+mj-lt"/>
              <a:buAutoNum type="arabicPeriod"/>
            </a:pPr>
            <a:r>
              <a:rPr lang="en-GB" sz="1400" b="1" i="0" dirty="0">
                <a:solidFill>
                  <a:schemeClr val="tx1"/>
                </a:solidFill>
                <a:effectLst/>
                <a:latin typeface="ui-sans-serif"/>
              </a:rPr>
              <a:t>Reverse Supply Chain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ui-sans-serif"/>
              </a:rPr>
              <a:t>: Uses the </a:t>
            </a:r>
            <a:r>
              <a:rPr lang="en-GB" sz="1400" b="1" i="0" dirty="0">
                <a:solidFill>
                  <a:schemeClr val="tx1"/>
                </a:solidFill>
                <a:effectLst/>
                <a:latin typeface="ui-sans-serif"/>
              </a:rPr>
              <a:t>Tracking Service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ui-sans-serif"/>
              </a:rPr>
              <a:t> to trace recycled materials back to production.</a:t>
            </a:r>
          </a:p>
          <a:p>
            <a:pPr algn="l">
              <a:buFont typeface="+mj-lt"/>
              <a:buAutoNum type="arabicPeriod"/>
            </a:pPr>
            <a:r>
              <a:rPr lang="en-GB" sz="1400" b="1" i="0" dirty="0">
                <a:solidFill>
                  <a:schemeClr val="tx1"/>
                </a:solidFill>
                <a:effectLst/>
                <a:latin typeface="ui-sans-serif"/>
              </a:rPr>
              <a:t>AWS Cloud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ui-sans-serif"/>
              </a:rPr>
              <a:t>: </a:t>
            </a:r>
            <a:r>
              <a:rPr lang="en-GB" sz="1400" b="1" i="0" dirty="0">
                <a:solidFill>
                  <a:schemeClr val="tx1"/>
                </a:solidFill>
                <a:effectLst/>
                <a:latin typeface="ui-sans-serif"/>
              </a:rPr>
              <a:t>AWS S3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ui-sans-serif"/>
              </a:rPr>
              <a:t> stores data, and </a:t>
            </a:r>
            <a:r>
              <a:rPr lang="en-GB" sz="1400" b="1" i="0" dirty="0">
                <a:solidFill>
                  <a:schemeClr val="tx1"/>
                </a:solidFill>
                <a:effectLst/>
                <a:latin typeface="ui-sans-serif"/>
              </a:rPr>
              <a:t>AWS Lambda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ui-sans-serif"/>
              </a:rPr>
              <a:t> executes backend functions dynamically.</a:t>
            </a:r>
          </a:p>
          <a:p>
            <a:pPr algn="l">
              <a:buFont typeface="+mj-lt"/>
              <a:buAutoNum type="arabicPeriod"/>
            </a:pPr>
            <a:r>
              <a:rPr lang="en-GB" sz="1400" b="1" i="0" dirty="0">
                <a:solidFill>
                  <a:schemeClr val="tx1"/>
                </a:solidFill>
                <a:effectLst/>
                <a:latin typeface="ui-sans-serif"/>
              </a:rPr>
              <a:t>Backend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ui-sans-serif"/>
              </a:rPr>
              <a:t>: </a:t>
            </a:r>
            <a:r>
              <a:rPr lang="en-GB" sz="1400" b="1" i="0" dirty="0">
                <a:solidFill>
                  <a:schemeClr val="tx1"/>
                </a:solidFill>
                <a:effectLst/>
                <a:latin typeface="ui-sans-serif"/>
              </a:rPr>
              <a:t>API Server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ui-sans-serif"/>
              </a:rPr>
              <a:t> connects frontend and backend, with services for real-time updates, data analytics, and AI classification of e-waste.</a:t>
            </a:r>
          </a:p>
          <a:p>
            <a:pPr algn="l">
              <a:buFont typeface="+mj-lt"/>
              <a:buAutoNum type="arabicPeriod"/>
            </a:pPr>
            <a:r>
              <a:rPr lang="en-GB" sz="1400" b="1" i="0" dirty="0">
                <a:solidFill>
                  <a:schemeClr val="tx1"/>
                </a:solidFill>
                <a:effectLst/>
                <a:latin typeface="ui-sans-serif"/>
              </a:rPr>
              <a:t>Frontend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ui-sans-serif"/>
              </a:rPr>
              <a:t>: Provides </a:t>
            </a:r>
            <a:r>
              <a:rPr lang="en-GB" sz="1400" b="1" i="0" dirty="0">
                <a:solidFill>
                  <a:schemeClr val="tx1"/>
                </a:solidFill>
                <a:effectLst/>
                <a:latin typeface="ui-sans-serif"/>
              </a:rPr>
              <a:t>Web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ui-sans-serif"/>
              </a:rPr>
              <a:t> and </a:t>
            </a:r>
            <a:r>
              <a:rPr lang="en-GB" sz="1400" b="1" i="0" dirty="0">
                <a:solidFill>
                  <a:schemeClr val="tx1"/>
                </a:solidFill>
                <a:effectLst/>
                <a:latin typeface="ui-sans-serif"/>
              </a:rPr>
              <a:t>Mobile Interfaces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ui-sans-serif"/>
              </a:rPr>
              <a:t> for user interaction.</a:t>
            </a:r>
          </a:p>
          <a:p>
            <a:pPr algn="l">
              <a:buFont typeface="+mj-lt"/>
              <a:buAutoNum type="arabicPeriod"/>
            </a:pPr>
            <a:r>
              <a:rPr lang="en-GB" sz="1400" b="1" i="0" dirty="0">
                <a:solidFill>
                  <a:schemeClr val="tx1"/>
                </a:solidFill>
                <a:effectLst/>
                <a:latin typeface="ui-sans-serif"/>
              </a:rPr>
              <a:t>User Engagement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ui-sans-serif"/>
              </a:rPr>
              <a:t>: Includes </a:t>
            </a:r>
            <a:r>
              <a:rPr lang="en-GB" sz="1400" b="1" i="0" dirty="0">
                <a:solidFill>
                  <a:schemeClr val="tx1"/>
                </a:solidFill>
                <a:effectLst/>
                <a:latin typeface="ui-sans-serif"/>
              </a:rPr>
              <a:t>Community Forums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ui-sans-serif"/>
              </a:rPr>
              <a:t> to promote knowledge sharing.</a:t>
            </a:r>
          </a:p>
          <a:p>
            <a:pPr algn="l">
              <a:buFont typeface="+mj-lt"/>
              <a:buAutoNum type="arabicPeriod"/>
            </a:pPr>
            <a:r>
              <a:rPr lang="en-GB" sz="1400" b="1" i="0" dirty="0">
                <a:solidFill>
                  <a:schemeClr val="tx1"/>
                </a:solidFill>
                <a:effectLst/>
                <a:latin typeface="ui-sans-serif"/>
              </a:rPr>
              <a:t>Data Management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ui-sans-serif"/>
              </a:rPr>
              <a:t>: Uses </a:t>
            </a:r>
            <a:r>
              <a:rPr lang="en-GB" sz="1400" b="1" i="0" dirty="0">
                <a:solidFill>
                  <a:schemeClr val="tx1"/>
                </a:solidFill>
                <a:effectLst/>
                <a:latin typeface="ui-sans-serif"/>
              </a:rPr>
              <a:t>PostgreSQL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ui-sans-serif"/>
              </a:rPr>
              <a:t> for structured data and </a:t>
            </a:r>
            <a:r>
              <a:rPr lang="en-GB" sz="1400" b="1" i="0" dirty="0">
                <a:solidFill>
                  <a:schemeClr val="tx1"/>
                </a:solidFill>
                <a:effectLst/>
                <a:latin typeface="ui-sans-serif"/>
              </a:rPr>
              <a:t>MongoDB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ui-sans-serif"/>
              </a:rPr>
              <a:t> for unstructured data storage.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50EB7-FCCB-3670-7874-5FA7DBF74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109" y="958307"/>
            <a:ext cx="2936891" cy="3992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99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0" y="878400"/>
            <a:ext cx="8534400" cy="3979350"/>
          </a:xfrm>
        </p:spPr>
        <p:txBody>
          <a:bodyPr numCol="2">
            <a:noAutofit/>
          </a:bodyPr>
          <a:lstStyle/>
          <a:p>
            <a:pPr algn="l"/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Planning: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Define Objectives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: Set the goals for e-waste tracking (e.g., real-time monitoring, efficient recycling).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Identify Technologies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: Decide on technologies (IoT, AI, Blockchain, Cloud).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Set Ethical Guidelines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: Establish data privacy and security standards with stakeholders.</a:t>
            </a:r>
          </a:p>
          <a:p>
            <a:pPr algn="l"/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Data Collection: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Gather Data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: Collect e-waste data from sensors, vendors, and public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Categorize Data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: Classify e-waste into categories (e.g., materials, hazardous levels) and annotate data for training.</a:t>
            </a:r>
          </a:p>
          <a:p>
            <a:pPr algn="l"/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Preprocessing: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Clean Data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: Remove inconsistencies and irrelevant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Normalize and Split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: Prepare data by normalizing values and splitting into training, validation, and testing datasets (e.g., 70% training, 20% validation, 10% testing).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200" b="0" i="0" dirty="0">
              <a:solidFill>
                <a:schemeClr val="tx1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200" b="0" i="0" dirty="0">
              <a:solidFill>
                <a:schemeClr val="tx1"/>
              </a:solidFill>
              <a:effectLst/>
              <a:latin typeface="ui-sans-serif"/>
            </a:endParaRPr>
          </a:p>
          <a:p>
            <a:pPr algn="l"/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Model Training: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Real-Time Monitoring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: Train models for detecting e-waste condition using IoT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Classification Service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: Fine-tune AI models for automated waste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Blockchain Integration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: Implement smart contracts to track e-waste lifecycle.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Train Models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: Use GPUs/TPUs to train models and validate using performance metrics (accuracy, F1-score).</a:t>
            </a:r>
          </a:p>
          <a:p>
            <a:pPr algn="l"/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Deployment: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Deploy Models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: Use </a:t>
            </a:r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TensorFlow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 or </a:t>
            </a:r>
            <a:r>
              <a:rPr lang="en-IN" sz="1200" b="1" i="0" dirty="0" err="1">
                <a:solidFill>
                  <a:schemeClr val="tx1"/>
                </a:solidFill>
                <a:effectLst/>
                <a:latin typeface="ui-sans-serif"/>
              </a:rPr>
              <a:t>PyTorch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 to deploy models on cloud infrastructure (AWS, Google Cloud).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Scalability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: Ensure the system can scale using services like </a:t>
            </a:r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AWS Lambda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 or </a:t>
            </a:r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Kubernetes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Continuous Improvement: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Retrain Models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: Continuously update models using feedback and new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Monitor Performance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: Track system performance and optimize based on usage metrics.</a:t>
            </a:r>
          </a:p>
          <a:p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4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/ Testing /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Unit Testing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Test individual components (IoT, AI, blockchain) for correct functionality.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Integration Testing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Ensure smooth interaction between frontend, backend, and cloud systems.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Model Evaluation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Measure AI model accuracy (precision, recall, F1-score) for waste classification.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End-to-End Testing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Simulate the full data flow from e-waste collection to recycling.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User Testing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Validate ease of use and performance with real users.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Performance Testing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Stress-test system for scalability and response time under load.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Security Testing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Assess data privacy, blockchain security, and overall system vulnerability.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Continuous Monitoring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Monitor system performance post-deployment and improve based on feedback.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7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Cost Estimate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1EBE04-BCA4-73CC-24B2-3D90651CE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442404"/>
              </p:ext>
            </p:extLst>
          </p:nvPr>
        </p:nvGraphicFramePr>
        <p:xfrm>
          <a:off x="1841183" y="1582737"/>
          <a:ext cx="5547360" cy="2743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950135619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3448304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Category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Estimated Cost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54606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b="1">
                          <a:effectLst/>
                        </a:rPr>
                        <a:t>Development Costs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$50,000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479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b="1">
                          <a:effectLst/>
                        </a:rPr>
                        <a:t>Cloud Infrastructure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$20,000/year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100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b="1">
                          <a:effectLst/>
                        </a:rPr>
                        <a:t>IoT Devices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$5,000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421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b="1">
                          <a:effectLst/>
                        </a:rPr>
                        <a:t>Blockchain Implementation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$10,000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463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b="1">
                          <a:effectLst/>
                        </a:rPr>
                        <a:t>AI Model Training &amp; Tuning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$15,000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818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b="1">
                          <a:effectLst/>
                        </a:rPr>
                        <a:t>Testing &amp; Validation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$8,000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004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b="1">
                          <a:effectLst/>
                        </a:rPr>
                        <a:t>Maintenance &amp; Support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$15,000/year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694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b="1">
                          <a:effectLst/>
                        </a:rPr>
                        <a:t>Security &amp; Compliance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$5,000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842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119541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>
          <a:solidFill>
            <a:schemeClr val="accent3"/>
          </a:solidFill>
          <a:prstDash val="sysDot"/>
          <a:tailEnd type="oval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34510</TotalTime>
  <Words>1653</Words>
  <Application>Microsoft Office PowerPoint</Application>
  <PresentationFormat>On-screen Show (16:9)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 Sans</vt:lpstr>
      <vt:lpstr>ui-sans-serif</vt:lpstr>
      <vt:lpstr>L&amp;T Theme 2</vt:lpstr>
      <vt:lpstr>E-Waste Tracking and Management</vt:lpstr>
      <vt:lpstr>Challenge Statement</vt:lpstr>
      <vt:lpstr>Concept / Solution</vt:lpstr>
      <vt:lpstr>Pros and Cons of the solution</vt:lpstr>
      <vt:lpstr>Technical Description</vt:lpstr>
      <vt:lpstr>Technical Description</vt:lpstr>
      <vt:lpstr>Implementation Plan</vt:lpstr>
      <vt:lpstr>Validation / Testing / Analysis</vt:lpstr>
      <vt:lpstr>Cost Estimate</vt:lpstr>
      <vt:lpstr>Assumptions</vt:lpstr>
      <vt:lpstr>References</vt:lpstr>
      <vt:lpstr>PowerPoint Presentation</vt:lpstr>
      <vt:lpstr>Guidelines </vt:lpstr>
    </vt:vector>
  </TitlesOfParts>
  <Company>LnT IES Blr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Deck 6 v4</dc:title>
  <dc:creator>Vishnu.Andhare@lnties.com</dc:creator>
  <cp:keywords>No Restrictions</cp:keywords>
  <dc:description>Let’s ask, how we win together</dc:description>
  <cp:lastModifiedBy>Nishanth K J</cp:lastModifiedBy>
  <cp:revision>3099</cp:revision>
  <dcterms:created xsi:type="dcterms:W3CDTF">2012-07-10T10:41:00Z</dcterms:created>
  <dcterms:modified xsi:type="dcterms:W3CDTF">2024-11-30T18:50:03Z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b24c9d3b-993a-4f8b-9cee-9cf4b501a4b2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  <property fmtid="{D5CDD505-2E9C-101B-9397-08002B2CF9AE}" pid="5" name="Presentation">
    <vt:lpwstr>IP Deck 6 v4</vt:lpwstr>
  </property>
  <property fmtid="{D5CDD505-2E9C-101B-9397-08002B2CF9AE}" pid="6" name="SlideDescription">
    <vt:lpwstr>Let’s ask, how we win together</vt:lpwstr>
  </property>
  <property fmtid="{D5CDD505-2E9C-101B-9397-08002B2CF9AE}" pid="7" name="MSIP_Label_4b5591f2-6b23-403d-aa5f-b6d577f5e572_Enabled">
    <vt:lpwstr>true</vt:lpwstr>
  </property>
  <property fmtid="{D5CDD505-2E9C-101B-9397-08002B2CF9AE}" pid="8" name="MSIP_Label_4b5591f2-6b23-403d-aa5f-b6d577f5e572_SetDate">
    <vt:lpwstr>2021-03-19T09:51:32Z</vt:lpwstr>
  </property>
  <property fmtid="{D5CDD505-2E9C-101B-9397-08002B2CF9AE}" pid="9" name="MSIP_Label_4b5591f2-6b23-403d-aa5f-b6d577f5e572_Method">
    <vt:lpwstr>Standard</vt:lpwstr>
  </property>
  <property fmtid="{D5CDD505-2E9C-101B-9397-08002B2CF9AE}" pid="10" name="MSIP_Label_4b5591f2-6b23-403d-aa5f-b6d577f5e572_Name">
    <vt:lpwstr>4b5591f2-6b23-403d-aa5f-b6d577f5e572</vt:lpwstr>
  </property>
  <property fmtid="{D5CDD505-2E9C-101B-9397-08002B2CF9AE}" pid="11" name="MSIP_Label_4b5591f2-6b23-403d-aa5f-b6d577f5e572_SiteId">
    <vt:lpwstr>311b3378-8e8a-4b5e-a33f-e80a3d8ba60a</vt:lpwstr>
  </property>
  <property fmtid="{D5CDD505-2E9C-101B-9397-08002B2CF9AE}" pid="12" name="MSIP_Label_4b5591f2-6b23-403d-aa5f-b6d577f5e572_ActionId">
    <vt:lpwstr>190443b1-e5d7-48ae-87be-00007b35c304</vt:lpwstr>
  </property>
  <property fmtid="{D5CDD505-2E9C-101B-9397-08002B2CF9AE}" pid="13" name="MSIP_Label_4b5591f2-6b23-403d-aa5f-b6d577f5e572_ContentBits">
    <vt:lpwstr>0</vt:lpwstr>
  </property>
</Properties>
</file>