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5"/>
  </p:notesMasterIdLst>
  <p:sldIdLst>
    <p:sldId id="735" r:id="rId2"/>
    <p:sldId id="736" r:id="rId3"/>
    <p:sldId id="737" r:id="rId4"/>
    <p:sldId id="738" r:id="rId5"/>
    <p:sldId id="739" r:id="rId6"/>
    <p:sldId id="747" r:id="rId7"/>
    <p:sldId id="741" r:id="rId8"/>
    <p:sldId id="742" r:id="rId9"/>
    <p:sldId id="743" r:id="rId10"/>
    <p:sldId id="744" r:id="rId11"/>
    <p:sldId id="745" r:id="rId12"/>
    <p:sldId id="740" r:id="rId13"/>
    <p:sldId id="746" r:id="rId1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35283"/>
    <a:srgbClr val="FFFFFF"/>
    <a:srgbClr val="000000"/>
    <a:srgbClr val="121429"/>
    <a:srgbClr val="1B1E3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3910" autoAdjust="0"/>
  </p:normalViewPr>
  <p:slideViewPr>
    <p:cSldViewPr snapToGrid="0">
      <p:cViewPr>
        <p:scale>
          <a:sx n="100" d="100"/>
          <a:sy n="100" d="100"/>
        </p:scale>
        <p:origin x="787" y="14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DC9C4-A5A9-47A1-92BC-326DCF573043}" type="datetimeFigureOut">
              <a:rPr lang="en-US" smtClean="0"/>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245B-FD72-4E4F-B15E-E5615ABC6DBA}" type="slidenum">
              <a:rPr lang="en-US" smtClean="0"/>
              <a:t>‹#›</a:t>
            </a:fld>
            <a:endParaRPr lang="en-US"/>
          </a:p>
        </p:txBody>
      </p:sp>
    </p:spTree>
    <p:extLst>
      <p:ext uri="{BB962C8B-B14F-4D97-AF65-F5344CB8AC3E}">
        <p14:creationId xmlns:p14="http://schemas.microsoft.com/office/powerpoint/2010/main" val="375202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 name="Title 1"/>
          <p:cNvSpPr>
            <a:spLocks noGrp="1"/>
          </p:cNvSpPr>
          <p:nvPr userDrawn="1">
            <p:ph type="title" hasCustomPrompt="1"/>
          </p:nvPr>
        </p:nvSpPr>
        <p:spPr bwMode="gray">
          <a:xfrm>
            <a:off x="964070" y="943242"/>
            <a:ext cx="4052554" cy="851040"/>
          </a:xfrm>
          <a:prstGeom prst="rect">
            <a:avLst/>
          </a:prstGeom>
        </p:spPr>
        <p:txBody>
          <a:bodyPr/>
          <a:lstStyle>
            <a:lvl1pPr algn="ctr">
              <a:defRPr sz="3200"/>
            </a:lvl1pPr>
          </a:lstStyle>
          <a:p>
            <a:r>
              <a:rPr lang="en-US" dirty="0"/>
              <a:t>Title Text</a:t>
            </a:r>
            <a:endParaRPr lang="en-IN" dirty="0"/>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 y="2428411"/>
            <a:ext cx="3352800" cy="618350"/>
          </a:xfrm>
          <a:prstGeom prst="rect">
            <a:avLst/>
          </a:prstGeom>
        </p:spPr>
      </p:pic>
      <p:pic>
        <p:nvPicPr>
          <p:cNvPr id="3" name="Picture 2">
            <a:extLst>
              <a:ext uri="{FF2B5EF4-FFF2-40B4-BE49-F238E27FC236}">
                <a16:creationId xmlns:a16="http://schemas.microsoft.com/office/drawing/2014/main" id="{0A24BC04-EA47-D660-A96B-A85D0777969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9776" y="159684"/>
            <a:ext cx="1790699" cy="488373"/>
          </a:xfrm>
          <a:prstGeom prst="rect">
            <a:avLst/>
          </a:prstGeom>
        </p:spPr>
      </p:pic>
      <p:sp>
        <p:nvSpPr>
          <p:cNvPr id="5" name="TextBox 4">
            <a:extLst>
              <a:ext uri="{FF2B5EF4-FFF2-40B4-BE49-F238E27FC236}">
                <a16:creationId xmlns:a16="http://schemas.microsoft.com/office/drawing/2014/main" id="{2D5CF45F-7366-1ABC-1274-BE9A1A82D02D}"/>
              </a:ext>
            </a:extLst>
          </p:cNvPr>
          <p:cNvSpPr txBox="1"/>
          <p:nvPr userDrawn="1"/>
        </p:nvSpPr>
        <p:spPr>
          <a:xfrm>
            <a:off x="1953636" y="166965"/>
            <a:ext cx="1399164" cy="407802"/>
          </a:xfrm>
          <a:prstGeom prst="rect">
            <a:avLst/>
          </a:prstGeom>
          <a:noFill/>
        </p:spPr>
        <p:txBody>
          <a:bodyPr wrap="none" lIns="68579" tIns="34289" rIns="68579" bIns="34289" rtlCol="0">
            <a:spAutoFit/>
          </a:bodyPr>
          <a:lstStyle/>
          <a:p>
            <a:pPr algn="ctr" defTabSz="914354">
              <a:defRPr/>
            </a:pPr>
            <a:r>
              <a:rPr lang="en-US" sz="2200" b="1" dirty="0">
                <a:solidFill>
                  <a:srgbClr val="355EAB"/>
                </a:solidFill>
                <a:latin typeface="+mn-lt"/>
              </a:rPr>
              <a:t>8</a:t>
            </a:r>
            <a:r>
              <a:rPr lang="en-US" sz="2200" b="1" baseline="30000" dirty="0">
                <a:solidFill>
                  <a:srgbClr val="355EAB"/>
                </a:solidFill>
                <a:latin typeface="+mn-lt"/>
              </a:rPr>
              <a:t>th</a:t>
            </a:r>
            <a:r>
              <a:rPr lang="en-US" sz="2200" b="1" dirty="0">
                <a:solidFill>
                  <a:srgbClr val="355EAB"/>
                </a:solidFill>
                <a:latin typeface="+mn-lt"/>
              </a:rPr>
              <a:t> Edition </a:t>
            </a:r>
          </a:p>
        </p:txBody>
      </p:sp>
      <p:sp>
        <p:nvSpPr>
          <p:cNvPr id="6" name="Rectangle 5">
            <a:extLst>
              <a:ext uri="{FF2B5EF4-FFF2-40B4-BE49-F238E27FC236}">
                <a16:creationId xmlns:a16="http://schemas.microsoft.com/office/drawing/2014/main" id="{C370AE2D-E45E-AC7A-2F9D-4E4E841541BD}"/>
              </a:ext>
            </a:extLst>
          </p:cNvPr>
          <p:cNvSpPr/>
          <p:nvPr userDrawn="1"/>
        </p:nvSpPr>
        <p:spPr>
          <a:xfrm>
            <a:off x="4128607" y="153341"/>
            <a:ext cx="2576993" cy="415498"/>
          </a:xfrm>
          <a:prstGeom prst="rect">
            <a:avLst/>
          </a:prstGeom>
        </p:spPr>
        <p:txBody>
          <a:bodyPr wrap="square">
            <a:spAutoFit/>
          </a:bodyPr>
          <a:lstStyle/>
          <a:p>
            <a:pPr algn="ctr" defTabSz="914354">
              <a:defRPr/>
            </a:pPr>
            <a:r>
              <a:rPr lang="en-US" sz="2100" b="1" dirty="0">
                <a:solidFill>
                  <a:srgbClr val="355EAB"/>
                </a:solidFill>
                <a:latin typeface="+mn-lt"/>
              </a:rPr>
              <a:t>Presentation Round</a:t>
            </a:r>
          </a:p>
        </p:txBody>
      </p:sp>
      <p:sp>
        <p:nvSpPr>
          <p:cNvPr id="7" name="Text Placeholder 1030">
            <a:extLst>
              <a:ext uri="{FF2B5EF4-FFF2-40B4-BE49-F238E27FC236}">
                <a16:creationId xmlns:a16="http://schemas.microsoft.com/office/drawing/2014/main" id="{11E66953-D6B9-BF7C-3FAA-270CAFFC3313}"/>
              </a:ext>
            </a:extLst>
          </p:cNvPr>
          <p:cNvSpPr>
            <a:spLocks noGrp="1"/>
          </p:cNvSpPr>
          <p:nvPr>
            <p:ph type="body" sz="quarter" idx="10" hasCustomPrompt="1"/>
          </p:nvPr>
        </p:nvSpPr>
        <p:spPr bwMode="gray">
          <a:xfrm>
            <a:off x="279956" y="3973331"/>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1 Name</a:t>
            </a:r>
            <a:endParaRPr lang="en-IN" dirty="0"/>
          </a:p>
        </p:txBody>
      </p:sp>
      <p:sp>
        <p:nvSpPr>
          <p:cNvPr id="8" name="Text Placeholder 1030">
            <a:extLst>
              <a:ext uri="{FF2B5EF4-FFF2-40B4-BE49-F238E27FC236}">
                <a16:creationId xmlns:a16="http://schemas.microsoft.com/office/drawing/2014/main" id="{3573ADC1-9393-A4B1-082B-AA8E33803C67}"/>
              </a:ext>
            </a:extLst>
          </p:cNvPr>
          <p:cNvSpPr>
            <a:spLocks noGrp="1"/>
          </p:cNvSpPr>
          <p:nvPr>
            <p:ph type="body" sz="quarter" idx="11" hasCustomPrompt="1"/>
          </p:nvPr>
        </p:nvSpPr>
        <p:spPr bwMode="gray">
          <a:xfrm>
            <a:off x="142890" y="4392607"/>
            <a:ext cx="2765968" cy="228600"/>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Name</a:t>
            </a:r>
            <a:endParaRPr lang="en-IN" dirty="0"/>
          </a:p>
        </p:txBody>
      </p:sp>
      <p:sp>
        <p:nvSpPr>
          <p:cNvPr id="9" name="Text Placeholder 1030">
            <a:extLst>
              <a:ext uri="{FF2B5EF4-FFF2-40B4-BE49-F238E27FC236}">
                <a16:creationId xmlns:a16="http://schemas.microsoft.com/office/drawing/2014/main" id="{0E9BDEBA-C451-6E6B-F25F-D5B52C602D34}"/>
              </a:ext>
            </a:extLst>
          </p:cNvPr>
          <p:cNvSpPr>
            <a:spLocks noGrp="1"/>
          </p:cNvSpPr>
          <p:nvPr>
            <p:ph type="body" sz="quarter" idx="16" hasCustomPrompt="1"/>
          </p:nvPr>
        </p:nvSpPr>
        <p:spPr bwMode="gray">
          <a:xfrm>
            <a:off x="1263628" y="3980258"/>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2 Name</a:t>
            </a:r>
            <a:endParaRPr lang="en-IN" dirty="0"/>
          </a:p>
        </p:txBody>
      </p:sp>
      <p:sp>
        <p:nvSpPr>
          <p:cNvPr id="10" name="Text Placeholder 1030">
            <a:extLst>
              <a:ext uri="{FF2B5EF4-FFF2-40B4-BE49-F238E27FC236}">
                <a16:creationId xmlns:a16="http://schemas.microsoft.com/office/drawing/2014/main" id="{68EA5637-B12D-CCB5-628A-821D29560EB0}"/>
              </a:ext>
            </a:extLst>
          </p:cNvPr>
          <p:cNvSpPr>
            <a:spLocks noGrp="1"/>
          </p:cNvSpPr>
          <p:nvPr>
            <p:ph type="body" sz="quarter" idx="17" hasCustomPrompt="1"/>
          </p:nvPr>
        </p:nvSpPr>
        <p:spPr bwMode="gray">
          <a:xfrm>
            <a:off x="2209202" y="3990649"/>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3 Name</a:t>
            </a:r>
            <a:endParaRPr lang="en-IN" dirty="0"/>
          </a:p>
        </p:txBody>
      </p:sp>
      <p:sp>
        <p:nvSpPr>
          <p:cNvPr id="11" name="Text Placeholder 1030">
            <a:extLst>
              <a:ext uri="{FF2B5EF4-FFF2-40B4-BE49-F238E27FC236}">
                <a16:creationId xmlns:a16="http://schemas.microsoft.com/office/drawing/2014/main" id="{3B259D85-A470-9B71-704A-326CDB90C61D}"/>
              </a:ext>
            </a:extLst>
          </p:cNvPr>
          <p:cNvSpPr>
            <a:spLocks noGrp="1"/>
          </p:cNvSpPr>
          <p:nvPr>
            <p:ph type="body" sz="quarter" idx="18" hasCustomPrompt="1"/>
          </p:nvPr>
        </p:nvSpPr>
        <p:spPr bwMode="gray">
          <a:xfrm>
            <a:off x="3165165" y="4001040"/>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4 Name</a:t>
            </a:r>
            <a:endParaRPr lang="en-IN" dirty="0"/>
          </a:p>
        </p:txBody>
      </p:sp>
      <p:sp>
        <p:nvSpPr>
          <p:cNvPr id="12" name="Text Placeholder 1030">
            <a:extLst>
              <a:ext uri="{FF2B5EF4-FFF2-40B4-BE49-F238E27FC236}">
                <a16:creationId xmlns:a16="http://schemas.microsoft.com/office/drawing/2014/main" id="{9C71DF18-7E56-2C24-AEE2-03044382D903}"/>
              </a:ext>
            </a:extLst>
          </p:cNvPr>
          <p:cNvSpPr>
            <a:spLocks noGrp="1"/>
          </p:cNvSpPr>
          <p:nvPr>
            <p:ph type="body" sz="quarter" idx="19" hasCustomPrompt="1"/>
          </p:nvPr>
        </p:nvSpPr>
        <p:spPr bwMode="gray">
          <a:xfrm>
            <a:off x="144187" y="4662770"/>
            <a:ext cx="2759041" cy="200892"/>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City Name</a:t>
            </a:r>
            <a:endParaRPr lang="en-IN" dirty="0"/>
          </a:p>
        </p:txBody>
      </p:sp>
      <p:sp>
        <p:nvSpPr>
          <p:cNvPr id="13" name="Text Placeholder 1030">
            <a:extLst>
              <a:ext uri="{FF2B5EF4-FFF2-40B4-BE49-F238E27FC236}">
                <a16:creationId xmlns:a16="http://schemas.microsoft.com/office/drawing/2014/main" id="{9814E61C-C46E-018F-5431-0F88626140E7}"/>
              </a:ext>
            </a:extLst>
          </p:cNvPr>
          <p:cNvSpPr>
            <a:spLocks noGrp="1"/>
          </p:cNvSpPr>
          <p:nvPr>
            <p:ph type="body" sz="quarter" idx="20" hasCustomPrompt="1"/>
          </p:nvPr>
        </p:nvSpPr>
        <p:spPr bwMode="gray">
          <a:xfrm>
            <a:off x="138932" y="4888742"/>
            <a:ext cx="2759041" cy="200892"/>
          </a:xfrm>
          <a:prstGeom prst="rect">
            <a:avLst/>
          </a:prstGeom>
        </p:spPr>
        <p:txBody>
          <a:bodyPr anchor="ctr">
            <a:normAutofit/>
          </a:bodyPr>
          <a:lstStyle>
            <a:lvl1pPr marL="0" indent="0">
              <a:buNone/>
              <a:defRPr sz="1300" baseline="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Professor / Mentor Name</a:t>
            </a:r>
            <a:endParaRPr lang="en-IN" dirty="0"/>
          </a:p>
        </p:txBody>
      </p:sp>
    </p:spTree>
    <p:extLst>
      <p:ext uri="{BB962C8B-B14F-4D97-AF65-F5344CB8AC3E}">
        <p14:creationId xmlns:p14="http://schemas.microsoft.com/office/powerpoint/2010/main" val="199908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711111C-6A48-4D5C-BE30-5435621258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grpSp>
        <p:nvGrpSpPr>
          <p:cNvPr id="17" name="Group 16"/>
          <p:cNvGrpSpPr/>
          <p:nvPr userDrawn="1"/>
        </p:nvGrpSpPr>
        <p:grpSpPr bwMode="gray">
          <a:xfrm>
            <a:off x="1301946" y="1339943"/>
            <a:ext cx="703306" cy="743349"/>
            <a:chOff x="-3330575" y="3005138"/>
            <a:chExt cx="1533526" cy="1620837"/>
          </a:xfrm>
          <a:solidFill>
            <a:srgbClr val="0556CD"/>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556CD"/>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55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1722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51256E02-7AAD-4ABD-8BDC-3F1D71766C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a:off x="0" y="806835"/>
            <a:ext cx="3689350" cy="4129200"/>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807194"/>
            <a:ext cx="3635375" cy="4128841"/>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123" name="Rectangle: Rounded Corners 122">
            <a:extLst>
              <a:ext uri="{FF2B5EF4-FFF2-40B4-BE49-F238E27FC236}">
                <a16:creationId xmlns:a16="http://schemas.microsoft.com/office/drawing/2014/main" id="{07B6B5FC-7411-489E-9683-C4F6F4232B46}"/>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Rounded Corners 123">
            <a:extLst>
              <a:ext uri="{FF2B5EF4-FFF2-40B4-BE49-F238E27FC236}">
                <a16:creationId xmlns:a16="http://schemas.microsoft.com/office/drawing/2014/main" id="{802279CE-6112-425D-B68A-0BF400D701C9}"/>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itle 1">
            <a:extLst>
              <a:ext uri="{FF2B5EF4-FFF2-40B4-BE49-F238E27FC236}">
                <a16:creationId xmlns:a16="http://schemas.microsoft.com/office/drawing/2014/main" id="{045BD283-9EAA-4DB7-8189-395F2BAF5E9D}"/>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Case study</a:t>
            </a:r>
          </a:p>
        </p:txBody>
      </p:sp>
    </p:spTree>
    <p:extLst>
      <p:ext uri="{BB962C8B-B14F-4D97-AF65-F5344CB8AC3E}">
        <p14:creationId xmlns:p14="http://schemas.microsoft.com/office/powerpoint/2010/main" val="813378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08D0A968-8CB9-4692-A2E9-8EA361484A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1655665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D3239C3E-0C2C-4598-8D94-5AD0DCC8B6E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451649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803123-7187-4C94-AC56-F1EAF05F739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153087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6988310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367FD9A6-0038-4261-8DF9-2B359B25553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98198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12245B6A-1831-4D90-B47C-5FA058A2E5A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74469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B65A0729-5724-4A1A-B001-AD7288FC6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2715132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418DFD3D-8780-4EA0-AAF4-DBC389CE04B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25194420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8810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9AFE672F-A1BA-4179-8732-1266C924255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481472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E6AC2AE-35A8-480A-B335-C8EAFBA1700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2995537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CF8FBBB-0598-4B2C-8827-CD3312BF9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01832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EAEFB9F-1445-4271-AC34-908D2923925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9157064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48F92DC7-A298-4D79-9428-2606BAAEDFD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2718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0"/>
            <a:ext cx="4768493"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25" name="Group 24"/>
          <p:cNvGrpSpPr/>
          <p:nvPr userDrawn="1"/>
        </p:nvGrpSpPr>
        <p:grpSpPr bwMode="gray">
          <a:xfrm>
            <a:off x="945883" y="870593"/>
            <a:ext cx="541035" cy="571839"/>
            <a:chOff x="-3330575" y="3005138"/>
            <a:chExt cx="1533526" cy="1620837"/>
          </a:xfrm>
          <a:solidFill>
            <a:schemeClr val="accent3"/>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bwMode="gray">
          <a:xfrm>
            <a:off x="4087853" y="1526910"/>
            <a:ext cx="506015" cy="547781"/>
            <a:chOff x="2301081" y="6662108"/>
            <a:chExt cx="1500188" cy="1624012"/>
          </a:xfrm>
          <a:solidFill>
            <a:schemeClr val="accent3"/>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9" name="Graphic 18">
            <a:extLst>
              <a:ext uri="{FF2B5EF4-FFF2-40B4-BE49-F238E27FC236}">
                <a16:creationId xmlns:a16="http://schemas.microsoft.com/office/drawing/2014/main" id="{830AC29A-4207-40A4-847F-EA0CD23216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428006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20279261-6C69-404C-B1ED-0703B18095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136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1B0E5F27-B36C-4B8F-A521-188B5004A25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5168137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1"/>
            <a:ext cx="4768493" cy="49131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2" name="Graphic 11">
            <a:extLst>
              <a:ext uri="{FF2B5EF4-FFF2-40B4-BE49-F238E27FC236}">
                <a16:creationId xmlns:a16="http://schemas.microsoft.com/office/drawing/2014/main" id="{803B7DE8-B5A1-491A-8957-324CAC7D09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10400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CF0AB879-1D1A-4424-86B6-CA7EC8EDBAF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0985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Content Slide">
    <p:spTree>
      <p:nvGrpSpPr>
        <p:cNvPr id="1" name=""/>
        <p:cNvGrpSpPr/>
        <p:nvPr/>
      </p:nvGrpSpPr>
      <p:grpSpPr>
        <a:xfrm>
          <a:off x="0" y="0"/>
          <a:ext cx="0" cy="0"/>
          <a:chOff x="0" y="0"/>
          <a:chExt cx="0" cy="0"/>
        </a:xfrm>
      </p:grpSpPr>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959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9" name="Content Placeholder 2">
            <a:extLst>
              <a:ext uri="{FF2B5EF4-FFF2-40B4-BE49-F238E27FC236}">
                <a16:creationId xmlns:a16="http://schemas.microsoft.com/office/drawing/2014/main" id="{BF1FE2A0-3185-4AFB-A3C9-5CD27193B468}"/>
              </a:ext>
            </a:extLst>
          </p:cNvPr>
          <p:cNvSpPr>
            <a:spLocks noGrp="1"/>
          </p:cNvSpPr>
          <p:nvPr>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Tree>
    <p:extLst>
      <p:ext uri="{BB962C8B-B14F-4D97-AF65-F5344CB8AC3E}">
        <p14:creationId xmlns:p14="http://schemas.microsoft.com/office/powerpoint/2010/main" val="4043967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2293841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3D37403C-FCDD-4B04-BD4E-CA99BAE0E3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234451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BFC01F08-6380-4C34-956F-2223D19000E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7" y="4936035"/>
            <a:ext cx="322908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97" name="TextBox 96">
            <a:extLst>
              <a:ext uri="{FF2B5EF4-FFF2-40B4-BE49-F238E27FC236}">
                <a16:creationId xmlns:a16="http://schemas.microsoft.com/office/drawing/2014/main" id="{C958EC7A-FBCD-446E-BE91-38AFE4D28C5F}"/>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39589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703409" y="4936035"/>
            <a:ext cx="3759682"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www.LntTechservices.com</a:t>
            </a:r>
          </a:p>
        </p:txBody>
      </p:sp>
      <p:sp>
        <p:nvSpPr>
          <p:cNvPr id="4" name="TextBox 3">
            <a:extLst>
              <a:ext uri="{FF2B5EF4-FFF2-40B4-BE49-F238E27FC236}">
                <a16:creationId xmlns:a16="http://schemas.microsoft.com/office/drawing/2014/main" id="{82AD29C2-3821-4269-9D53-B13ED5006D2C}"/>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18382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30"/>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16" name="Title 1">
            <a:extLst>
              <a:ext uri="{FF2B5EF4-FFF2-40B4-BE49-F238E27FC236}">
                <a16:creationId xmlns:a16="http://schemas.microsoft.com/office/drawing/2014/main" id="{C253F393-E310-4AA2-8A45-8D2B14C65EF6}"/>
              </a:ext>
            </a:extLst>
          </p:cNvPr>
          <p:cNvSpPr txBox="1">
            <a:spLocks/>
          </p:cNvSpPr>
          <p:nvPr userDrawn="1"/>
        </p:nvSpPr>
        <p:spPr bwMode="gray">
          <a:xfrm>
            <a:off x="191885" y="0"/>
            <a:ext cx="8802505" cy="632460"/>
          </a:xfrm>
          <a:prstGeom prst="rect">
            <a:avLst/>
          </a:prstGeom>
        </p:spPr>
        <p:txBody>
          <a:bodyPr lIns="0" rIns="0" anchor="b">
            <a:normAutofit/>
          </a:bodyPr>
          <a:lstStyle>
            <a:lvl1pPr algn="l" defTabSz="685783" rtl="0" eaLnBrk="1" latinLnBrk="0" hangingPunct="1">
              <a:lnSpc>
                <a:spcPct val="90000"/>
              </a:lnSpc>
              <a:spcBef>
                <a:spcPct val="0"/>
              </a:spcBef>
              <a:buNone/>
              <a:defRPr sz="2400" b="1" kern="1200">
                <a:solidFill>
                  <a:schemeClr val="tx1">
                    <a:lumMod val="75000"/>
                    <a:lumOff val="25000"/>
                  </a:schemeClr>
                </a:solidFill>
                <a:latin typeface="Calibri" charset="0"/>
                <a:ea typeface="Calibri" charset="0"/>
                <a:cs typeface="Calibri" charset="0"/>
              </a:defRPr>
            </a:lvl1pPr>
          </a:lstStyle>
          <a:p>
            <a:r>
              <a:rPr lang="en-US"/>
              <a:t>Click to edit Title Text</a:t>
            </a:r>
            <a:endParaRPr lang="en-US" dirty="0"/>
          </a:p>
        </p:txBody>
      </p:sp>
      <p:sp>
        <p:nvSpPr>
          <p:cNvPr id="17" name="Rectangle: Rounded Corners 16">
            <a:extLst>
              <a:ext uri="{FF2B5EF4-FFF2-40B4-BE49-F238E27FC236}">
                <a16:creationId xmlns:a16="http://schemas.microsoft.com/office/drawing/2014/main" id="{4C793927-3518-49BA-A993-8128FA0D4745}"/>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276527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30"/>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A2C4-20D7-3BA0-36EB-B753D27C447C}"/>
              </a:ext>
            </a:extLst>
          </p:cNvPr>
          <p:cNvSpPr>
            <a:spLocks noGrp="1"/>
          </p:cNvSpPr>
          <p:nvPr>
            <p:ph type="title"/>
          </p:nvPr>
        </p:nvSpPr>
        <p:spPr>
          <a:xfrm>
            <a:off x="138932" y="943242"/>
            <a:ext cx="6160268" cy="851040"/>
          </a:xfrm>
        </p:spPr>
        <p:txBody>
          <a:bodyPr/>
          <a:lstStyle/>
          <a:p>
            <a:r>
              <a:rPr lang="en-IN" b="1" i="0" dirty="0">
                <a:solidFill>
                  <a:srgbClr val="222222"/>
                </a:solidFill>
                <a:effectLst/>
                <a:latin typeface="Open Sans" panose="020B0606030504020204" pitchFamily="34" charset="0"/>
              </a:rPr>
              <a:t>AI </a:t>
            </a:r>
            <a:r>
              <a:rPr lang="en-IN" b="1" dirty="0">
                <a:solidFill>
                  <a:srgbClr val="222222"/>
                </a:solidFill>
                <a:latin typeface="Open Sans" panose="020B0606030504020204" pitchFamily="34" charset="0"/>
              </a:rPr>
              <a:t>P</a:t>
            </a:r>
            <a:r>
              <a:rPr lang="en-IN" b="1" i="0" dirty="0">
                <a:solidFill>
                  <a:srgbClr val="222222"/>
                </a:solidFill>
                <a:effectLst/>
                <a:latin typeface="Open Sans" panose="020B0606030504020204" pitchFamily="34" charset="0"/>
              </a:rPr>
              <a:t>owered </a:t>
            </a:r>
            <a:r>
              <a:rPr lang="en-IN" b="1" dirty="0">
                <a:solidFill>
                  <a:srgbClr val="222222"/>
                </a:solidFill>
                <a:latin typeface="Open Sans" panose="020B0606030504020204" pitchFamily="34" charset="0"/>
              </a:rPr>
              <a:t>C</a:t>
            </a:r>
            <a:r>
              <a:rPr lang="en-IN" b="1" i="0" dirty="0">
                <a:solidFill>
                  <a:srgbClr val="222222"/>
                </a:solidFill>
                <a:effectLst/>
                <a:latin typeface="Open Sans" panose="020B0606030504020204" pitchFamily="34" charset="0"/>
              </a:rPr>
              <a:t>ontent Moderation</a:t>
            </a:r>
            <a:endParaRPr lang="en-IN" b="1" dirty="0"/>
          </a:p>
        </p:txBody>
      </p:sp>
      <p:sp>
        <p:nvSpPr>
          <p:cNvPr id="3" name="Picture Placeholder 2">
            <a:extLst>
              <a:ext uri="{FF2B5EF4-FFF2-40B4-BE49-F238E27FC236}">
                <a16:creationId xmlns:a16="http://schemas.microsoft.com/office/drawing/2014/main" id="{29CE0630-4F2D-49C6-E827-7273DF20573B}"/>
              </a:ext>
            </a:extLst>
          </p:cNvPr>
          <p:cNvSpPr>
            <a:spLocks noGrp="1"/>
          </p:cNvSpPr>
          <p:nvPr>
            <p:ph type="pic" sz="quarter" idx="14"/>
          </p:nvPr>
        </p:nvSpPr>
        <p:spPr/>
        <p:txBody>
          <a:bodyPr/>
          <a:lstStyle/>
          <a:p>
            <a:endParaRPr lang="en-IN" dirty="0"/>
          </a:p>
        </p:txBody>
      </p:sp>
      <p:sp>
        <p:nvSpPr>
          <p:cNvPr id="4" name="Text Placeholder 3">
            <a:extLst>
              <a:ext uri="{FF2B5EF4-FFF2-40B4-BE49-F238E27FC236}">
                <a16:creationId xmlns:a16="http://schemas.microsoft.com/office/drawing/2014/main" id="{DC6B8BBA-22E3-D72A-5BD5-71665801A2AF}"/>
              </a:ext>
            </a:extLst>
          </p:cNvPr>
          <p:cNvSpPr>
            <a:spLocks noGrp="1"/>
          </p:cNvSpPr>
          <p:nvPr>
            <p:ph type="body" sz="quarter" idx="10"/>
          </p:nvPr>
        </p:nvSpPr>
        <p:spPr/>
        <p:txBody>
          <a:bodyPr/>
          <a:lstStyle/>
          <a:p>
            <a:r>
              <a:rPr lang="en-IN" dirty="0"/>
              <a:t>Deepika T R</a:t>
            </a:r>
          </a:p>
        </p:txBody>
      </p:sp>
      <p:sp>
        <p:nvSpPr>
          <p:cNvPr id="5" name="Text Placeholder 4">
            <a:extLst>
              <a:ext uri="{FF2B5EF4-FFF2-40B4-BE49-F238E27FC236}">
                <a16:creationId xmlns:a16="http://schemas.microsoft.com/office/drawing/2014/main" id="{2CF5DBD5-7E6A-19ED-3130-E1DA60CC6088}"/>
              </a:ext>
            </a:extLst>
          </p:cNvPr>
          <p:cNvSpPr>
            <a:spLocks noGrp="1"/>
          </p:cNvSpPr>
          <p:nvPr>
            <p:ph type="body" sz="quarter" idx="11"/>
          </p:nvPr>
        </p:nvSpPr>
        <p:spPr/>
        <p:txBody>
          <a:bodyPr>
            <a:normAutofit fontScale="92500" lnSpcReduction="20000"/>
          </a:bodyPr>
          <a:lstStyle/>
          <a:p>
            <a:r>
              <a:rPr lang="en-GB" sz="1200" i="1" dirty="0">
                <a:solidFill>
                  <a:srgbClr val="000000"/>
                </a:solidFill>
                <a:latin typeface="Calibri" panose="020F0502020204030204" pitchFamily="34" charset="0"/>
              </a:rPr>
              <a:t>Maharaja Institute of Technology Mysore</a:t>
            </a:r>
            <a:endParaRPr lang="en-IN" dirty="0">
              <a:solidFill>
                <a:srgbClr val="000000"/>
              </a:solidFill>
            </a:endParaRPr>
          </a:p>
        </p:txBody>
      </p:sp>
      <p:sp>
        <p:nvSpPr>
          <p:cNvPr id="6" name="Text Placeholder 5">
            <a:extLst>
              <a:ext uri="{FF2B5EF4-FFF2-40B4-BE49-F238E27FC236}">
                <a16:creationId xmlns:a16="http://schemas.microsoft.com/office/drawing/2014/main" id="{B9BC07BB-1344-A472-A9F4-884457850E49}"/>
              </a:ext>
            </a:extLst>
          </p:cNvPr>
          <p:cNvSpPr>
            <a:spLocks noGrp="1"/>
          </p:cNvSpPr>
          <p:nvPr>
            <p:ph type="body" sz="quarter" idx="16"/>
          </p:nvPr>
        </p:nvSpPr>
        <p:spPr/>
        <p:txBody>
          <a:bodyPr/>
          <a:lstStyle/>
          <a:p>
            <a:r>
              <a:rPr lang="en-IN" dirty="0"/>
              <a:t>Deepthi K</a:t>
            </a:r>
          </a:p>
        </p:txBody>
      </p:sp>
      <p:sp>
        <p:nvSpPr>
          <p:cNvPr id="7" name="Text Placeholder 6">
            <a:extLst>
              <a:ext uri="{FF2B5EF4-FFF2-40B4-BE49-F238E27FC236}">
                <a16:creationId xmlns:a16="http://schemas.microsoft.com/office/drawing/2014/main" id="{B82A5875-CF5B-2224-9826-F2C48A892D45}"/>
              </a:ext>
            </a:extLst>
          </p:cNvPr>
          <p:cNvSpPr>
            <a:spLocks noGrp="1"/>
          </p:cNvSpPr>
          <p:nvPr>
            <p:ph type="body" sz="quarter" idx="17"/>
          </p:nvPr>
        </p:nvSpPr>
        <p:spPr/>
        <p:txBody>
          <a:bodyPr>
            <a:normAutofit fontScale="92500"/>
          </a:bodyPr>
          <a:lstStyle/>
          <a:p>
            <a:r>
              <a:rPr lang="en-IN" dirty="0"/>
              <a:t>Nishanth K J</a:t>
            </a:r>
          </a:p>
        </p:txBody>
      </p:sp>
      <p:sp>
        <p:nvSpPr>
          <p:cNvPr id="8" name="Text Placeholder 7">
            <a:extLst>
              <a:ext uri="{FF2B5EF4-FFF2-40B4-BE49-F238E27FC236}">
                <a16:creationId xmlns:a16="http://schemas.microsoft.com/office/drawing/2014/main" id="{8FE15DB3-EB66-AE0C-FC82-93E2D604EDA5}"/>
              </a:ext>
            </a:extLst>
          </p:cNvPr>
          <p:cNvSpPr>
            <a:spLocks noGrp="1"/>
          </p:cNvSpPr>
          <p:nvPr>
            <p:ph type="body" sz="quarter" idx="18"/>
          </p:nvPr>
        </p:nvSpPr>
        <p:spPr/>
        <p:txBody>
          <a:bodyPr/>
          <a:lstStyle/>
          <a:p>
            <a:r>
              <a:rPr lang="en-IN" dirty="0"/>
              <a:t>Skanda P M</a:t>
            </a:r>
          </a:p>
        </p:txBody>
      </p:sp>
      <p:sp>
        <p:nvSpPr>
          <p:cNvPr id="9" name="Text Placeholder 8">
            <a:extLst>
              <a:ext uri="{FF2B5EF4-FFF2-40B4-BE49-F238E27FC236}">
                <a16:creationId xmlns:a16="http://schemas.microsoft.com/office/drawing/2014/main" id="{BF84B141-481E-06A0-B784-125530D8C17D}"/>
              </a:ext>
            </a:extLst>
          </p:cNvPr>
          <p:cNvSpPr>
            <a:spLocks noGrp="1"/>
          </p:cNvSpPr>
          <p:nvPr>
            <p:ph type="body" sz="quarter" idx="19"/>
          </p:nvPr>
        </p:nvSpPr>
        <p:spPr/>
        <p:txBody>
          <a:bodyPr>
            <a:normAutofit fontScale="77500" lnSpcReduction="20000"/>
          </a:bodyPr>
          <a:lstStyle/>
          <a:p>
            <a:r>
              <a:rPr lang="en-IN" sz="1200" i="1" dirty="0">
                <a:solidFill>
                  <a:srgbClr val="000000"/>
                </a:solidFill>
                <a:latin typeface="Calibri" panose="020F0502020204030204" pitchFamily="34" charset="0"/>
              </a:rPr>
              <a:t>Mysore</a:t>
            </a:r>
            <a:endParaRPr lang="en-IN" dirty="0">
              <a:solidFill>
                <a:srgbClr val="000000"/>
              </a:solidFill>
            </a:endParaRPr>
          </a:p>
        </p:txBody>
      </p:sp>
      <p:sp>
        <p:nvSpPr>
          <p:cNvPr id="10" name="Text Placeholder 9">
            <a:extLst>
              <a:ext uri="{FF2B5EF4-FFF2-40B4-BE49-F238E27FC236}">
                <a16:creationId xmlns:a16="http://schemas.microsoft.com/office/drawing/2014/main" id="{63E0F483-5BA5-2742-5F8E-8EB137D451B0}"/>
              </a:ext>
            </a:extLst>
          </p:cNvPr>
          <p:cNvSpPr>
            <a:spLocks noGrp="1"/>
          </p:cNvSpPr>
          <p:nvPr>
            <p:ph type="body" sz="quarter" idx="20"/>
          </p:nvPr>
        </p:nvSpPr>
        <p:spPr/>
        <p:txBody>
          <a:bodyPr>
            <a:normAutofit fontScale="77500" lnSpcReduction="20000"/>
          </a:bodyPr>
          <a:lstStyle/>
          <a:p>
            <a:r>
              <a:rPr lang="en-IN" sz="1200" i="1" dirty="0" err="1">
                <a:solidFill>
                  <a:srgbClr val="000000"/>
                </a:solidFill>
                <a:latin typeface="Calibri" panose="020F0502020204030204" pitchFamily="34" charset="0"/>
              </a:rPr>
              <a:t>Dr.</a:t>
            </a:r>
            <a:r>
              <a:rPr lang="en-IN" sz="1200" i="1" dirty="0">
                <a:solidFill>
                  <a:srgbClr val="000000"/>
                </a:solidFill>
                <a:latin typeface="Calibri" panose="020F0502020204030204" pitchFamily="34" charset="0"/>
              </a:rPr>
              <a:t> Victor Ikechukwu Agughasi</a:t>
            </a:r>
            <a:endParaRPr lang="en-IN" dirty="0">
              <a:solidFill>
                <a:srgbClr val="000000"/>
              </a:solidFill>
            </a:endParaRPr>
          </a:p>
        </p:txBody>
      </p:sp>
      <p:sp>
        <p:nvSpPr>
          <p:cNvPr id="11" name="Rectangle 10">
            <a:extLst>
              <a:ext uri="{FF2B5EF4-FFF2-40B4-BE49-F238E27FC236}">
                <a16:creationId xmlns:a16="http://schemas.microsoft.com/office/drawing/2014/main" id="{B88CC87E-CA5C-D445-7F19-A1F246F6F738}"/>
              </a:ext>
            </a:extLst>
          </p:cNvPr>
          <p:cNvSpPr/>
          <p:nvPr/>
        </p:nvSpPr>
        <p:spPr>
          <a:xfrm>
            <a:off x="344744" y="3183130"/>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1 </a:t>
            </a:r>
          </a:p>
          <a:p>
            <a:pPr algn="ctr"/>
            <a:r>
              <a:rPr lang="en-IN" dirty="0"/>
              <a:t>Photo</a:t>
            </a:r>
          </a:p>
        </p:txBody>
      </p:sp>
      <p:sp>
        <p:nvSpPr>
          <p:cNvPr id="12" name="Rectangle 11">
            <a:extLst>
              <a:ext uri="{FF2B5EF4-FFF2-40B4-BE49-F238E27FC236}">
                <a16:creationId xmlns:a16="http://schemas.microsoft.com/office/drawing/2014/main" id="{7B5DA934-0F19-4FC2-399C-879D4DB53420}"/>
              </a:ext>
            </a:extLst>
          </p:cNvPr>
          <p:cNvSpPr/>
          <p:nvPr/>
        </p:nvSpPr>
        <p:spPr>
          <a:xfrm>
            <a:off x="1332522" y="3177486"/>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2 </a:t>
            </a:r>
          </a:p>
          <a:p>
            <a:pPr algn="ctr"/>
            <a:r>
              <a:rPr lang="en-IN" dirty="0"/>
              <a:t>Photo</a:t>
            </a:r>
          </a:p>
        </p:txBody>
      </p:sp>
      <p:sp>
        <p:nvSpPr>
          <p:cNvPr id="13" name="Rectangle 12">
            <a:extLst>
              <a:ext uri="{FF2B5EF4-FFF2-40B4-BE49-F238E27FC236}">
                <a16:creationId xmlns:a16="http://schemas.microsoft.com/office/drawing/2014/main" id="{328A9E80-D802-34D7-C1D8-C8FCFDD605ED}"/>
              </a:ext>
            </a:extLst>
          </p:cNvPr>
          <p:cNvSpPr/>
          <p:nvPr/>
        </p:nvSpPr>
        <p:spPr>
          <a:xfrm>
            <a:off x="2269500" y="318877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3 </a:t>
            </a:r>
          </a:p>
          <a:p>
            <a:pPr algn="ctr"/>
            <a:r>
              <a:rPr lang="en-IN" dirty="0"/>
              <a:t>Photo</a:t>
            </a:r>
          </a:p>
        </p:txBody>
      </p:sp>
      <p:sp>
        <p:nvSpPr>
          <p:cNvPr id="14" name="Rectangle 13">
            <a:extLst>
              <a:ext uri="{FF2B5EF4-FFF2-40B4-BE49-F238E27FC236}">
                <a16:creationId xmlns:a16="http://schemas.microsoft.com/office/drawing/2014/main" id="{CCC87CEB-1DC3-C7A4-8132-CE650FFB78C7}"/>
              </a:ext>
            </a:extLst>
          </p:cNvPr>
          <p:cNvSpPr/>
          <p:nvPr/>
        </p:nvSpPr>
        <p:spPr>
          <a:xfrm>
            <a:off x="3229055" y="3200063"/>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4 </a:t>
            </a:r>
          </a:p>
          <a:p>
            <a:pPr algn="ctr"/>
            <a:r>
              <a:rPr lang="en-IN" dirty="0"/>
              <a:t>Photo</a:t>
            </a:r>
          </a:p>
        </p:txBody>
      </p:sp>
      <p:pic>
        <p:nvPicPr>
          <p:cNvPr id="15" name="Picture 14">
            <a:extLst>
              <a:ext uri="{FF2B5EF4-FFF2-40B4-BE49-F238E27FC236}">
                <a16:creationId xmlns:a16="http://schemas.microsoft.com/office/drawing/2014/main" id="{EF2A067A-D175-DB2E-BD31-1021E07585CF}"/>
              </a:ext>
            </a:extLst>
          </p:cNvPr>
          <p:cNvPicPr>
            <a:picLocks noChangeAspect="1"/>
          </p:cNvPicPr>
          <p:nvPr/>
        </p:nvPicPr>
        <p:blipFill>
          <a:blip r:embed="rId2"/>
          <a:stretch>
            <a:fillRect/>
          </a:stretch>
        </p:blipFill>
        <p:spPr>
          <a:xfrm>
            <a:off x="3246961" y="3214236"/>
            <a:ext cx="678465" cy="689010"/>
          </a:xfrm>
          <a:prstGeom prst="rect">
            <a:avLst/>
          </a:prstGeom>
        </p:spPr>
      </p:pic>
      <p:pic>
        <p:nvPicPr>
          <p:cNvPr id="16" name="Picture 15">
            <a:extLst>
              <a:ext uri="{FF2B5EF4-FFF2-40B4-BE49-F238E27FC236}">
                <a16:creationId xmlns:a16="http://schemas.microsoft.com/office/drawing/2014/main" id="{3B7F7A96-8F2D-036B-AB31-56295377F314}"/>
              </a:ext>
            </a:extLst>
          </p:cNvPr>
          <p:cNvPicPr>
            <a:picLocks noChangeAspect="1"/>
          </p:cNvPicPr>
          <p:nvPr/>
        </p:nvPicPr>
        <p:blipFill>
          <a:blip r:embed="rId3"/>
          <a:stretch>
            <a:fillRect/>
          </a:stretch>
        </p:blipFill>
        <p:spPr>
          <a:xfrm>
            <a:off x="1356317" y="3200062"/>
            <a:ext cx="668380" cy="670898"/>
          </a:xfrm>
          <a:prstGeom prst="rect">
            <a:avLst/>
          </a:prstGeom>
        </p:spPr>
      </p:pic>
      <p:pic>
        <p:nvPicPr>
          <p:cNvPr id="17" name="Picture 16">
            <a:extLst>
              <a:ext uri="{FF2B5EF4-FFF2-40B4-BE49-F238E27FC236}">
                <a16:creationId xmlns:a16="http://schemas.microsoft.com/office/drawing/2014/main" id="{FDEB3AF3-B186-7E65-7AB6-208BB3FE96CB}"/>
              </a:ext>
            </a:extLst>
          </p:cNvPr>
          <p:cNvPicPr>
            <a:picLocks noChangeAspect="1"/>
          </p:cNvPicPr>
          <p:nvPr/>
        </p:nvPicPr>
        <p:blipFill>
          <a:blip r:embed="rId4"/>
          <a:stretch>
            <a:fillRect/>
          </a:stretch>
        </p:blipFill>
        <p:spPr>
          <a:xfrm>
            <a:off x="365760" y="3194981"/>
            <a:ext cx="678425" cy="694781"/>
          </a:xfrm>
          <a:prstGeom prst="rect">
            <a:avLst/>
          </a:prstGeom>
        </p:spPr>
      </p:pic>
      <p:pic>
        <p:nvPicPr>
          <p:cNvPr id="18" name="Picture 17">
            <a:extLst>
              <a:ext uri="{FF2B5EF4-FFF2-40B4-BE49-F238E27FC236}">
                <a16:creationId xmlns:a16="http://schemas.microsoft.com/office/drawing/2014/main" id="{9596A551-5BE1-A4FD-4DD8-C228F7DAF393}"/>
              </a:ext>
            </a:extLst>
          </p:cNvPr>
          <p:cNvPicPr>
            <a:picLocks noChangeAspect="1"/>
          </p:cNvPicPr>
          <p:nvPr/>
        </p:nvPicPr>
        <p:blipFill>
          <a:blip r:embed="rId5"/>
          <a:srcRect t="18027" b="18058"/>
          <a:stretch/>
        </p:blipFill>
        <p:spPr>
          <a:xfrm>
            <a:off x="2280694" y="3200062"/>
            <a:ext cx="691517" cy="694781"/>
          </a:xfrm>
          <a:prstGeom prst="rect">
            <a:avLst/>
          </a:prstGeom>
        </p:spPr>
      </p:pic>
      <p:sp>
        <p:nvSpPr>
          <p:cNvPr id="21" name="TextBox 20">
            <a:extLst>
              <a:ext uri="{FF2B5EF4-FFF2-40B4-BE49-F238E27FC236}">
                <a16:creationId xmlns:a16="http://schemas.microsoft.com/office/drawing/2014/main" id="{9C05AC0D-F191-5DD5-87EE-0C4A8F4A61EA}"/>
              </a:ext>
            </a:extLst>
          </p:cNvPr>
          <p:cNvSpPr txBox="1"/>
          <p:nvPr/>
        </p:nvSpPr>
        <p:spPr>
          <a:xfrm>
            <a:off x="54429" y="2038312"/>
            <a:ext cx="4579256" cy="307777"/>
          </a:xfrm>
          <a:prstGeom prst="rect">
            <a:avLst/>
          </a:prstGeom>
          <a:noFill/>
        </p:spPr>
        <p:txBody>
          <a:bodyPr wrap="square">
            <a:spAutoFit/>
          </a:bodyPr>
          <a:lstStyle/>
          <a:p>
            <a:pPr algn="l" fontAlgn="t"/>
            <a:r>
              <a:rPr lang="en-IN" sz="1400" b="1" u="none" strike="noStrike" dirty="0">
                <a:solidFill>
                  <a:srgbClr val="007BFF"/>
                </a:solidFill>
                <a:effectLst/>
              </a:rPr>
              <a:t>TG08001947</a:t>
            </a:r>
            <a:endParaRPr lang="en-IN" sz="1400" b="1" dirty="0">
              <a:effectLst/>
            </a:endParaRPr>
          </a:p>
        </p:txBody>
      </p:sp>
    </p:spTree>
    <p:extLst>
      <p:ext uri="{BB962C8B-B14F-4D97-AF65-F5344CB8AC3E}">
        <p14:creationId xmlns:p14="http://schemas.microsoft.com/office/powerpoint/2010/main" val="354519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Assumptions</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normAutofit fontScale="77500" lnSpcReduction="20000"/>
          </a:bodyPr>
          <a:lstStyle/>
          <a:p>
            <a:pPr algn="l">
              <a:buFont typeface="+mj-lt"/>
              <a:buAutoNum type="arabicPeriod"/>
            </a:pPr>
            <a:r>
              <a:rPr lang="en-GB" b="1" i="0" dirty="0">
                <a:solidFill>
                  <a:schemeClr val="tx1"/>
                </a:solidFill>
                <a:effectLst/>
                <a:latin typeface="ui-sans-serif"/>
              </a:rPr>
              <a:t>Improved Content Quality</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Reduction in harmful, offensive, or misleading content across the platform.</a:t>
            </a:r>
          </a:p>
          <a:p>
            <a:pPr algn="l">
              <a:buFont typeface="+mj-lt"/>
              <a:buAutoNum type="arabicPeriod"/>
            </a:pPr>
            <a:r>
              <a:rPr lang="en-GB" b="1" i="0" dirty="0">
                <a:solidFill>
                  <a:schemeClr val="tx1"/>
                </a:solidFill>
                <a:effectLst/>
                <a:latin typeface="ui-sans-serif"/>
              </a:rPr>
              <a:t>Enhanced User Experience</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Clean, positive, and inclusive media fosters a safe and engaging environment for users.</a:t>
            </a:r>
          </a:p>
          <a:p>
            <a:pPr algn="l">
              <a:buFont typeface="+mj-lt"/>
              <a:buAutoNum type="arabicPeriod"/>
            </a:pPr>
            <a:r>
              <a:rPr lang="en-GB" b="1" i="0" dirty="0">
                <a:solidFill>
                  <a:schemeClr val="tx1"/>
                </a:solidFill>
                <a:effectLst/>
                <a:latin typeface="ui-sans-serif"/>
              </a:rPr>
              <a:t>Higher Moderation Efficiency</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AI automates bulk moderation, reducing manual effort and speeding up content review.</a:t>
            </a:r>
          </a:p>
          <a:p>
            <a:pPr algn="l">
              <a:buFont typeface="+mj-lt"/>
              <a:buAutoNum type="arabicPeriod"/>
            </a:pPr>
            <a:r>
              <a:rPr lang="en-GB" b="1" i="0" dirty="0">
                <a:solidFill>
                  <a:schemeClr val="tx1"/>
                </a:solidFill>
                <a:effectLst/>
                <a:latin typeface="ui-sans-serif"/>
              </a:rPr>
              <a:t>Better Compliance</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Adherence to legal and ethical standards like GDPR ensures regulatory compliance.</a:t>
            </a:r>
          </a:p>
          <a:p>
            <a:pPr algn="l">
              <a:buFont typeface="+mj-lt"/>
              <a:buAutoNum type="arabicPeriod"/>
            </a:pPr>
            <a:r>
              <a:rPr lang="en-GB" b="1" i="0" dirty="0">
                <a:solidFill>
                  <a:schemeClr val="tx1"/>
                </a:solidFill>
                <a:effectLst/>
                <a:latin typeface="ui-sans-serif"/>
              </a:rPr>
              <a:t>Adaptability</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Continuous learning models keep the system effective against new threats like deepfakes or emerging harmful trends.</a:t>
            </a:r>
          </a:p>
          <a:p>
            <a:pPr algn="l">
              <a:buFont typeface="+mj-lt"/>
              <a:buAutoNum type="arabicPeriod"/>
            </a:pPr>
            <a:r>
              <a:rPr lang="en-GB" b="1" i="0" dirty="0">
                <a:solidFill>
                  <a:schemeClr val="tx1"/>
                </a:solidFill>
                <a:effectLst/>
                <a:latin typeface="ui-sans-serif"/>
              </a:rPr>
              <a:t>Increased Trust</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Transparent and explainable AI builds user trust in moderation decisions.</a:t>
            </a:r>
          </a:p>
          <a:p>
            <a:pPr algn="l">
              <a:buFont typeface="+mj-lt"/>
              <a:buAutoNum type="arabicPeriod"/>
            </a:pPr>
            <a:r>
              <a:rPr lang="en-GB" b="1" i="0" dirty="0">
                <a:solidFill>
                  <a:schemeClr val="tx1"/>
                </a:solidFill>
                <a:effectLst/>
                <a:latin typeface="ui-sans-serif"/>
              </a:rPr>
              <a:t>Cost Efficiency</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Automated moderation reduces long-term operational costs compared to manual-only systems.</a:t>
            </a:r>
          </a:p>
          <a:p>
            <a:pPr algn="l">
              <a:buFont typeface="+mj-lt"/>
              <a:buAutoNum type="arabicPeriod"/>
            </a:pPr>
            <a:r>
              <a:rPr lang="en-GB" b="1" i="0" dirty="0">
                <a:solidFill>
                  <a:schemeClr val="tx1"/>
                </a:solidFill>
                <a:effectLst/>
                <a:latin typeface="ui-sans-serif"/>
              </a:rPr>
              <a:t>Scalability</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The system efficiently handles growing content volumes, ensuring platform sustainability.</a:t>
            </a:r>
          </a:p>
          <a:p>
            <a:endParaRPr lang="en-IN" dirty="0">
              <a:solidFill>
                <a:schemeClr val="tx1"/>
              </a:solidFill>
            </a:endParaRPr>
          </a:p>
        </p:txBody>
      </p:sp>
    </p:spTree>
    <p:extLst>
      <p:ext uri="{BB962C8B-B14F-4D97-AF65-F5344CB8AC3E}">
        <p14:creationId xmlns:p14="http://schemas.microsoft.com/office/powerpoint/2010/main" val="41156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708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3578FD-E730-6981-C940-AF1C47115D9A}"/>
              </a:ext>
            </a:extLst>
          </p:cNvPr>
          <p:cNvSpPr>
            <a:spLocks noGrp="1"/>
          </p:cNvSpPr>
          <p:nvPr>
            <p:ph type="pic" sz="quarter" idx="14"/>
          </p:nvPr>
        </p:nvSpPr>
        <p:spPr/>
        <p:txBody>
          <a:bodyPr/>
          <a:lstStyle/>
          <a:p>
            <a:endParaRPr lang="en-IN" dirty="0"/>
          </a:p>
        </p:txBody>
      </p:sp>
      <p:sp>
        <p:nvSpPr>
          <p:cNvPr id="3" name="Title 2">
            <a:extLst>
              <a:ext uri="{FF2B5EF4-FFF2-40B4-BE49-F238E27FC236}">
                <a16:creationId xmlns:a16="http://schemas.microsoft.com/office/drawing/2014/main" id="{0E1A26A0-C98A-8EE3-14BD-685125221C18}"/>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66904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Guidelines </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a:lstStyle/>
          <a:p>
            <a:r>
              <a:rPr lang="en-IN" dirty="0"/>
              <a:t>Do not use more than 15 slides.</a:t>
            </a:r>
          </a:p>
          <a:p>
            <a:r>
              <a:rPr lang="en-IN" dirty="0"/>
              <a:t>Do not give any theoretical fundamentals.</a:t>
            </a:r>
          </a:p>
          <a:p>
            <a:r>
              <a:rPr lang="en-US" dirty="0"/>
              <a:t>Illustrate with suitable means such as drawings, examples, algorithms, flow chart etc.</a:t>
            </a:r>
          </a:p>
          <a:p>
            <a:r>
              <a:rPr lang="en-IN" dirty="0"/>
              <a:t>Use a consistent format.</a:t>
            </a:r>
          </a:p>
          <a:p>
            <a:r>
              <a:rPr lang="en-US" dirty="0"/>
              <a:t>Check for spelling and grammar – ensure no errors (spell check). </a:t>
            </a:r>
          </a:p>
          <a:p>
            <a:r>
              <a:rPr lang="en-US" dirty="0"/>
              <a:t>Highlight the major advantages of the technique/method  proposed when compared with other techniques or conventional techniques.</a:t>
            </a:r>
            <a:endParaRPr lang="en-IN" dirty="0"/>
          </a:p>
          <a:p>
            <a:r>
              <a:rPr lang="en-IN" dirty="0"/>
              <a:t>While uploading the PPT file, rename first 4 letters (i.e., 0000) with your PID nos.</a:t>
            </a:r>
          </a:p>
          <a:p>
            <a:pPr marL="0" indent="0">
              <a:buNone/>
            </a:pPr>
            <a:endParaRPr lang="en-IN" dirty="0"/>
          </a:p>
        </p:txBody>
      </p:sp>
    </p:spTree>
    <p:extLst>
      <p:ext uri="{BB962C8B-B14F-4D97-AF65-F5344CB8AC3E}">
        <p14:creationId xmlns:p14="http://schemas.microsoft.com/office/powerpoint/2010/main" val="325429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B1CF-CD86-736F-C72E-B1C4AD6D358A}"/>
              </a:ext>
            </a:extLst>
          </p:cNvPr>
          <p:cNvSpPr>
            <a:spLocks noGrp="1"/>
          </p:cNvSpPr>
          <p:nvPr>
            <p:ph type="title"/>
          </p:nvPr>
        </p:nvSpPr>
        <p:spPr/>
        <p:txBody>
          <a:bodyPr/>
          <a:lstStyle/>
          <a:p>
            <a:r>
              <a:rPr lang="en-IN" dirty="0"/>
              <a:t>Challenge Statement</a:t>
            </a:r>
          </a:p>
        </p:txBody>
      </p:sp>
      <p:sp>
        <p:nvSpPr>
          <p:cNvPr id="3" name="Content Placeholder 2">
            <a:extLst>
              <a:ext uri="{FF2B5EF4-FFF2-40B4-BE49-F238E27FC236}">
                <a16:creationId xmlns:a16="http://schemas.microsoft.com/office/drawing/2014/main" id="{905ABE5D-A398-F7CB-7926-4827E3A25D07}"/>
              </a:ext>
            </a:extLst>
          </p:cNvPr>
          <p:cNvSpPr>
            <a:spLocks noGrp="1"/>
          </p:cNvSpPr>
          <p:nvPr>
            <p:ph idx="1"/>
          </p:nvPr>
        </p:nvSpPr>
        <p:spPr/>
        <p:txBody>
          <a:bodyPr/>
          <a:lstStyle/>
          <a:p>
            <a:r>
              <a:rPr lang="en-GB" b="0" i="0" dirty="0">
                <a:solidFill>
                  <a:schemeClr val="tx1"/>
                </a:solidFill>
                <a:effectLst/>
                <a:latin typeface="ui-sans-serif"/>
              </a:rPr>
              <a:t>Design and implement an </a:t>
            </a:r>
            <a:r>
              <a:rPr lang="en-GB" b="1" i="0" dirty="0">
                <a:solidFill>
                  <a:schemeClr val="tx1"/>
                </a:solidFill>
                <a:effectLst/>
                <a:latin typeface="ui-sans-serif"/>
              </a:rPr>
              <a:t>AI-powered content moderation system</a:t>
            </a:r>
            <a:r>
              <a:rPr lang="en-GB" b="0" i="0" dirty="0">
                <a:solidFill>
                  <a:schemeClr val="tx1"/>
                </a:solidFill>
                <a:effectLst/>
                <a:latin typeface="ui-sans-serif"/>
              </a:rPr>
              <a:t> capable of </a:t>
            </a:r>
            <a:r>
              <a:rPr lang="en-GB" b="1" i="0" dirty="0">
                <a:solidFill>
                  <a:schemeClr val="tx1"/>
                </a:solidFill>
                <a:effectLst/>
                <a:latin typeface="ui-sans-serif"/>
              </a:rPr>
              <a:t>real-time detection, analysis, and management of inappropriate, harmful, or restricted content</a:t>
            </a:r>
            <a:r>
              <a:rPr lang="en-GB" b="0" i="0" dirty="0">
                <a:solidFill>
                  <a:schemeClr val="tx1"/>
                </a:solidFill>
                <a:effectLst/>
                <a:latin typeface="ui-sans-serif"/>
              </a:rPr>
              <a:t> across </a:t>
            </a:r>
            <a:r>
              <a:rPr lang="en-GB" b="1" i="0" dirty="0">
                <a:solidFill>
                  <a:schemeClr val="tx1"/>
                </a:solidFill>
                <a:effectLst/>
                <a:latin typeface="ui-sans-serif"/>
              </a:rPr>
              <a:t>text, image, and video formats</a:t>
            </a:r>
            <a:r>
              <a:rPr lang="en-GB" b="0" i="0" dirty="0">
                <a:solidFill>
                  <a:schemeClr val="tx1"/>
                </a:solidFill>
                <a:effectLst/>
                <a:latin typeface="ui-sans-serif"/>
              </a:rPr>
              <a:t> on multimedia platforms. The system must harmonize the </a:t>
            </a:r>
            <a:r>
              <a:rPr lang="en-GB" b="1" i="0" dirty="0">
                <a:solidFill>
                  <a:schemeClr val="tx1"/>
                </a:solidFill>
                <a:effectLst/>
                <a:latin typeface="ui-sans-serif"/>
              </a:rPr>
              <a:t>precision of automated AI models</a:t>
            </a:r>
            <a:r>
              <a:rPr lang="en-GB" b="0" i="0" dirty="0">
                <a:solidFill>
                  <a:schemeClr val="tx1"/>
                </a:solidFill>
                <a:effectLst/>
                <a:latin typeface="ui-sans-serif"/>
              </a:rPr>
              <a:t> with the </a:t>
            </a:r>
            <a:r>
              <a:rPr lang="en-GB" b="1" i="0" dirty="0">
                <a:solidFill>
                  <a:schemeClr val="tx1"/>
                </a:solidFill>
                <a:effectLst/>
                <a:latin typeface="ui-sans-serif"/>
              </a:rPr>
              <a:t>contextual understanding of human oversight</a:t>
            </a:r>
            <a:r>
              <a:rPr lang="en-GB" b="0" i="0" dirty="0">
                <a:solidFill>
                  <a:schemeClr val="tx1"/>
                </a:solidFill>
                <a:effectLst/>
                <a:latin typeface="ui-sans-serif"/>
              </a:rPr>
              <a:t>, ensuring </a:t>
            </a:r>
            <a:r>
              <a:rPr lang="en-GB" b="1" i="0" dirty="0">
                <a:solidFill>
                  <a:schemeClr val="tx1"/>
                </a:solidFill>
                <a:effectLst/>
                <a:latin typeface="ui-sans-serif"/>
              </a:rPr>
              <a:t>compliance with international copyright laws, cultural norms, and community standards</a:t>
            </a:r>
            <a:r>
              <a:rPr lang="en-GB" b="0" i="0" dirty="0">
                <a:solidFill>
                  <a:schemeClr val="tx1"/>
                </a:solidFill>
                <a:effectLst/>
                <a:latin typeface="ui-sans-serif"/>
              </a:rPr>
              <a:t>.</a:t>
            </a:r>
            <a:endParaRPr lang="en-IN" dirty="0">
              <a:solidFill>
                <a:schemeClr val="tx1"/>
              </a:solidFill>
            </a:endParaRPr>
          </a:p>
        </p:txBody>
      </p:sp>
    </p:spTree>
    <p:extLst>
      <p:ext uri="{BB962C8B-B14F-4D97-AF65-F5344CB8AC3E}">
        <p14:creationId xmlns:p14="http://schemas.microsoft.com/office/powerpoint/2010/main" val="21692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4204-4C63-665A-7B8E-A142EB73B3BF}"/>
              </a:ext>
            </a:extLst>
          </p:cNvPr>
          <p:cNvSpPr>
            <a:spLocks noGrp="1"/>
          </p:cNvSpPr>
          <p:nvPr>
            <p:ph type="title"/>
          </p:nvPr>
        </p:nvSpPr>
        <p:spPr/>
        <p:txBody>
          <a:bodyPr/>
          <a:lstStyle/>
          <a:p>
            <a:r>
              <a:rPr lang="en-IN" dirty="0"/>
              <a:t>Concept / Solution</a:t>
            </a:r>
          </a:p>
        </p:txBody>
      </p:sp>
      <p:sp>
        <p:nvSpPr>
          <p:cNvPr id="3" name="Content Placeholder 2">
            <a:extLst>
              <a:ext uri="{FF2B5EF4-FFF2-40B4-BE49-F238E27FC236}">
                <a16:creationId xmlns:a16="http://schemas.microsoft.com/office/drawing/2014/main" id="{AFC9E5D7-7BA1-9D1F-5647-D6E0EC4E6BE7}"/>
              </a:ext>
            </a:extLst>
          </p:cNvPr>
          <p:cNvSpPr>
            <a:spLocks noGrp="1"/>
          </p:cNvSpPr>
          <p:nvPr>
            <p:ph idx="1"/>
          </p:nvPr>
        </p:nvSpPr>
        <p:spPr/>
        <p:txBody>
          <a:bodyPr>
            <a:noAutofit/>
          </a:bodyPr>
          <a:lstStyle/>
          <a:p>
            <a:pPr algn="l"/>
            <a:r>
              <a:rPr lang="en-GB" sz="1400" b="0" i="0" dirty="0">
                <a:solidFill>
                  <a:schemeClr val="tx1"/>
                </a:solidFill>
                <a:effectLst/>
                <a:latin typeface="ui-sans-serif"/>
              </a:rPr>
              <a:t>The idea is to create a system that can automatically find and manage harmful or inappropriate content, like offensive language, violent images, or fake information, in posts, videos, and audio shared online. This system will also involve people for more complex decisions, ensuring fairness and understanding of cultural differences.</a:t>
            </a:r>
          </a:p>
          <a:p>
            <a:pPr lvl="1">
              <a:buFont typeface="+mj-lt"/>
              <a:buAutoNum type="arabicPeriod"/>
            </a:pPr>
            <a:r>
              <a:rPr lang="en-GB" b="1" i="0" dirty="0">
                <a:solidFill>
                  <a:schemeClr val="tx1"/>
                </a:solidFill>
                <a:effectLst/>
                <a:latin typeface="ui-sans-serif"/>
              </a:rPr>
              <a:t>What It Does</a:t>
            </a:r>
            <a:r>
              <a:rPr lang="en-GB" b="0" i="0" dirty="0">
                <a:solidFill>
                  <a:schemeClr val="tx1"/>
                </a:solidFill>
                <a:effectLst/>
                <a:latin typeface="ui-sans-serif"/>
              </a:rPr>
              <a:t>:</a:t>
            </a:r>
          </a:p>
          <a:p>
            <a:pPr marL="1085841" lvl="2" indent="-285750">
              <a:buFont typeface="+mj-lt"/>
              <a:buAutoNum type="arabicPeriod"/>
            </a:pPr>
            <a:r>
              <a:rPr lang="en-GB" sz="1600" b="0" i="0" dirty="0">
                <a:solidFill>
                  <a:schemeClr val="tx1"/>
                </a:solidFill>
                <a:effectLst/>
                <a:latin typeface="ui-sans-serif"/>
              </a:rPr>
              <a:t>The system reviews text to spot harmful words or misinformation.</a:t>
            </a:r>
          </a:p>
          <a:p>
            <a:pPr marL="1085841" lvl="2" indent="-285750">
              <a:buFont typeface="+mj-lt"/>
              <a:buAutoNum type="arabicPeriod"/>
            </a:pPr>
            <a:r>
              <a:rPr lang="en-GB" sz="1600" b="0" i="0" dirty="0">
                <a:solidFill>
                  <a:schemeClr val="tx1"/>
                </a:solidFill>
                <a:effectLst/>
                <a:latin typeface="ui-sans-serif"/>
              </a:rPr>
              <a:t>It looks at pictures and videos to find inappropriate visuals or actions.</a:t>
            </a:r>
          </a:p>
          <a:p>
            <a:pPr marL="1085841" lvl="2" indent="-285750">
              <a:buFont typeface="+mj-lt"/>
              <a:buAutoNum type="arabicPeriod"/>
            </a:pPr>
            <a:r>
              <a:rPr lang="en-GB" sz="1600" b="0" i="0" dirty="0">
                <a:solidFill>
                  <a:schemeClr val="tx1"/>
                </a:solidFill>
                <a:effectLst/>
                <a:latin typeface="ui-sans-serif"/>
              </a:rPr>
              <a:t>It listens to audio to identify offensive or harmful speech.</a:t>
            </a:r>
          </a:p>
          <a:p>
            <a:pPr lvl="1">
              <a:buFont typeface="+mj-lt"/>
              <a:buAutoNum type="arabicPeriod"/>
            </a:pPr>
            <a:r>
              <a:rPr lang="en-GB" b="1" i="0" dirty="0">
                <a:solidFill>
                  <a:schemeClr val="tx1"/>
                </a:solidFill>
                <a:effectLst/>
                <a:latin typeface="ui-sans-serif"/>
              </a:rPr>
              <a:t>How It Works</a:t>
            </a:r>
            <a:r>
              <a:rPr lang="en-GB" b="0" i="0" dirty="0">
                <a:solidFill>
                  <a:schemeClr val="tx1"/>
                </a:solidFill>
                <a:effectLst/>
                <a:latin typeface="ui-sans-serif"/>
              </a:rPr>
              <a:t>:</a:t>
            </a:r>
          </a:p>
          <a:p>
            <a:pPr marL="1085841" lvl="2" indent="-285750">
              <a:buFont typeface="+mj-lt"/>
              <a:buAutoNum type="arabicPeriod"/>
            </a:pPr>
            <a:r>
              <a:rPr lang="en-GB" sz="1600" b="0" i="0" dirty="0">
                <a:solidFill>
                  <a:schemeClr val="tx1"/>
                </a:solidFill>
                <a:effectLst/>
                <a:latin typeface="ui-sans-serif"/>
              </a:rPr>
              <a:t>The system handles most content automatically, quickly flagging anything inappropriate.</a:t>
            </a:r>
          </a:p>
          <a:p>
            <a:pPr marL="1085841" lvl="2" indent="-285750">
              <a:buFont typeface="+mj-lt"/>
              <a:buAutoNum type="arabicPeriod"/>
            </a:pPr>
            <a:r>
              <a:rPr lang="en-GB" sz="1600" b="0" i="0" dirty="0">
                <a:solidFill>
                  <a:schemeClr val="tx1"/>
                </a:solidFill>
                <a:effectLst/>
                <a:latin typeface="ui-sans-serif"/>
              </a:rPr>
              <a:t>If the content is unclear, human reviewers will decide.</a:t>
            </a:r>
          </a:p>
          <a:p>
            <a:pPr marL="1085841" lvl="2" indent="-285750">
              <a:buFont typeface="+mj-lt"/>
              <a:buAutoNum type="arabicPeriod"/>
            </a:pPr>
            <a:r>
              <a:rPr lang="en-GB" sz="1600" b="0" i="0" dirty="0">
                <a:solidFill>
                  <a:schemeClr val="tx1"/>
                </a:solidFill>
                <a:effectLst/>
                <a:latin typeface="ui-sans-serif"/>
              </a:rPr>
              <a:t>The system learns from human feedback to get better over time.</a:t>
            </a:r>
          </a:p>
          <a:p>
            <a:pPr lvl="1">
              <a:buFont typeface="+mj-lt"/>
              <a:buAutoNum type="arabicPeriod"/>
            </a:pPr>
            <a:r>
              <a:rPr lang="en-GB" b="1" i="0" dirty="0">
                <a:solidFill>
                  <a:schemeClr val="tx1"/>
                </a:solidFill>
                <a:effectLst/>
                <a:latin typeface="ui-sans-serif"/>
              </a:rPr>
              <a:t>Why It’s Better</a:t>
            </a:r>
            <a:r>
              <a:rPr lang="en-GB" b="0" i="0" dirty="0">
                <a:solidFill>
                  <a:schemeClr val="tx1"/>
                </a:solidFill>
                <a:effectLst/>
                <a:latin typeface="ui-sans-serif"/>
              </a:rPr>
              <a:t>:</a:t>
            </a:r>
          </a:p>
          <a:p>
            <a:pPr marL="1085841" lvl="2" indent="-285750">
              <a:buFont typeface="+mj-lt"/>
              <a:buAutoNum type="arabicPeriod"/>
            </a:pPr>
            <a:r>
              <a:rPr lang="en-GB" sz="1600" b="0" i="0" dirty="0">
                <a:solidFill>
                  <a:schemeClr val="tx1"/>
                </a:solidFill>
                <a:effectLst/>
                <a:latin typeface="ui-sans-serif"/>
              </a:rPr>
              <a:t>It explains why something is flagged, helping users understand and build trust.</a:t>
            </a:r>
          </a:p>
          <a:p>
            <a:pPr marL="1085841" lvl="2" indent="-285750">
              <a:buFont typeface="+mj-lt"/>
              <a:buAutoNum type="arabicPeriod"/>
            </a:pPr>
            <a:r>
              <a:rPr lang="en-GB" sz="1600" b="0" i="0" dirty="0">
                <a:solidFill>
                  <a:schemeClr val="tx1"/>
                </a:solidFill>
                <a:effectLst/>
                <a:latin typeface="ui-sans-serif"/>
              </a:rPr>
              <a:t>It suggests changes to flagged content so users can fix issues instead of just deleting it.</a:t>
            </a:r>
          </a:p>
          <a:p>
            <a:pPr marL="1085841" lvl="2" indent="-285750">
              <a:buFont typeface="+mj-lt"/>
              <a:buAutoNum type="arabicPeriod"/>
            </a:pPr>
            <a:r>
              <a:rPr lang="en-GB" sz="1600" b="0" i="0" dirty="0">
                <a:solidFill>
                  <a:schemeClr val="tx1"/>
                </a:solidFill>
                <a:effectLst/>
                <a:latin typeface="ui-sans-serif"/>
              </a:rPr>
              <a:t>It can also identify fake or edited content like deepfakes to ensure authenticity</a:t>
            </a:r>
            <a:r>
              <a:rPr lang="en-GB" sz="1200" b="0" i="0" dirty="0">
                <a:solidFill>
                  <a:schemeClr val="tx1"/>
                </a:solidFill>
                <a:effectLst/>
                <a:latin typeface="ui-sans-serif"/>
              </a:rPr>
              <a:t>.</a:t>
            </a:r>
          </a:p>
          <a:p>
            <a:pPr marL="0" indent="0">
              <a:buNone/>
            </a:pPr>
            <a:br>
              <a:rPr lang="en-IN" sz="1400" dirty="0">
                <a:solidFill>
                  <a:schemeClr val="tx1"/>
                </a:solidFill>
              </a:rPr>
            </a:br>
            <a:endParaRPr lang="en-GB" sz="1400" b="0" i="0" dirty="0">
              <a:solidFill>
                <a:schemeClr val="tx1"/>
              </a:solidFill>
              <a:effectLst/>
              <a:latin typeface="ui-sans-serif"/>
            </a:endParaRPr>
          </a:p>
          <a:p>
            <a:endParaRPr lang="en-IN" sz="1400" dirty="0">
              <a:solidFill>
                <a:schemeClr val="tx1"/>
              </a:solidFill>
            </a:endParaRPr>
          </a:p>
        </p:txBody>
      </p:sp>
    </p:spTree>
    <p:extLst>
      <p:ext uri="{BB962C8B-B14F-4D97-AF65-F5344CB8AC3E}">
        <p14:creationId xmlns:p14="http://schemas.microsoft.com/office/powerpoint/2010/main" val="184023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6F67-E450-5E1D-6D5B-89A0821D5B8F}"/>
              </a:ext>
            </a:extLst>
          </p:cNvPr>
          <p:cNvSpPr>
            <a:spLocks noGrp="1"/>
          </p:cNvSpPr>
          <p:nvPr>
            <p:ph type="title"/>
          </p:nvPr>
        </p:nvSpPr>
        <p:spPr/>
        <p:txBody>
          <a:bodyPr/>
          <a:lstStyle/>
          <a:p>
            <a:r>
              <a:rPr lang="en-IN" b="1" dirty="0"/>
              <a:t>Pros and Cons of the solution</a:t>
            </a:r>
            <a:endParaRPr lang="en-IN" dirty="0"/>
          </a:p>
        </p:txBody>
      </p:sp>
      <p:sp>
        <p:nvSpPr>
          <p:cNvPr id="18" name="Content Placeholder 17">
            <a:extLst>
              <a:ext uri="{FF2B5EF4-FFF2-40B4-BE49-F238E27FC236}">
                <a16:creationId xmlns:a16="http://schemas.microsoft.com/office/drawing/2014/main" id="{6F88D76C-6C23-3D56-7DD3-79A23C848AFF}"/>
              </a:ext>
            </a:extLst>
          </p:cNvPr>
          <p:cNvSpPr>
            <a:spLocks noGrp="1"/>
          </p:cNvSpPr>
          <p:nvPr>
            <p:ph idx="1"/>
          </p:nvPr>
        </p:nvSpPr>
        <p:spPr>
          <a:xfrm>
            <a:off x="348000" y="1051199"/>
            <a:ext cx="8534400" cy="3999771"/>
          </a:xfrm>
        </p:spPr>
        <p:txBody>
          <a:bodyPr numCol="2">
            <a:noAutofit/>
          </a:bodyPr>
          <a:lstStyle/>
          <a:p>
            <a:r>
              <a:rPr lang="en-GB" sz="1200" b="1" dirty="0"/>
              <a:t>Pros:</a:t>
            </a:r>
          </a:p>
          <a:p>
            <a:r>
              <a:rPr lang="en-GB" sz="1200" dirty="0"/>
              <a:t>Real-Time Efficiency:</a:t>
            </a:r>
          </a:p>
          <a:p>
            <a:pPr lvl="1"/>
            <a:r>
              <a:rPr lang="en-GB" sz="1000" dirty="0"/>
              <a:t>Quickly detects and responds to inappropriate content.</a:t>
            </a:r>
          </a:p>
          <a:p>
            <a:r>
              <a:rPr lang="en-GB" sz="1200" dirty="0"/>
              <a:t>Multimodal Analysis:</a:t>
            </a:r>
          </a:p>
          <a:p>
            <a:pPr lvl="1"/>
            <a:r>
              <a:rPr lang="en-GB" sz="1000" dirty="0"/>
              <a:t>Supports text, images, videos, and audio for comprehensive moderation.</a:t>
            </a:r>
          </a:p>
          <a:p>
            <a:r>
              <a:rPr lang="en-GB" sz="1200" dirty="0"/>
              <a:t>Scalability:</a:t>
            </a:r>
          </a:p>
          <a:p>
            <a:pPr lvl="1"/>
            <a:r>
              <a:rPr lang="en-GB" sz="1000" dirty="0"/>
              <a:t>Handles high volumes of content across global platforms.</a:t>
            </a:r>
          </a:p>
          <a:p>
            <a:r>
              <a:rPr lang="en-GB" sz="1200" dirty="0"/>
              <a:t>Transparency:</a:t>
            </a:r>
          </a:p>
          <a:p>
            <a:pPr lvl="1"/>
            <a:r>
              <a:rPr lang="en-GB" sz="1000" dirty="0"/>
              <a:t>Explainable AI provides clear reasons for flagged content, building trust.</a:t>
            </a:r>
          </a:p>
          <a:p>
            <a:r>
              <a:rPr lang="en-GB" sz="1200" dirty="0"/>
              <a:t>Human-AI Collaboration:</a:t>
            </a:r>
          </a:p>
          <a:p>
            <a:pPr lvl="1"/>
            <a:r>
              <a:rPr lang="en-GB" sz="1000" dirty="0"/>
              <a:t>Reduces workload while leveraging human expertise for nuanced cases.</a:t>
            </a:r>
          </a:p>
          <a:p>
            <a:r>
              <a:rPr lang="en-GB" sz="1200" dirty="0"/>
              <a:t>Adaptability:</a:t>
            </a:r>
          </a:p>
          <a:p>
            <a:pPr lvl="1"/>
            <a:r>
              <a:rPr lang="en-GB" sz="1000" dirty="0"/>
              <a:t>Customizable to cultural and regional standards.</a:t>
            </a:r>
          </a:p>
          <a:p>
            <a:r>
              <a:rPr lang="en-GB" sz="1200" dirty="0"/>
              <a:t>Generative AI:</a:t>
            </a:r>
          </a:p>
          <a:p>
            <a:pPr lvl="1"/>
            <a:r>
              <a:rPr lang="en-GB" sz="1000" dirty="0"/>
              <a:t>Suggests corrective edits and detects synthetic media like deepfakes.</a:t>
            </a:r>
          </a:p>
          <a:p>
            <a:r>
              <a:rPr lang="en-GB" sz="1200" b="1" dirty="0"/>
              <a:t>Cons:</a:t>
            </a:r>
          </a:p>
          <a:p>
            <a:r>
              <a:rPr lang="en-GB" sz="1200" dirty="0"/>
              <a:t>False Positives/Negatives:</a:t>
            </a:r>
          </a:p>
          <a:p>
            <a:pPr lvl="1"/>
            <a:r>
              <a:rPr lang="en-GB" sz="1000" dirty="0"/>
              <a:t>Automated systems may misclassify content, requiring refinement.</a:t>
            </a:r>
          </a:p>
          <a:p>
            <a:r>
              <a:rPr lang="en-GB" sz="1200" dirty="0"/>
              <a:t>High Costs:</a:t>
            </a:r>
          </a:p>
          <a:p>
            <a:pPr lvl="1"/>
            <a:r>
              <a:rPr lang="en-GB" sz="1000" dirty="0"/>
              <a:t>Developing and maintaining AI infrastructure is expensive.</a:t>
            </a:r>
          </a:p>
          <a:p>
            <a:r>
              <a:rPr lang="en-GB" sz="1200" dirty="0"/>
              <a:t>Complex Cultural Sensitivity:</a:t>
            </a:r>
          </a:p>
          <a:p>
            <a:pPr lvl="1"/>
            <a:r>
              <a:rPr lang="en-GB" sz="1000" dirty="0"/>
              <a:t>Adapting to diverse norms and laws is challenging.</a:t>
            </a:r>
          </a:p>
          <a:p>
            <a:r>
              <a:rPr lang="en-GB" sz="1200" dirty="0"/>
              <a:t>Computational Demands:</a:t>
            </a:r>
          </a:p>
          <a:p>
            <a:pPr lvl="1"/>
            <a:r>
              <a:rPr lang="en-GB" sz="1000" dirty="0"/>
              <a:t>Requires significant resources for real-time analysis.</a:t>
            </a:r>
          </a:p>
          <a:p>
            <a:r>
              <a:rPr lang="en-GB" sz="1200" dirty="0"/>
              <a:t>User Backlash:</a:t>
            </a:r>
          </a:p>
          <a:p>
            <a:pPr lvl="1"/>
            <a:r>
              <a:rPr lang="en-GB" sz="1000" dirty="0"/>
              <a:t>Users may feel unfairly targeted by automated decisions.</a:t>
            </a:r>
            <a:endParaRPr lang="en-IN" sz="1000" dirty="0"/>
          </a:p>
        </p:txBody>
      </p:sp>
    </p:spTree>
    <p:extLst>
      <p:ext uri="{BB962C8B-B14F-4D97-AF65-F5344CB8AC3E}">
        <p14:creationId xmlns:p14="http://schemas.microsoft.com/office/powerpoint/2010/main" val="322163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Technical Description</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a:xfrm>
            <a:off x="348000" y="1051200"/>
            <a:ext cx="4223999" cy="3806550"/>
          </a:xfrm>
        </p:spPr>
        <p:txBody>
          <a:bodyPr>
            <a:normAutofit fontScale="70000" lnSpcReduction="20000"/>
          </a:bodyPr>
          <a:lstStyle/>
          <a:p>
            <a:pPr algn="l">
              <a:buFont typeface="+mj-lt"/>
              <a:buAutoNum type="arabicPeriod"/>
            </a:pPr>
            <a:r>
              <a:rPr lang="en-IN" b="1" i="0" dirty="0">
                <a:solidFill>
                  <a:schemeClr val="tx1"/>
                </a:solidFill>
                <a:effectLst/>
                <a:latin typeface="ui-sans-serif"/>
              </a:rPr>
              <a:t>Multimodal AI Integration</a:t>
            </a:r>
            <a:r>
              <a:rPr lang="en-IN" b="0" i="0" dirty="0">
                <a:solidFill>
                  <a:schemeClr val="tx1"/>
                </a:solidFill>
                <a:effectLst/>
                <a:latin typeface="ui-sans-serif"/>
              </a:rPr>
              <a:t>:</a:t>
            </a:r>
          </a:p>
          <a:p>
            <a:pPr marL="742950" lvl="1" indent="-285750" algn="l">
              <a:buFont typeface="+mj-lt"/>
              <a:buAutoNum type="arabicPeriod"/>
            </a:pPr>
            <a:r>
              <a:rPr lang="en-IN" b="1" i="0" dirty="0">
                <a:solidFill>
                  <a:schemeClr val="tx1"/>
                </a:solidFill>
                <a:effectLst/>
                <a:latin typeface="ui-sans-serif"/>
              </a:rPr>
              <a:t>Text Analysis</a:t>
            </a:r>
            <a:r>
              <a:rPr lang="en-IN" b="0" i="0" dirty="0">
                <a:solidFill>
                  <a:schemeClr val="tx1"/>
                </a:solidFill>
                <a:effectLst/>
                <a:latin typeface="ui-sans-serif"/>
              </a:rPr>
              <a:t>: Detect hate speech, misinformation, and threats using NLP.</a:t>
            </a:r>
          </a:p>
          <a:p>
            <a:pPr marL="742950" lvl="1" indent="-285750" algn="l">
              <a:buFont typeface="+mj-lt"/>
              <a:buAutoNum type="arabicPeriod"/>
            </a:pPr>
            <a:r>
              <a:rPr lang="en-IN" b="1" i="0" dirty="0">
                <a:solidFill>
                  <a:schemeClr val="tx1"/>
                </a:solidFill>
                <a:effectLst/>
                <a:latin typeface="ui-sans-serif"/>
              </a:rPr>
              <a:t>Image Processing</a:t>
            </a:r>
            <a:r>
              <a:rPr lang="en-IN" b="0" i="0" dirty="0">
                <a:solidFill>
                  <a:schemeClr val="tx1"/>
                </a:solidFill>
                <a:effectLst/>
                <a:latin typeface="ui-sans-serif"/>
              </a:rPr>
              <a:t>: Identify explicit imagery, violence, and copyright violations through Computer Vision (CV).</a:t>
            </a:r>
          </a:p>
          <a:p>
            <a:pPr marL="742950" lvl="1" indent="-285750" algn="l">
              <a:buFont typeface="+mj-lt"/>
              <a:buAutoNum type="arabicPeriod"/>
            </a:pPr>
            <a:r>
              <a:rPr lang="en-IN" b="1" i="0" dirty="0">
                <a:solidFill>
                  <a:schemeClr val="tx1"/>
                </a:solidFill>
                <a:effectLst/>
                <a:latin typeface="ui-sans-serif"/>
              </a:rPr>
              <a:t>Video Analysis</a:t>
            </a:r>
            <a:r>
              <a:rPr lang="en-IN" b="0" i="0" dirty="0">
                <a:solidFill>
                  <a:schemeClr val="tx1"/>
                </a:solidFill>
                <a:effectLst/>
                <a:latin typeface="ui-sans-serif"/>
              </a:rPr>
              <a:t>: Frame-by-frame evaluation to detect objectionable sequences and escalating patterns.</a:t>
            </a:r>
          </a:p>
          <a:p>
            <a:pPr marL="742950" lvl="1" indent="-285750" algn="l">
              <a:buFont typeface="+mj-lt"/>
              <a:buAutoNum type="arabicPeriod"/>
            </a:pPr>
            <a:r>
              <a:rPr lang="en-IN" b="1" i="0" dirty="0">
                <a:solidFill>
                  <a:schemeClr val="tx1"/>
                </a:solidFill>
                <a:effectLst/>
                <a:latin typeface="ui-sans-serif"/>
              </a:rPr>
              <a:t>Audio Analysis</a:t>
            </a:r>
            <a:r>
              <a:rPr lang="en-IN" b="0" i="0" dirty="0">
                <a:solidFill>
                  <a:schemeClr val="tx1"/>
                </a:solidFill>
                <a:effectLst/>
                <a:latin typeface="ui-sans-serif"/>
              </a:rPr>
              <a:t>: Speech-to-text conversion and tone analysis to identify offensive language.</a:t>
            </a:r>
          </a:p>
          <a:p>
            <a:pPr algn="l">
              <a:buFont typeface="+mj-lt"/>
              <a:buAutoNum type="arabicPeriod"/>
            </a:pPr>
            <a:r>
              <a:rPr lang="en-IN" b="1" i="0" dirty="0">
                <a:solidFill>
                  <a:schemeClr val="tx1"/>
                </a:solidFill>
                <a:effectLst/>
                <a:latin typeface="ui-sans-serif"/>
              </a:rPr>
              <a:t>Human-AI Collaboration</a:t>
            </a:r>
            <a:r>
              <a:rPr lang="en-IN" b="0" i="0" dirty="0">
                <a:solidFill>
                  <a:schemeClr val="tx1"/>
                </a:solidFill>
                <a:effectLst/>
                <a:latin typeface="ui-sans-serif"/>
              </a:rPr>
              <a:t>:</a:t>
            </a:r>
          </a:p>
          <a:p>
            <a:pPr marL="742950" lvl="1" indent="-285750" algn="l">
              <a:buFont typeface="+mj-lt"/>
              <a:buAutoNum type="arabicPeriod"/>
            </a:pPr>
            <a:r>
              <a:rPr lang="en-IN" b="0" i="0" dirty="0">
                <a:solidFill>
                  <a:schemeClr val="tx1"/>
                </a:solidFill>
                <a:effectLst/>
                <a:latin typeface="ui-sans-serif"/>
              </a:rPr>
              <a:t>AI automates bulk moderation.</a:t>
            </a:r>
          </a:p>
          <a:p>
            <a:pPr marL="742950" lvl="1" indent="-285750" algn="l">
              <a:buFont typeface="+mj-lt"/>
              <a:buAutoNum type="arabicPeriod"/>
            </a:pPr>
            <a:r>
              <a:rPr lang="en-IN" b="0" i="0" dirty="0">
                <a:solidFill>
                  <a:schemeClr val="tx1"/>
                </a:solidFill>
                <a:effectLst/>
                <a:latin typeface="ui-sans-serif"/>
              </a:rPr>
              <a:t>Human moderators handle complex or ambiguous cases.</a:t>
            </a:r>
          </a:p>
          <a:p>
            <a:pPr marL="742950" lvl="1" indent="-285750" algn="l">
              <a:buFont typeface="+mj-lt"/>
              <a:buAutoNum type="arabicPeriod"/>
            </a:pPr>
            <a:r>
              <a:rPr lang="en-IN" b="0" i="0" dirty="0">
                <a:solidFill>
                  <a:schemeClr val="tx1"/>
                </a:solidFill>
                <a:effectLst/>
                <a:latin typeface="ui-sans-serif"/>
              </a:rPr>
              <a:t>Feedback from moderators improves AI accuracy over time.</a:t>
            </a:r>
          </a:p>
          <a:p>
            <a:pPr algn="l">
              <a:buFont typeface="+mj-lt"/>
              <a:buAutoNum type="arabicPeriod"/>
            </a:pPr>
            <a:r>
              <a:rPr lang="en-IN" b="1" i="0" dirty="0">
                <a:solidFill>
                  <a:schemeClr val="tx1"/>
                </a:solidFill>
                <a:effectLst/>
                <a:latin typeface="ui-sans-serif"/>
              </a:rPr>
              <a:t>Explainable AI (</a:t>
            </a:r>
            <a:r>
              <a:rPr lang="en-IN" b="1" i="0" dirty="0" err="1">
                <a:solidFill>
                  <a:schemeClr val="tx1"/>
                </a:solidFill>
                <a:effectLst/>
                <a:latin typeface="ui-sans-serif"/>
              </a:rPr>
              <a:t>XAI</a:t>
            </a:r>
            <a:r>
              <a:rPr lang="en-IN" b="1" i="0" dirty="0">
                <a:solidFill>
                  <a:schemeClr val="tx1"/>
                </a:solidFill>
                <a:effectLst/>
                <a:latin typeface="ui-sans-serif"/>
              </a:rPr>
              <a:t>)</a:t>
            </a:r>
            <a:r>
              <a:rPr lang="en-IN" b="0" i="0" dirty="0">
                <a:solidFill>
                  <a:schemeClr val="tx1"/>
                </a:solidFill>
                <a:effectLst/>
                <a:latin typeface="ui-sans-serif"/>
              </a:rPr>
              <a:t>:</a:t>
            </a:r>
          </a:p>
          <a:p>
            <a:pPr marL="742950" lvl="1" indent="-285750" algn="l">
              <a:buFont typeface="+mj-lt"/>
              <a:buAutoNum type="arabicPeriod"/>
            </a:pPr>
            <a:r>
              <a:rPr lang="en-IN" b="0" i="0" dirty="0">
                <a:solidFill>
                  <a:schemeClr val="tx1"/>
                </a:solidFill>
                <a:effectLst/>
                <a:latin typeface="ui-sans-serif"/>
              </a:rPr>
              <a:t>Transparent decision-making with detailed explanations for flagged content.</a:t>
            </a:r>
          </a:p>
          <a:p>
            <a:pPr marL="742950" lvl="1" indent="-285750" algn="l">
              <a:buFont typeface="+mj-lt"/>
              <a:buAutoNum type="arabicPeriod"/>
            </a:pPr>
            <a:r>
              <a:rPr lang="en-IN" b="0" i="0" dirty="0">
                <a:solidFill>
                  <a:schemeClr val="tx1"/>
                </a:solidFill>
                <a:effectLst/>
                <a:latin typeface="ui-sans-serif"/>
              </a:rPr>
              <a:t>Builds user trust through clear, explainable moderation processes.</a:t>
            </a:r>
          </a:p>
          <a:p>
            <a:pPr algn="l">
              <a:buFont typeface="+mj-lt"/>
              <a:buAutoNum type="arabicPeriod"/>
            </a:pPr>
            <a:r>
              <a:rPr lang="en-IN" b="1" i="0" dirty="0">
                <a:solidFill>
                  <a:schemeClr val="tx1"/>
                </a:solidFill>
                <a:effectLst/>
                <a:latin typeface="ui-sans-serif"/>
              </a:rPr>
              <a:t>Generative AI</a:t>
            </a:r>
            <a:r>
              <a:rPr lang="en-IN" b="0" i="0" dirty="0">
                <a:solidFill>
                  <a:schemeClr val="tx1"/>
                </a:solidFill>
                <a:effectLst/>
                <a:latin typeface="ui-sans-serif"/>
              </a:rPr>
              <a:t>:</a:t>
            </a:r>
          </a:p>
          <a:p>
            <a:pPr marL="742950" lvl="1" indent="-285750" algn="l">
              <a:buFont typeface="+mj-lt"/>
              <a:buAutoNum type="arabicPeriod"/>
            </a:pPr>
            <a:r>
              <a:rPr lang="en-IN" b="0" i="0" dirty="0">
                <a:solidFill>
                  <a:schemeClr val="tx1"/>
                </a:solidFill>
                <a:effectLst/>
                <a:latin typeface="ui-sans-serif"/>
              </a:rPr>
              <a:t>Suggests edits for flagged content to help users meet guidelines.</a:t>
            </a:r>
          </a:p>
          <a:p>
            <a:pPr marL="742950" lvl="1" indent="-285750" algn="l">
              <a:buFont typeface="+mj-lt"/>
              <a:buAutoNum type="arabicPeriod"/>
            </a:pPr>
            <a:r>
              <a:rPr lang="en-IN" b="0" i="0" dirty="0">
                <a:solidFill>
                  <a:schemeClr val="tx1"/>
                </a:solidFill>
                <a:effectLst/>
                <a:latin typeface="ui-sans-serif"/>
              </a:rPr>
              <a:t>Detects and mitigates synthetic media like deepfakes.</a:t>
            </a:r>
          </a:p>
          <a:p>
            <a:endParaRPr lang="en-IN" dirty="0">
              <a:solidFill>
                <a:schemeClr val="tx1"/>
              </a:solidFill>
            </a:endParaRPr>
          </a:p>
        </p:txBody>
      </p:sp>
      <p:graphicFrame>
        <p:nvGraphicFramePr>
          <p:cNvPr id="4" name="Table 3">
            <a:extLst>
              <a:ext uri="{FF2B5EF4-FFF2-40B4-BE49-F238E27FC236}">
                <a16:creationId xmlns:a16="http://schemas.microsoft.com/office/drawing/2014/main" id="{D89DABB5-3181-9BD4-27D5-D760514EC1C4}"/>
              </a:ext>
            </a:extLst>
          </p:cNvPr>
          <p:cNvGraphicFramePr>
            <a:graphicFrameLocks noGrp="1"/>
          </p:cNvGraphicFramePr>
          <p:nvPr>
            <p:extLst>
              <p:ext uri="{D42A27DB-BD31-4B8C-83A1-F6EECF244321}">
                <p14:modId xmlns:p14="http://schemas.microsoft.com/office/powerpoint/2010/main" val="4154280360"/>
              </p:ext>
            </p:extLst>
          </p:nvPr>
        </p:nvGraphicFramePr>
        <p:xfrm>
          <a:off x="5138056" y="736170"/>
          <a:ext cx="3657944" cy="3938700"/>
        </p:xfrm>
        <a:graphic>
          <a:graphicData uri="http://schemas.openxmlformats.org/drawingml/2006/table">
            <a:tbl>
              <a:tblPr>
                <a:tableStyleId>{5940675A-B579-460E-94D1-54222C63F5DA}</a:tableStyleId>
              </a:tblPr>
              <a:tblGrid>
                <a:gridCol w="1828972">
                  <a:extLst>
                    <a:ext uri="{9D8B030D-6E8A-4147-A177-3AD203B41FA5}">
                      <a16:colId xmlns:a16="http://schemas.microsoft.com/office/drawing/2014/main" val="2716961203"/>
                    </a:ext>
                  </a:extLst>
                </a:gridCol>
                <a:gridCol w="1828972">
                  <a:extLst>
                    <a:ext uri="{9D8B030D-6E8A-4147-A177-3AD203B41FA5}">
                      <a16:colId xmlns:a16="http://schemas.microsoft.com/office/drawing/2014/main" val="2512636930"/>
                    </a:ext>
                  </a:extLst>
                </a:gridCol>
              </a:tblGrid>
              <a:tr h="199615">
                <a:tc>
                  <a:txBody>
                    <a:bodyPr/>
                    <a:lstStyle/>
                    <a:p>
                      <a:pPr fontAlgn="b"/>
                      <a:r>
                        <a:rPr lang="en-IN" sz="1200" b="1">
                          <a:effectLst/>
                        </a:rPr>
                        <a:t>Layer</a:t>
                      </a:r>
                    </a:p>
                  </a:txBody>
                  <a:tcPr marL="82973" marR="82973" marT="41487" marB="41487" anchor="b"/>
                </a:tc>
                <a:tc>
                  <a:txBody>
                    <a:bodyPr/>
                    <a:lstStyle/>
                    <a:p>
                      <a:pPr fontAlgn="b"/>
                      <a:r>
                        <a:rPr lang="en-IN" sz="1200" b="1">
                          <a:effectLst/>
                        </a:rPr>
                        <a:t>Technologies</a:t>
                      </a:r>
                    </a:p>
                  </a:txBody>
                  <a:tcPr marL="82973" marR="82973" marT="41487" marB="41487" anchor="b"/>
                </a:tc>
                <a:extLst>
                  <a:ext uri="{0D108BD9-81ED-4DB2-BD59-A6C34878D82A}">
                    <a16:rowId xmlns:a16="http://schemas.microsoft.com/office/drawing/2014/main" val="1502300614"/>
                  </a:ext>
                </a:extLst>
              </a:tr>
              <a:tr h="340307">
                <a:tc>
                  <a:txBody>
                    <a:bodyPr/>
                    <a:lstStyle/>
                    <a:p>
                      <a:pPr fontAlgn="base"/>
                      <a:r>
                        <a:rPr lang="en-IN" sz="1200" b="1" dirty="0">
                          <a:effectLst/>
                        </a:rPr>
                        <a:t>Frontend</a:t>
                      </a:r>
                      <a:endParaRPr lang="en-IN" sz="1200" dirty="0">
                        <a:effectLst/>
                      </a:endParaRPr>
                    </a:p>
                  </a:txBody>
                  <a:tcPr marL="82973" marR="82973" marT="41487" marB="41487" anchor="ctr"/>
                </a:tc>
                <a:tc>
                  <a:txBody>
                    <a:bodyPr/>
                    <a:lstStyle/>
                    <a:p>
                      <a:pPr fontAlgn="base"/>
                      <a:r>
                        <a:rPr lang="en-GB" sz="1200">
                          <a:effectLst/>
                        </a:rPr>
                        <a:t>React, Next.js, Tailwind CSS, Material-UI</a:t>
                      </a:r>
                    </a:p>
                  </a:txBody>
                  <a:tcPr marL="82973" marR="82973" marT="41487" marB="41487" anchor="ctr"/>
                </a:tc>
                <a:extLst>
                  <a:ext uri="{0D108BD9-81ED-4DB2-BD59-A6C34878D82A}">
                    <a16:rowId xmlns:a16="http://schemas.microsoft.com/office/drawing/2014/main" val="2098552479"/>
                  </a:ext>
                </a:extLst>
              </a:tr>
              <a:tr h="340307">
                <a:tc>
                  <a:txBody>
                    <a:bodyPr/>
                    <a:lstStyle/>
                    <a:p>
                      <a:pPr fontAlgn="base"/>
                      <a:r>
                        <a:rPr lang="en-IN" sz="1200" b="1">
                          <a:effectLst/>
                        </a:rPr>
                        <a:t>Backend</a:t>
                      </a:r>
                      <a:endParaRPr lang="en-IN" sz="1200">
                        <a:effectLst/>
                      </a:endParaRPr>
                    </a:p>
                  </a:txBody>
                  <a:tcPr marL="82973" marR="82973" marT="41487" marB="41487" anchor="ctr"/>
                </a:tc>
                <a:tc>
                  <a:txBody>
                    <a:bodyPr/>
                    <a:lstStyle/>
                    <a:p>
                      <a:pPr fontAlgn="base"/>
                      <a:r>
                        <a:rPr lang="en-IN" sz="1200">
                          <a:effectLst/>
                        </a:rPr>
                        <a:t>Python (Django, Flask), Node.js (Express.js)</a:t>
                      </a:r>
                    </a:p>
                  </a:txBody>
                  <a:tcPr marL="82973" marR="82973" marT="41487" marB="41487" anchor="ctr"/>
                </a:tc>
                <a:extLst>
                  <a:ext uri="{0D108BD9-81ED-4DB2-BD59-A6C34878D82A}">
                    <a16:rowId xmlns:a16="http://schemas.microsoft.com/office/drawing/2014/main" val="3501806066"/>
                  </a:ext>
                </a:extLst>
              </a:tr>
              <a:tr h="480998">
                <a:tc>
                  <a:txBody>
                    <a:bodyPr/>
                    <a:lstStyle/>
                    <a:p>
                      <a:pPr fontAlgn="base"/>
                      <a:r>
                        <a:rPr lang="en-IN" sz="1200" b="1">
                          <a:effectLst/>
                        </a:rPr>
                        <a:t>AI Models</a:t>
                      </a:r>
                      <a:endParaRPr lang="en-IN" sz="1200">
                        <a:effectLst/>
                      </a:endParaRPr>
                    </a:p>
                  </a:txBody>
                  <a:tcPr marL="82973" marR="82973" marT="41487" marB="41487" anchor="ctr"/>
                </a:tc>
                <a:tc>
                  <a:txBody>
                    <a:bodyPr/>
                    <a:lstStyle/>
                    <a:p>
                      <a:pPr fontAlgn="base"/>
                      <a:r>
                        <a:rPr lang="en-IN" sz="1200">
                          <a:effectLst/>
                        </a:rPr>
                        <a:t>NLP (BERT, GPT), Computer Vision (YOLO, Vision Transformers), OpenCV</a:t>
                      </a:r>
                    </a:p>
                  </a:txBody>
                  <a:tcPr marL="82973" marR="82973" marT="41487" marB="41487" anchor="ctr"/>
                </a:tc>
                <a:extLst>
                  <a:ext uri="{0D108BD9-81ED-4DB2-BD59-A6C34878D82A}">
                    <a16:rowId xmlns:a16="http://schemas.microsoft.com/office/drawing/2014/main" val="2711675739"/>
                  </a:ext>
                </a:extLst>
              </a:tr>
              <a:tr h="199615">
                <a:tc>
                  <a:txBody>
                    <a:bodyPr/>
                    <a:lstStyle/>
                    <a:p>
                      <a:pPr fontAlgn="base"/>
                      <a:r>
                        <a:rPr lang="en-IN" sz="1200" b="1">
                          <a:effectLst/>
                        </a:rPr>
                        <a:t>LLMs</a:t>
                      </a:r>
                      <a:endParaRPr lang="en-IN" sz="1200">
                        <a:effectLst/>
                      </a:endParaRPr>
                    </a:p>
                  </a:txBody>
                  <a:tcPr marL="82973" marR="82973" marT="41487" marB="41487" anchor="ctr"/>
                </a:tc>
                <a:tc>
                  <a:txBody>
                    <a:bodyPr/>
                    <a:lstStyle/>
                    <a:p>
                      <a:pPr fontAlgn="base"/>
                      <a:r>
                        <a:rPr lang="en-IN" sz="1200">
                          <a:effectLst/>
                        </a:rPr>
                        <a:t>OpenAI GPT, LangChain</a:t>
                      </a:r>
                    </a:p>
                  </a:txBody>
                  <a:tcPr marL="82973" marR="82973" marT="41487" marB="41487" anchor="ctr"/>
                </a:tc>
                <a:extLst>
                  <a:ext uri="{0D108BD9-81ED-4DB2-BD59-A6C34878D82A}">
                    <a16:rowId xmlns:a16="http://schemas.microsoft.com/office/drawing/2014/main" val="1436313006"/>
                  </a:ext>
                </a:extLst>
              </a:tr>
              <a:tr h="199615">
                <a:tc>
                  <a:txBody>
                    <a:bodyPr/>
                    <a:lstStyle/>
                    <a:p>
                      <a:pPr fontAlgn="base"/>
                      <a:r>
                        <a:rPr lang="en-IN" sz="1200" b="1">
                          <a:effectLst/>
                        </a:rPr>
                        <a:t>Databases</a:t>
                      </a:r>
                      <a:endParaRPr lang="en-IN" sz="1200">
                        <a:effectLst/>
                      </a:endParaRPr>
                    </a:p>
                  </a:txBody>
                  <a:tcPr marL="82973" marR="82973" marT="41487" marB="41487" anchor="ctr"/>
                </a:tc>
                <a:tc>
                  <a:txBody>
                    <a:bodyPr/>
                    <a:lstStyle/>
                    <a:p>
                      <a:pPr fontAlgn="base"/>
                      <a:r>
                        <a:rPr lang="en-IN" sz="1200" dirty="0">
                          <a:effectLst/>
                        </a:rPr>
                        <a:t>PostgreSQL, MongoDB</a:t>
                      </a:r>
                    </a:p>
                  </a:txBody>
                  <a:tcPr marL="82973" marR="82973" marT="41487" marB="41487" anchor="ctr"/>
                </a:tc>
                <a:extLst>
                  <a:ext uri="{0D108BD9-81ED-4DB2-BD59-A6C34878D82A}">
                    <a16:rowId xmlns:a16="http://schemas.microsoft.com/office/drawing/2014/main" val="1225620395"/>
                  </a:ext>
                </a:extLst>
              </a:tr>
              <a:tr h="340307">
                <a:tc>
                  <a:txBody>
                    <a:bodyPr/>
                    <a:lstStyle/>
                    <a:p>
                      <a:pPr fontAlgn="base"/>
                      <a:r>
                        <a:rPr lang="en-IN" sz="1200" b="1">
                          <a:effectLst/>
                        </a:rPr>
                        <a:t>Cloud &amp; DevOps</a:t>
                      </a:r>
                      <a:endParaRPr lang="en-IN" sz="1200">
                        <a:effectLst/>
                      </a:endParaRPr>
                    </a:p>
                  </a:txBody>
                  <a:tcPr marL="82973" marR="82973" marT="41487" marB="41487" anchor="ctr"/>
                </a:tc>
                <a:tc>
                  <a:txBody>
                    <a:bodyPr/>
                    <a:lstStyle/>
                    <a:p>
                      <a:pPr fontAlgn="base"/>
                      <a:r>
                        <a:rPr lang="en-GB" sz="1200">
                          <a:effectLst/>
                        </a:rPr>
                        <a:t>AWS, Google Cloud, Azure, Docker, Kubernetes</a:t>
                      </a:r>
                    </a:p>
                  </a:txBody>
                  <a:tcPr marL="82973" marR="82973" marT="41487" marB="41487" anchor="ctr"/>
                </a:tc>
                <a:extLst>
                  <a:ext uri="{0D108BD9-81ED-4DB2-BD59-A6C34878D82A}">
                    <a16:rowId xmlns:a16="http://schemas.microsoft.com/office/drawing/2014/main" val="2329716548"/>
                  </a:ext>
                </a:extLst>
              </a:tr>
              <a:tr h="199615">
                <a:tc>
                  <a:txBody>
                    <a:bodyPr/>
                    <a:lstStyle/>
                    <a:p>
                      <a:pPr fontAlgn="base"/>
                      <a:r>
                        <a:rPr lang="en-IN" sz="1200" b="1">
                          <a:effectLst/>
                        </a:rPr>
                        <a:t>Explainable AI</a:t>
                      </a:r>
                      <a:endParaRPr lang="en-IN" sz="1200">
                        <a:effectLst/>
                      </a:endParaRPr>
                    </a:p>
                  </a:txBody>
                  <a:tcPr marL="82973" marR="82973" marT="41487" marB="41487" anchor="ctr"/>
                </a:tc>
                <a:tc>
                  <a:txBody>
                    <a:bodyPr/>
                    <a:lstStyle/>
                    <a:p>
                      <a:pPr fontAlgn="base"/>
                      <a:r>
                        <a:rPr lang="en-IN" sz="1200">
                          <a:effectLst/>
                        </a:rPr>
                        <a:t>SHAP, LIME</a:t>
                      </a:r>
                    </a:p>
                  </a:txBody>
                  <a:tcPr marL="82973" marR="82973" marT="41487" marB="41487" anchor="ctr"/>
                </a:tc>
                <a:extLst>
                  <a:ext uri="{0D108BD9-81ED-4DB2-BD59-A6C34878D82A}">
                    <a16:rowId xmlns:a16="http://schemas.microsoft.com/office/drawing/2014/main" val="3341146638"/>
                  </a:ext>
                </a:extLst>
              </a:tr>
              <a:tr h="199615">
                <a:tc>
                  <a:txBody>
                    <a:bodyPr/>
                    <a:lstStyle/>
                    <a:p>
                      <a:pPr fontAlgn="base"/>
                      <a:r>
                        <a:rPr lang="en-IN" sz="1200" b="1">
                          <a:effectLst/>
                        </a:rPr>
                        <a:t>Generative AI</a:t>
                      </a:r>
                      <a:endParaRPr lang="en-IN" sz="1200">
                        <a:effectLst/>
                      </a:endParaRPr>
                    </a:p>
                  </a:txBody>
                  <a:tcPr marL="82973" marR="82973" marT="41487" marB="41487" anchor="ctr"/>
                </a:tc>
                <a:tc>
                  <a:txBody>
                    <a:bodyPr/>
                    <a:lstStyle/>
                    <a:p>
                      <a:pPr fontAlgn="base"/>
                      <a:r>
                        <a:rPr lang="en-IN" sz="1200">
                          <a:effectLst/>
                        </a:rPr>
                        <a:t>GPT, GANs</a:t>
                      </a:r>
                    </a:p>
                  </a:txBody>
                  <a:tcPr marL="82973" marR="82973" marT="41487" marB="41487" anchor="ctr"/>
                </a:tc>
                <a:extLst>
                  <a:ext uri="{0D108BD9-81ED-4DB2-BD59-A6C34878D82A}">
                    <a16:rowId xmlns:a16="http://schemas.microsoft.com/office/drawing/2014/main" val="2237195741"/>
                  </a:ext>
                </a:extLst>
              </a:tr>
              <a:tr h="340307">
                <a:tc>
                  <a:txBody>
                    <a:bodyPr/>
                    <a:lstStyle/>
                    <a:p>
                      <a:pPr fontAlgn="base"/>
                      <a:r>
                        <a:rPr lang="en-IN" sz="1200" b="1">
                          <a:effectLst/>
                        </a:rPr>
                        <a:t>Analytics</a:t>
                      </a:r>
                      <a:endParaRPr lang="en-IN" sz="1200">
                        <a:effectLst/>
                      </a:endParaRPr>
                    </a:p>
                  </a:txBody>
                  <a:tcPr marL="82973" marR="82973" marT="41487" marB="41487" anchor="ctr"/>
                </a:tc>
                <a:tc>
                  <a:txBody>
                    <a:bodyPr/>
                    <a:lstStyle/>
                    <a:p>
                      <a:pPr fontAlgn="base"/>
                      <a:r>
                        <a:rPr lang="en-GB" sz="1200" dirty="0">
                          <a:effectLst/>
                        </a:rPr>
                        <a:t>Tableau, Power BI, Google Analytics</a:t>
                      </a:r>
                    </a:p>
                  </a:txBody>
                  <a:tcPr marL="82973" marR="82973" marT="41487" marB="41487" anchor="ctr"/>
                </a:tc>
                <a:extLst>
                  <a:ext uri="{0D108BD9-81ED-4DB2-BD59-A6C34878D82A}">
                    <a16:rowId xmlns:a16="http://schemas.microsoft.com/office/drawing/2014/main" val="3639332989"/>
                  </a:ext>
                </a:extLst>
              </a:tr>
            </a:tbl>
          </a:graphicData>
        </a:graphic>
      </p:graphicFrame>
    </p:spTree>
    <p:extLst>
      <p:ext uri="{BB962C8B-B14F-4D97-AF65-F5344CB8AC3E}">
        <p14:creationId xmlns:p14="http://schemas.microsoft.com/office/powerpoint/2010/main" val="290699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92A28-F619-D272-51F1-37629EC02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1918C-AB2F-9F09-A5C7-A664EE07FD64}"/>
              </a:ext>
            </a:extLst>
          </p:cNvPr>
          <p:cNvSpPr>
            <a:spLocks noGrp="1"/>
          </p:cNvSpPr>
          <p:nvPr>
            <p:ph type="title"/>
          </p:nvPr>
        </p:nvSpPr>
        <p:spPr/>
        <p:txBody>
          <a:bodyPr/>
          <a:lstStyle/>
          <a:p>
            <a:r>
              <a:rPr lang="en-IN" dirty="0"/>
              <a:t>Technical Description</a:t>
            </a:r>
          </a:p>
        </p:txBody>
      </p:sp>
      <p:sp>
        <p:nvSpPr>
          <p:cNvPr id="3" name="Content Placeholder 2">
            <a:extLst>
              <a:ext uri="{FF2B5EF4-FFF2-40B4-BE49-F238E27FC236}">
                <a16:creationId xmlns:a16="http://schemas.microsoft.com/office/drawing/2014/main" id="{DD76373C-D922-8BFD-A819-26A3FF16E465}"/>
              </a:ext>
            </a:extLst>
          </p:cNvPr>
          <p:cNvSpPr>
            <a:spLocks noGrp="1"/>
          </p:cNvSpPr>
          <p:nvPr>
            <p:ph idx="1"/>
          </p:nvPr>
        </p:nvSpPr>
        <p:spPr>
          <a:xfrm>
            <a:off x="348000" y="1051200"/>
            <a:ext cx="5740283" cy="3939900"/>
          </a:xfrm>
        </p:spPr>
        <p:txBody>
          <a:bodyPr numCol="2">
            <a:noAutofit/>
          </a:bodyPr>
          <a:lstStyle/>
          <a:p>
            <a:pPr marL="0" indent="0">
              <a:lnSpc>
                <a:spcPct val="100000"/>
              </a:lnSpc>
              <a:buNone/>
            </a:pPr>
            <a:r>
              <a:rPr lang="en-IN" sz="1050" b="1" dirty="0">
                <a:solidFill>
                  <a:schemeClr val="tx1"/>
                </a:solidFill>
              </a:rPr>
              <a:t>1. Video Upload</a:t>
            </a:r>
          </a:p>
          <a:p>
            <a:pPr marL="0" indent="0">
              <a:lnSpc>
                <a:spcPct val="100000"/>
              </a:lnSpc>
              <a:buNone/>
            </a:pPr>
            <a:r>
              <a:rPr lang="en-IN" sz="1050" dirty="0">
                <a:solidFill>
                  <a:schemeClr val="tx1"/>
                </a:solidFill>
              </a:rPr>
              <a:t>Users upload videos via a frontend interface (React/Next.js).</a:t>
            </a:r>
          </a:p>
          <a:p>
            <a:pPr marL="0" indent="0">
              <a:lnSpc>
                <a:spcPct val="100000"/>
              </a:lnSpc>
              <a:buNone/>
            </a:pPr>
            <a:r>
              <a:rPr lang="en-IN" sz="1050" dirty="0">
                <a:solidFill>
                  <a:schemeClr val="tx1"/>
                </a:solidFill>
              </a:rPr>
              <a:t>Files are handled by APIs (Django/Flask or Node.js) and stored in cloud storage (e.g., AWS S3).</a:t>
            </a:r>
          </a:p>
          <a:p>
            <a:pPr marL="0" indent="0">
              <a:lnSpc>
                <a:spcPct val="100000"/>
              </a:lnSpc>
              <a:buNone/>
            </a:pPr>
            <a:r>
              <a:rPr lang="en-IN" sz="1050" b="1" dirty="0">
                <a:solidFill>
                  <a:schemeClr val="tx1"/>
                </a:solidFill>
              </a:rPr>
              <a:t>2. AI-Powered Analysis</a:t>
            </a:r>
          </a:p>
          <a:p>
            <a:pPr marL="0" indent="0">
              <a:lnSpc>
                <a:spcPct val="100000"/>
              </a:lnSpc>
              <a:buNone/>
            </a:pPr>
            <a:r>
              <a:rPr lang="en-IN" sz="1050" dirty="0">
                <a:solidFill>
                  <a:schemeClr val="tx1"/>
                </a:solidFill>
              </a:rPr>
              <a:t>Object Recognition: Detects inappropriate visuals (e.g., violence, explicit imagery) using YOLO or Vision Transformers.</a:t>
            </a:r>
          </a:p>
          <a:p>
            <a:pPr marL="0" indent="0">
              <a:lnSpc>
                <a:spcPct val="100000"/>
              </a:lnSpc>
              <a:buNone/>
            </a:pPr>
            <a:r>
              <a:rPr lang="en-IN" sz="1050" dirty="0">
                <a:solidFill>
                  <a:schemeClr val="tx1"/>
                </a:solidFill>
              </a:rPr>
              <a:t>Audio Analysis: Converts speech to text and identifies harmful language using tools like Whisper.</a:t>
            </a:r>
          </a:p>
          <a:p>
            <a:pPr marL="0" indent="0">
              <a:lnSpc>
                <a:spcPct val="100000"/>
              </a:lnSpc>
              <a:buNone/>
            </a:pPr>
            <a:r>
              <a:rPr lang="en-IN" sz="1050" dirty="0">
                <a:solidFill>
                  <a:schemeClr val="tx1"/>
                </a:solidFill>
              </a:rPr>
              <a:t>Cultural and Legal Adaptation: Customizes AI thresholds for regional compliance.</a:t>
            </a:r>
          </a:p>
          <a:p>
            <a:pPr marL="0" indent="0">
              <a:lnSpc>
                <a:spcPct val="100000"/>
              </a:lnSpc>
              <a:buNone/>
            </a:pPr>
            <a:r>
              <a:rPr lang="en-IN" sz="1050" b="1" dirty="0">
                <a:solidFill>
                  <a:schemeClr val="tx1"/>
                </a:solidFill>
              </a:rPr>
              <a:t>3. Content Flagging</a:t>
            </a:r>
          </a:p>
          <a:p>
            <a:pPr marL="0" indent="0">
              <a:lnSpc>
                <a:spcPct val="100000"/>
              </a:lnSpc>
              <a:buNone/>
            </a:pPr>
            <a:r>
              <a:rPr lang="en-IN" sz="1050" dirty="0">
                <a:solidFill>
                  <a:schemeClr val="tx1"/>
                </a:solidFill>
              </a:rPr>
              <a:t>Automated flagging based on AI confidence levels.</a:t>
            </a:r>
          </a:p>
          <a:p>
            <a:pPr marL="0" indent="0">
              <a:lnSpc>
                <a:spcPct val="100000"/>
              </a:lnSpc>
              <a:buNone/>
            </a:pPr>
            <a:r>
              <a:rPr lang="en-IN" sz="1050" dirty="0">
                <a:solidFill>
                  <a:schemeClr val="tx1"/>
                </a:solidFill>
              </a:rPr>
              <a:t>Content flagged for potential violations proceeds to human review.</a:t>
            </a:r>
          </a:p>
          <a:p>
            <a:pPr marL="0" indent="0">
              <a:lnSpc>
                <a:spcPct val="100000"/>
              </a:lnSpc>
              <a:buNone/>
            </a:pPr>
            <a:r>
              <a:rPr lang="en-IN" sz="1050" b="1" dirty="0">
                <a:solidFill>
                  <a:schemeClr val="tx1"/>
                </a:solidFill>
              </a:rPr>
              <a:t>4. Human Review</a:t>
            </a:r>
          </a:p>
          <a:p>
            <a:pPr marL="0" indent="0">
              <a:lnSpc>
                <a:spcPct val="100000"/>
              </a:lnSpc>
              <a:buNone/>
            </a:pPr>
            <a:r>
              <a:rPr lang="en-IN" sz="1050" dirty="0">
                <a:solidFill>
                  <a:schemeClr val="tx1"/>
                </a:solidFill>
              </a:rPr>
              <a:t>Ambiguous cases are reviewed by moderators via a dashboard (React/Next.js).</a:t>
            </a:r>
          </a:p>
          <a:p>
            <a:pPr marL="0" indent="0">
              <a:lnSpc>
                <a:spcPct val="100000"/>
              </a:lnSpc>
              <a:buNone/>
            </a:pPr>
            <a:r>
              <a:rPr lang="en-IN" sz="1050" dirty="0">
                <a:solidFill>
                  <a:schemeClr val="tx1"/>
                </a:solidFill>
              </a:rPr>
              <a:t>Decisions are logged for feedback and model refinement.</a:t>
            </a:r>
          </a:p>
          <a:p>
            <a:pPr marL="0" indent="0">
              <a:lnSpc>
                <a:spcPct val="100000"/>
              </a:lnSpc>
              <a:buNone/>
            </a:pPr>
            <a:r>
              <a:rPr lang="en-IN" sz="1050" b="1" dirty="0">
                <a:solidFill>
                  <a:schemeClr val="tx1"/>
                </a:solidFill>
              </a:rPr>
              <a:t>5. Feedback Loop</a:t>
            </a:r>
          </a:p>
          <a:p>
            <a:pPr marL="0" indent="0">
              <a:lnSpc>
                <a:spcPct val="100000"/>
              </a:lnSpc>
              <a:buNone/>
            </a:pPr>
            <a:r>
              <a:rPr lang="en-IN" sz="1050" dirty="0">
                <a:solidFill>
                  <a:schemeClr val="tx1"/>
                </a:solidFill>
              </a:rPr>
              <a:t>Human inputs refine AI models to improve accuracy and reduce false flags.</a:t>
            </a:r>
          </a:p>
          <a:p>
            <a:pPr marL="0" indent="0">
              <a:lnSpc>
                <a:spcPct val="100000"/>
              </a:lnSpc>
              <a:buNone/>
            </a:pPr>
            <a:r>
              <a:rPr lang="en-IN" sz="1050" b="1" dirty="0">
                <a:solidFill>
                  <a:schemeClr val="tx1"/>
                </a:solidFill>
              </a:rPr>
              <a:t>6. Decision Making</a:t>
            </a:r>
          </a:p>
          <a:p>
            <a:pPr marL="0" indent="0">
              <a:lnSpc>
                <a:spcPct val="100000"/>
              </a:lnSpc>
              <a:buNone/>
            </a:pPr>
            <a:r>
              <a:rPr lang="en-IN" sz="1050" dirty="0">
                <a:solidFill>
                  <a:schemeClr val="tx1"/>
                </a:solidFill>
              </a:rPr>
              <a:t>Final decisions route content for approval or removal based on AI and human inputs.</a:t>
            </a:r>
          </a:p>
          <a:p>
            <a:pPr marL="0" indent="0">
              <a:lnSpc>
                <a:spcPct val="100000"/>
              </a:lnSpc>
              <a:buNone/>
            </a:pPr>
            <a:r>
              <a:rPr lang="en-IN" sz="1050" b="1" dirty="0">
                <a:solidFill>
                  <a:schemeClr val="tx1"/>
                </a:solidFill>
              </a:rPr>
              <a:t>7. Reporting and Analytics</a:t>
            </a:r>
          </a:p>
          <a:p>
            <a:pPr marL="0" indent="0">
              <a:lnSpc>
                <a:spcPct val="100000"/>
              </a:lnSpc>
              <a:buNone/>
            </a:pPr>
            <a:r>
              <a:rPr lang="en-IN" sz="1050" dirty="0">
                <a:solidFill>
                  <a:schemeClr val="tx1"/>
                </a:solidFill>
              </a:rPr>
              <a:t>Dashboards (Tableau/Power BI) track flagged content trends, system performance, and reviewer efficiency.</a:t>
            </a:r>
          </a:p>
          <a:p>
            <a:pPr marL="0" indent="0">
              <a:lnSpc>
                <a:spcPct val="100000"/>
              </a:lnSpc>
              <a:buNone/>
            </a:pPr>
            <a:endParaRPr lang="en-IN" sz="1050" dirty="0">
              <a:solidFill>
                <a:schemeClr val="tx1"/>
              </a:solidFill>
            </a:endParaRPr>
          </a:p>
        </p:txBody>
      </p:sp>
      <p:pic>
        <p:nvPicPr>
          <p:cNvPr id="46" name="Picture 45">
            <a:extLst>
              <a:ext uri="{FF2B5EF4-FFF2-40B4-BE49-F238E27FC236}">
                <a16:creationId xmlns:a16="http://schemas.microsoft.com/office/drawing/2014/main" id="{8346058A-F565-5816-94BD-9EF3CF9D51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8878" y="0"/>
            <a:ext cx="2630342" cy="5143500"/>
          </a:xfrm>
          <a:prstGeom prst="rect">
            <a:avLst/>
          </a:prstGeom>
          <a:noFill/>
          <a:ln>
            <a:noFill/>
          </a:ln>
        </p:spPr>
      </p:pic>
    </p:spTree>
    <p:extLst>
      <p:ext uri="{BB962C8B-B14F-4D97-AF65-F5344CB8AC3E}">
        <p14:creationId xmlns:p14="http://schemas.microsoft.com/office/powerpoint/2010/main" val="24749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IN" dirty="0"/>
              <a:t>Implementation Plan</a:t>
            </a:r>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a:xfrm>
            <a:off x="348000" y="982620"/>
            <a:ext cx="8534400" cy="4092300"/>
          </a:xfrm>
        </p:spPr>
        <p:txBody>
          <a:bodyPr>
            <a:normAutofit fontScale="92500" lnSpcReduction="20000"/>
          </a:bodyPr>
          <a:lstStyle/>
          <a:p>
            <a:pPr algn="l">
              <a:buFont typeface="+mj-lt"/>
              <a:buAutoNum type="arabicPeriod"/>
            </a:pPr>
            <a:r>
              <a:rPr lang="en-IN" sz="1600" b="1" i="0" dirty="0">
                <a:solidFill>
                  <a:schemeClr val="tx1"/>
                </a:solidFill>
                <a:effectLst/>
                <a:latin typeface="ui-sans-serif"/>
              </a:rPr>
              <a:t>Planning</a:t>
            </a:r>
            <a:r>
              <a:rPr lang="en-IN" sz="1600" b="0" i="0" dirty="0">
                <a:solidFill>
                  <a:schemeClr val="tx1"/>
                </a:solidFill>
                <a:effectLst/>
                <a:latin typeface="ui-sans-serif"/>
              </a:rPr>
              <a:t>:</a:t>
            </a:r>
          </a:p>
          <a:p>
            <a:pPr marL="742950" lvl="1" indent="-285750" algn="l">
              <a:buFont typeface="+mj-lt"/>
              <a:buAutoNum type="arabicPeriod"/>
            </a:pPr>
            <a:r>
              <a:rPr lang="en-IN" sz="1400" b="0" i="0" dirty="0">
                <a:solidFill>
                  <a:schemeClr val="tx1"/>
                </a:solidFill>
                <a:effectLst/>
                <a:latin typeface="ui-sans-serif"/>
              </a:rPr>
              <a:t>Define objectives (e.g., detecting hate speech, violence).</a:t>
            </a:r>
          </a:p>
          <a:p>
            <a:pPr marL="742950" lvl="1" indent="-285750" algn="l">
              <a:buFont typeface="+mj-lt"/>
              <a:buAutoNum type="arabicPeriod"/>
            </a:pPr>
            <a:r>
              <a:rPr lang="en-IN" sz="1400" b="0" i="0" dirty="0">
                <a:solidFill>
                  <a:schemeClr val="tx1"/>
                </a:solidFill>
                <a:effectLst/>
                <a:latin typeface="ui-sans-serif"/>
              </a:rPr>
              <a:t>Identify AI model needs and set ethical guidelines with stakeholders.</a:t>
            </a:r>
          </a:p>
          <a:p>
            <a:pPr algn="l">
              <a:buFont typeface="+mj-lt"/>
              <a:buAutoNum type="arabicPeriod"/>
            </a:pPr>
            <a:r>
              <a:rPr lang="en-IN" sz="1600" b="1" i="0" dirty="0">
                <a:solidFill>
                  <a:schemeClr val="tx1"/>
                </a:solidFill>
                <a:effectLst/>
                <a:latin typeface="ui-sans-serif"/>
              </a:rPr>
              <a:t>Data Collection</a:t>
            </a:r>
            <a:r>
              <a:rPr lang="en-IN" sz="1600" b="0" i="0" dirty="0">
                <a:solidFill>
                  <a:schemeClr val="tx1"/>
                </a:solidFill>
                <a:effectLst/>
                <a:latin typeface="ui-sans-serif"/>
              </a:rPr>
              <a:t>:</a:t>
            </a:r>
          </a:p>
          <a:p>
            <a:pPr marL="742950" lvl="1" indent="-285750" algn="l">
              <a:buFont typeface="+mj-lt"/>
              <a:buAutoNum type="arabicPeriod"/>
            </a:pPr>
            <a:r>
              <a:rPr lang="en-IN" sz="1400" b="0" i="0" dirty="0">
                <a:solidFill>
                  <a:schemeClr val="tx1"/>
                </a:solidFill>
                <a:effectLst/>
                <a:latin typeface="ui-sans-serif"/>
              </a:rPr>
              <a:t>Gather public datasets and anonymized user content.</a:t>
            </a:r>
          </a:p>
          <a:p>
            <a:pPr marL="742950" lvl="1" indent="-285750" algn="l">
              <a:buFont typeface="+mj-lt"/>
              <a:buAutoNum type="arabicPeriod"/>
            </a:pPr>
            <a:r>
              <a:rPr lang="en-IN" sz="1400" b="0" i="0" dirty="0">
                <a:solidFill>
                  <a:schemeClr val="tx1"/>
                </a:solidFill>
                <a:effectLst/>
                <a:latin typeface="ui-sans-serif"/>
              </a:rPr>
              <a:t>Categorize (text, images, videos, audio) and annotate using tools like Label box.</a:t>
            </a:r>
          </a:p>
          <a:p>
            <a:pPr algn="l">
              <a:buFont typeface="+mj-lt"/>
              <a:buAutoNum type="arabicPeriod"/>
            </a:pPr>
            <a:r>
              <a:rPr lang="en-IN" sz="1600" b="1" i="0" dirty="0">
                <a:solidFill>
                  <a:schemeClr val="tx1"/>
                </a:solidFill>
                <a:effectLst/>
                <a:latin typeface="ui-sans-serif"/>
              </a:rPr>
              <a:t>Preprocessing</a:t>
            </a:r>
            <a:r>
              <a:rPr lang="en-IN" sz="1600" b="0" i="0" dirty="0">
                <a:solidFill>
                  <a:schemeClr val="tx1"/>
                </a:solidFill>
                <a:effectLst/>
                <a:latin typeface="ui-sans-serif"/>
              </a:rPr>
              <a:t>:</a:t>
            </a:r>
          </a:p>
          <a:p>
            <a:pPr marL="742950" lvl="1" indent="-285750" algn="l">
              <a:buFont typeface="+mj-lt"/>
              <a:buAutoNum type="arabicPeriod"/>
            </a:pPr>
            <a:r>
              <a:rPr lang="en-IN" sz="1400" b="0" i="0" dirty="0">
                <a:solidFill>
                  <a:schemeClr val="tx1"/>
                </a:solidFill>
                <a:effectLst/>
                <a:latin typeface="ui-sans-serif"/>
              </a:rPr>
              <a:t>Clean, normalize, and split data (70% training, 20% validation, 10% testing).</a:t>
            </a:r>
          </a:p>
          <a:p>
            <a:pPr algn="l">
              <a:buFont typeface="+mj-lt"/>
              <a:buAutoNum type="arabicPeriod"/>
            </a:pPr>
            <a:r>
              <a:rPr lang="en-IN" sz="1600" b="1" i="0" dirty="0">
                <a:solidFill>
                  <a:schemeClr val="tx1"/>
                </a:solidFill>
                <a:effectLst/>
                <a:latin typeface="ui-sans-serif"/>
              </a:rPr>
              <a:t>Model Training</a:t>
            </a:r>
            <a:r>
              <a:rPr lang="en-IN" sz="1600" b="0" i="0" dirty="0">
                <a:solidFill>
                  <a:schemeClr val="tx1"/>
                </a:solidFill>
                <a:effectLst/>
                <a:latin typeface="ui-sans-serif"/>
              </a:rPr>
              <a:t>:</a:t>
            </a:r>
          </a:p>
          <a:p>
            <a:pPr lvl="1">
              <a:buFont typeface="Arial" panose="020B0604020202020204" pitchFamily="34" charset="0"/>
              <a:buChar char="•"/>
            </a:pPr>
            <a:r>
              <a:rPr lang="en-IN" sz="1400" b="1" i="0" dirty="0">
                <a:solidFill>
                  <a:schemeClr val="tx1"/>
                </a:solidFill>
                <a:effectLst/>
                <a:latin typeface="ui-sans-serif"/>
              </a:rPr>
              <a:t>Text Analysis</a:t>
            </a:r>
            <a:r>
              <a:rPr lang="en-IN" sz="1400" b="0" i="0" dirty="0">
                <a:solidFill>
                  <a:schemeClr val="tx1"/>
                </a:solidFill>
                <a:effectLst/>
                <a:latin typeface="ui-sans-serif"/>
              </a:rPr>
              <a:t>: Fine-tune </a:t>
            </a:r>
            <a:r>
              <a:rPr lang="en-IN" sz="1400" b="0" i="0" dirty="0" err="1">
                <a:solidFill>
                  <a:schemeClr val="tx1"/>
                </a:solidFill>
                <a:effectLst/>
                <a:latin typeface="ui-sans-serif"/>
              </a:rPr>
              <a:t>GPT</a:t>
            </a:r>
            <a:r>
              <a:rPr lang="en-IN" sz="1400" b="0" i="0" dirty="0">
                <a:solidFill>
                  <a:schemeClr val="tx1"/>
                </a:solidFill>
                <a:effectLst/>
                <a:latin typeface="ui-sans-serif"/>
              </a:rPr>
              <a:t>/BERT on </a:t>
            </a:r>
            <a:r>
              <a:rPr lang="en-IN" sz="1400" b="0" i="0" dirty="0" err="1">
                <a:solidFill>
                  <a:schemeClr val="tx1"/>
                </a:solidFill>
                <a:effectLst/>
                <a:latin typeface="ui-sans-serif"/>
              </a:rPr>
              <a:t>labeled</a:t>
            </a:r>
            <a:r>
              <a:rPr lang="en-IN" sz="1400" b="0" i="0" dirty="0">
                <a:solidFill>
                  <a:schemeClr val="tx1"/>
                </a:solidFill>
                <a:effectLst/>
                <a:latin typeface="ui-sans-serif"/>
              </a:rPr>
              <a:t> datasets for offensive language and misinformation detection.</a:t>
            </a:r>
          </a:p>
          <a:p>
            <a:pPr lvl="1">
              <a:buFont typeface="Arial" panose="020B0604020202020204" pitchFamily="34" charset="0"/>
              <a:buChar char="•"/>
            </a:pPr>
            <a:r>
              <a:rPr lang="en-IN" sz="1400" b="1" i="0" dirty="0">
                <a:solidFill>
                  <a:schemeClr val="tx1"/>
                </a:solidFill>
                <a:effectLst/>
                <a:latin typeface="ui-sans-serif"/>
              </a:rPr>
              <a:t>Image Analysis</a:t>
            </a:r>
            <a:r>
              <a:rPr lang="en-IN" sz="1400" b="0" i="0" dirty="0">
                <a:solidFill>
                  <a:schemeClr val="tx1"/>
                </a:solidFill>
                <a:effectLst/>
                <a:latin typeface="ui-sans-serif"/>
              </a:rPr>
              <a:t>: Fine-tune YOLO on custom image datasets for explicit content and violence detection.</a:t>
            </a:r>
          </a:p>
          <a:p>
            <a:pPr lvl="1">
              <a:buFont typeface="Arial" panose="020B0604020202020204" pitchFamily="34" charset="0"/>
              <a:buChar char="•"/>
            </a:pPr>
            <a:r>
              <a:rPr lang="en-IN" sz="1400" b="1" i="0" dirty="0">
                <a:solidFill>
                  <a:schemeClr val="tx1"/>
                </a:solidFill>
                <a:effectLst/>
                <a:latin typeface="ui-sans-serif"/>
              </a:rPr>
              <a:t>Audio Analysis</a:t>
            </a:r>
            <a:r>
              <a:rPr lang="en-IN" sz="1400" b="0" i="0" dirty="0">
                <a:solidFill>
                  <a:schemeClr val="tx1"/>
                </a:solidFill>
                <a:effectLst/>
                <a:latin typeface="ui-sans-serif"/>
              </a:rPr>
              <a:t>: Fine-tune Whisper with harmful speech and transcription datasets.</a:t>
            </a:r>
          </a:p>
          <a:p>
            <a:pPr lvl="1">
              <a:buFont typeface="Arial" panose="020B0604020202020204" pitchFamily="34" charset="0"/>
              <a:buChar char="•"/>
            </a:pPr>
            <a:r>
              <a:rPr lang="en-IN" sz="1400" b="1" i="0" dirty="0">
                <a:solidFill>
                  <a:schemeClr val="tx1"/>
                </a:solidFill>
                <a:effectLst/>
                <a:latin typeface="ui-sans-serif"/>
              </a:rPr>
              <a:t>Video Analysis</a:t>
            </a:r>
            <a:r>
              <a:rPr lang="en-IN" sz="1400" b="0" i="0" dirty="0">
                <a:solidFill>
                  <a:schemeClr val="tx1"/>
                </a:solidFill>
                <a:effectLst/>
                <a:latin typeface="ui-sans-serif"/>
              </a:rPr>
              <a:t>: Fine-tune 3D </a:t>
            </a:r>
            <a:r>
              <a:rPr lang="en-IN" sz="1400" b="0" i="0" dirty="0" err="1">
                <a:solidFill>
                  <a:schemeClr val="tx1"/>
                </a:solidFill>
                <a:effectLst/>
                <a:latin typeface="ui-sans-serif"/>
              </a:rPr>
              <a:t>CNNs</a:t>
            </a:r>
            <a:r>
              <a:rPr lang="en-IN" sz="1400" b="0" i="0" dirty="0">
                <a:solidFill>
                  <a:schemeClr val="tx1"/>
                </a:solidFill>
                <a:effectLst/>
                <a:latin typeface="ui-sans-serif"/>
              </a:rPr>
              <a:t> (I3D/C3D) using objectionable video sequences for frame-level detection.</a:t>
            </a:r>
          </a:p>
          <a:p>
            <a:pPr lvl="1">
              <a:buFont typeface="Arial" panose="020B0604020202020204" pitchFamily="34" charset="0"/>
              <a:buChar char="•"/>
            </a:pPr>
            <a:r>
              <a:rPr lang="en-IN" sz="1400" b="0" i="0" dirty="0">
                <a:solidFill>
                  <a:schemeClr val="tx1"/>
                </a:solidFill>
                <a:effectLst/>
                <a:latin typeface="ui-sans-serif"/>
              </a:rPr>
              <a:t>Train all models on </a:t>
            </a:r>
            <a:r>
              <a:rPr lang="en-IN" sz="1400" b="1" i="0" dirty="0">
                <a:solidFill>
                  <a:schemeClr val="tx1"/>
                </a:solidFill>
                <a:effectLst/>
                <a:latin typeface="ui-sans-serif"/>
              </a:rPr>
              <a:t>GPUs/TPUs</a:t>
            </a:r>
            <a:r>
              <a:rPr lang="en-IN" sz="1400" b="0" i="0" dirty="0">
                <a:solidFill>
                  <a:schemeClr val="tx1"/>
                </a:solidFill>
                <a:effectLst/>
                <a:latin typeface="ui-sans-serif"/>
              </a:rPr>
              <a:t> and validate with </a:t>
            </a:r>
            <a:r>
              <a:rPr lang="en-IN" sz="1400" b="1" i="0" dirty="0">
                <a:solidFill>
                  <a:schemeClr val="tx1"/>
                </a:solidFill>
                <a:effectLst/>
                <a:latin typeface="ui-sans-serif"/>
              </a:rPr>
              <a:t>F1-score</a:t>
            </a:r>
            <a:r>
              <a:rPr lang="en-IN" sz="1400" b="0" i="0" dirty="0">
                <a:solidFill>
                  <a:schemeClr val="tx1"/>
                </a:solidFill>
                <a:effectLst/>
                <a:latin typeface="ui-sans-serif"/>
              </a:rPr>
              <a:t>, </a:t>
            </a:r>
            <a:r>
              <a:rPr lang="en-IN" sz="1400" b="1" i="0" dirty="0">
                <a:solidFill>
                  <a:schemeClr val="tx1"/>
                </a:solidFill>
                <a:effectLst/>
                <a:latin typeface="ui-sans-serif"/>
              </a:rPr>
              <a:t>precision</a:t>
            </a:r>
            <a:r>
              <a:rPr lang="en-IN" sz="1400" b="0" i="0" dirty="0">
                <a:solidFill>
                  <a:schemeClr val="tx1"/>
                </a:solidFill>
                <a:effectLst/>
                <a:latin typeface="ui-sans-serif"/>
              </a:rPr>
              <a:t>, and </a:t>
            </a:r>
            <a:r>
              <a:rPr lang="en-IN" sz="1400" b="1" i="0" dirty="0">
                <a:solidFill>
                  <a:schemeClr val="tx1"/>
                </a:solidFill>
                <a:effectLst/>
                <a:latin typeface="ui-sans-serif"/>
              </a:rPr>
              <a:t>recall</a:t>
            </a:r>
            <a:r>
              <a:rPr lang="en-IN" sz="1400" b="0" i="0" dirty="0">
                <a:solidFill>
                  <a:schemeClr val="tx1"/>
                </a:solidFill>
                <a:effectLst/>
                <a:latin typeface="ui-sans-serif"/>
              </a:rPr>
              <a:t> metrics.</a:t>
            </a:r>
          </a:p>
          <a:p>
            <a:pPr algn="l">
              <a:buFont typeface="+mj-lt"/>
              <a:buAutoNum type="arabicPeriod"/>
            </a:pPr>
            <a:r>
              <a:rPr lang="en-IN" sz="1600" b="1" i="0" dirty="0">
                <a:solidFill>
                  <a:schemeClr val="tx1"/>
                </a:solidFill>
                <a:effectLst/>
                <a:latin typeface="ui-sans-serif"/>
              </a:rPr>
              <a:t>Deployment</a:t>
            </a:r>
            <a:r>
              <a:rPr lang="en-IN" sz="1600" b="0" i="0" dirty="0">
                <a:solidFill>
                  <a:schemeClr val="tx1"/>
                </a:solidFill>
                <a:effectLst/>
                <a:latin typeface="ui-sans-serif"/>
              </a:rPr>
              <a:t>:</a:t>
            </a:r>
          </a:p>
          <a:p>
            <a:pPr marL="742950" lvl="1" indent="-285750" algn="l">
              <a:buFont typeface="+mj-lt"/>
              <a:buAutoNum type="arabicPeriod"/>
            </a:pPr>
            <a:r>
              <a:rPr lang="en-IN" sz="1400" b="0" i="0" dirty="0">
                <a:solidFill>
                  <a:schemeClr val="tx1"/>
                </a:solidFill>
                <a:effectLst/>
                <a:latin typeface="ui-sans-serif"/>
              </a:rPr>
              <a:t>Deploy models using TensorFlow or </a:t>
            </a:r>
            <a:r>
              <a:rPr lang="en-IN" sz="1400" b="0" i="0" dirty="0" err="1">
                <a:solidFill>
                  <a:schemeClr val="tx1"/>
                </a:solidFill>
                <a:effectLst/>
                <a:latin typeface="ui-sans-serif"/>
              </a:rPr>
              <a:t>PyTorch</a:t>
            </a:r>
            <a:r>
              <a:rPr lang="en-IN" sz="1400" b="0" i="0" dirty="0">
                <a:solidFill>
                  <a:schemeClr val="tx1"/>
                </a:solidFill>
                <a:effectLst/>
                <a:latin typeface="ui-sans-serif"/>
              </a:rPr>
              <a:t> and scale with AWS/Kubernetes.</a:t>
            </a:r>
          </a:p>
          <a:p>
            <a:pPr algn="l">
              <a:buFont typeface="+mj-lt"/>
              <a:buAutoNum type="arabicPeriod"/>
            </a:pPr>
            <a:r>
              <a:rPr lang="en-IN" sz="1600" b="1" i="0" dirty="0">
                <a:solidFill>
                  <a:schemeClr val="tx1"/>
                </a:solidFill>
                <a:effectLst/>
                <a:latin typeface="ui-sans-serif"/>
              </a:rPr>
              <a:t>Continuous Improvement</a:t>
            </a:r>
            <a:r>
              <a:rPr lang="en-IN" sz="1600" b="0" i="0" dirty="0">
                <a:solidFill>
                  <a:schemeClr val="tx1"/>
                </a:solidFill>
                <a:effectLst/>
                <a:latin typeface="ui-sans-serif"/>
              </a:rPr>
              <a:t>:</a:t>
            </a:r>
          </a:p>
          <a:p>
            <a:pPr marL="742950" lvl="1" indent="-285750" algn="l">
              <a:buFont typeface="+mj-lt"/>
              <a:buAutoNum type="arabicPeriod"/>
            </a:pPr>
            <a:r>
              <a:rPr lang="en-IN" sz="1400" b="0" i="0" dirty="0">
                <a:solidFill>
                  <a:schemeClr val="tx1"/>
                </a:solidFill>
                <a:effectLst/>
                <a:latin typeface="ui-sans-serif"/>
              </a:rPr>
              <a:t>Retrain models using feedback and monitor performance for updates.</a:t>
            </a:r>
          </a:p>
          <a:p>
            <a:endParaRPr lang="en-IN" sz="1600" dirty="0">
              <a:solidFill>
                <a:schemeClr val="tx1"/>
              </a:solidFill>
            </a:endParaRPr>
          </a:p>
        </p:txBody>
      </p:sp>
    </p:spTree>
    <p:extLst>
      <p:ext uri="{BB962C8B-B14F-4D97-AF65-F5344CB8AC3E}">
        <p14:creationId xmlns:p14="http://schemas.microsoft.com/office/powerpoint/2010/main" val="150304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t>Validation / Testing / Analysis</a:t>
            </a:r>
            <a:endParaRPr lang="en-IN" dirty="0"/>
          </a:p>
        </p:txBody>
      </p:sp>
      <p:sp>
        <p:nvSpPr>
          <p:cNvPr id="3" name="Content Placeholder 2">
            <a:extLst>
              <a:ext uri="{FF2B5EF4-FFF2-40B4-BE49-F238E27FC236}">
                <a16:creationId xmlns:a16="http://schemas.microsoft.com/office/drawing/2014/main" id="{E9BCFC67-F5AA-8E05-39EC-73CBF3865066}"/>
              </a:ext>
            </a:extLst>
          </p:cNvPr>
          <p:cNvSpPr>
            <a:spLocks noGrp="1"/>
          </p:cNvSpPr>
          <p:nvPr>
            <p:ph idx="1"/>
          </p:nvPr>
        </p:nvSpPr>
        <p:spPr/>
        <p:txBody>
          <a:bodyPr numCol="1">
            <a:normAutofit/>
          </a:bodyPr>
          <a:lstStyle/>
          <a:p>
            <a:pPr algn="l">
              <a:buFont typeface="+mj-lt"/>
              <a:buAutoNum type="arabicPeriod"/>
            </a:pPr>
            <a:r>
              <a:rPr lang="en-GB" b="1" i="0" dirty="0">
                <a:solidFill>
                  <a:schemeClr val="tx1"/>
                </a:solidFill>
                <a:effectLst/>
                <a:latin typeface="ui-sans-serif"/>
              </a:rPr>
              <a:t>Validation</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Use metrics like Precision, Recall, F1-Score, and Accuracy.</a:t>
            </a:r>
          </a:p>
          <a:p>
            <a:pPr marL="742950" lvl="1" indent="-285750" algn="l">
              <a:buFont typeface="+mj-lt"/>
              <a:buAutoNum type="arabicPeriod"/>
            </a:pPr>
            <a:r>
              <a:rPr lang="en-GB" b="0" i="0" dirty="0">
                <a:solidFill>
                  <a:schemeClr val="tx1"/>
                </a:solidFill>
                <a:effectLst/>
                <a:latin typeface="ui-sans-serif"/>
              </a:rPr>
              <a:t>Validate models on 20% unseen data to ensure accuracy and reliability.</a:t>
            </a:r>
          </a:p>
          <a:p>
            <a:pPr algn="l">
              <a:buFont typeface="+mj-lt"/>
              <a:buAutoNum type="arabicPeriod"/>
            </a:pPr>
            <a:r>
              <a:rPr lang="en-GB" b="1" i="0" dirty="0">
                <a:solidFill>
                  <a:schemeClr val="tx1"/>
                </a:solidFill>
                <a:effectLst/>
                <a:latin typeface="ui-sans-serif"/>
              </a:rPr>
              <a:t>Testing</a:t>
            </a:r>
            <a:r>
              <a:rPr lang="en-GB" b="0" i="0" dirty="0">
                <a:solidFill>
                  <a:schemeClr val="tx1"/>
                </a:solidFill>
                <a:effectLst/>
                <a:latin typeface="ui-sans-serif"/>
              </a:rPr>
              <a:t>:</a:t>
            </a:r>
          </a:p>
          <a:p>
            <a:pPr marL="742950" lvl="1" indent="-285750" algn="l">
              <a:buFont typeface="+mj-lt"/>
              <a:buAutoNum type="arabicPeriod"/>
            </a:pPr>
            <a:r>
              <a:rPr lang="en-GB" b="1" i="0" dirty="0">
                <a:solidFill>
                  <a:schemeClr val="tx1"/>
                </a:solidFill>
                <a:effectLst/>
                <a:latin typeface="ui-sans-serif"/>
              </a:rPr>
              <a:t>Unit Testing</a:t>
            </a:r>
            <a:r>
              <a:rPr lang="en-GB" b="0" i="0" dirty="0">
                <a:solidFill>
                  <a:schemeClr val="tx1"/>
                </a:solidFill>
                <a:effectLst/>
                <a:latin typeface="ui-sans-serif"/>
              </a:rPr>
              <a:t>: Test individual components (e.g., text, image, audio, video models).</a:t>
            </a:r>
          </a:p>
          <a:p>
            <a:pPr marL="742950" lvl="1" indent="-285750" algn="l">
              <a:buFont typeface="+mj-lt"/>
              <a:buAutoNum type="arabicPeriod"/>
            </a:pPr>
            <a:r>
              <a:rPr lang="en-GB" b="1" i="0" dirty="0">
                <a:solidFill>
                  <a:schemeClr val="tx1"/>
                </a:solidFill>
                <a:effectLst/>
                <a:latin typeface="ui-sans-serif"/>
              </a:rPr>
              <a:t>Integration Testing</a:t>
            </a:r>
            <a:r>
              <a:rPr lang="en-GB" b="0" i="0" dirty="0">
                <a:solidFill>
                  <a:schemeClr val="tx1"/>
                </a:solidFill>
                <a:effectLst/>
                <a:latin typeface="ui-sans-serif"/>
              </a:rPr>
              <a:t>: Verify interaction between AI models and APIs.</a:t>
            </a:r>
          </a:p>
          <a:p>
            <a:pPr marL="742950" lvl="1" indent="-285750" algn="l">
              <a:buFont typeface="+mj-lt"/>
              <a:buAutoNum type="arabicPeriod"/>
            </a:pPr>
            <a:r>
              <a:rPr lang="en-GB" b="1" i="0" dirty="0">
                <a:solidFill>
                  <a:schemeClr val="tx1"/>
                </a:solidFill>
                <a:effectLst/>
                <a:latin typeface="ui-sans-serif"/>
              </a:rPr>
              <a:t>System Testing</a:t>
            </a:r>
            <a:r>
              <a:rPr lang="en-GB" b="0" i="0" dirty="0">
                <a:solidFill>
                  <a:schemeClr val="tx1"/>
                </a:solidFill>
                <a:effectLst/>
                <a:latin typeface="ui-sans-serif"/>
              </a:rPr>
              <a:t>: Check the full moderation workflow from upload to decision-making.</a:t>
            </a:r>
          </a:p>
          <a:p>
            <a:pPr marL="742950" lvl="1" indent="-285750" algn="l">
              <a:buFont typeface="+mj-lt"/>
              <a:buAutoNum type="arabicPeriod"/>
            </a:pPr>
            <a:r>
              <a:rPr lang="en-GB" b="1" i="0" dirty="0">
                <a:solidFill>
                  <a:schemeClr val="tx1"/>
                </a:solidFill>
                <a:effectLst/>
                <a:latin typeface="ui-sans-serif"/>
              </a:rPr>
              <a:t>Stress Testing</a:t>
            </a:r>
            <a:r>
              <a:rPr lang="en-GB" b="0" i="0" dirty="0">
                <a:solidFill>
                  <a:schemeClr val="tx1"/>
                </a:solidFill>
                <a:effectLst/>
                <a:latin typeface="ui-sans-serif"/>
              </a:rPr>
              <a:t>: Simulate high upload volumes to evaluate scalability.</a:t>
            </a:r>
          </a:p>
          <a:p>
            <a:pPr marL="742950" lvl="1" indent="-285750" algn="l">
              <a:buFont typeface="+mj-lt"/>
              <a:buAutoNum type="arabicPeriod"/>
            </a:pPr>
            <a:r>
              <a:rPr lang="en-GB" b="1" i="0" dirty="0">
                <a:solidFill>
                  <a:schemeClr val="tx1"/>
                </a:solidFill>
                <a:effectLst/>
                <a:latin typeface="ui-sans-serif"/>
              </a:rPr>
              <a:t>Edge Case Testing</a:t>
            </a:r>
            <a:r>
              <a:rPr lang="en-GB" b="0" i="0" dirty="0">
                <a:solidFill>
                  <a:schemeClr val="tx1"/>
                </a:solidFill>
                <a:effectLst/>
                <a:latin typeface="ui-sans-serif"/>
              </a:rPr>
              <a:t>: Test ambiguous or borderline content for robustness.</a:t>
            </a:r>
          </a:p>
          <a:p>
            <a:pPr algn="l">
              <a:buFont typeface="+mj-lt"/>
              <a:buAutoNum type="arabicPeriod"/>
            </a:pPr>
            <a:r>
              <a:rPr lang="en-GB" b="1" i="0" dirty="0">
                <a:solidFill>
                  <a:schemeClr val="tx1"/>
                </a:solidFill>
                <a:effectLst/>
                <a:latin typeface="ui-sans-serif"/>
              </a:rPr>
              <a:t>Analysis</a:t>
            </a:r>
            <a:r>
              <a:rPr lang="en-GB" b="0" i="0" dirty="0">
                <a:solidFill>
                  <a:schemeClr val="tx1"/>
                </a:solidFill>
                <a:effectLst/>
                <a:latin typeface="ui-sans-serif"/>
              </a:rPr>
              <a:t>:</a:t>
            </a:r>
          </a:p>
          <a:p>
            <a:pPr marL="742950" lvl="1" indent="-285750" algn="l">
              <a:buFont typeface="+mj-lt"/>
              <a:buAutoNum type="arabicPeriod"/>
            </a:pPr>
            <a:r>
              <a:rPr lang="en-GB" b="0" i="0" dirty="0">
                <a:solidFill>
                  <a:schemeClr val="tx1"/>
                </a:solidFill>
                <a:effectLst/>
                <a:latin typeface="ui-sans-serif"/>
              </a:rPr>
              <a:t>Review False Positives/Negatives and refine thresholds.</a:t>
            </a:r>
          </a:p>
          <a:p>
            <a:pPr marL="742950" lvl="1" indent="-285750" algn="l">
              <a:buFont typeface="+mj-lt"/>
              <a:buAutoNum type="arabicPeriod"/>
            </a:pPr>
            <a:r>
              <a:rPr lang="en-GB" b="0" i="0" dirty="0">
                <a:solidFill>
                  <a:schemeClr val="tx1"/>
                </a:solidFill>
                <a:effectLst/>
                <a:latin typeface="ui-sans-serif"/>
              </a:rPr>
              <a:t>Incorporate flagged content for retraining models.</a:t>
            </a:r>
          </a:p>
          <a:p>
            <a:pPr marL="742950" lvl="1" indent="-285750" algn="l">
              <a:buFont typeface="+mj-lt"/>
              <a:buAutoNum type="arabicPeriod"/>
            </a:pPr>
            <a:r>
              <a:rPr lang="en-GB" b="0" i="0" dirty="0">
                <a:solidFill>
                  <a:schemeClr val="tx1"/>
                </a:solidFill>
                <a:effectLst/>
                <a:latin typeface="ui-sans-serif"/>
              </a:rPr>
              <a:t>Monitor and </a:t>
            </a:r>
            <a:r>
              <a:rPr lang="en-GB" b="0" i="0" dirty="0" err="1">
                <a:solidFill>
                  <a:schemeClr val="tx1"/>
                </a:solidFill>
                <a:effectLst/>
                <a:latin typeface="ui-sans-serif"/>
              </a:rPr>
              <a:t>analyze</a:t>
            </a:r>
            <a:r>
              <a:rPr lang="en-GB" b="0" i="0" dirty="0">
                <a:solidFill>
                  <a:schemeClr val="tx1"/>
                </a:solidFill>
                <a:effectLst/>
                <a:latin typeface="ui-sans-serif"/>
              </a:rPr>
              <a:t> performance trends to enhance future iterations.</a:t>
            </a:r>
          </a:p>
        </p:txBody>
      </p:sp>
    </p:spTree>
    <p:extLst>
      <p:ext uri="{BB962C8B-B14F-4D97-AF65-F5344CB8AC3E}">
        <p14:creationId xmlns:p14="http://schemas.microsoft.com/office/powerpoint/2010/main" val="228867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8D4-CF48-00EA-1E5E-14178BC62886}"/>
              </a:ext>
            </a:extLst>
          </p:cNvPr>
          <p:cNvSpPr>
            <a:spLocks noGrp="1"/>
          </p:cNvSpPr>
          <p:nvPr>
            <p:ph type="title"/>
          </p:nvPr>
        </p:nvSpPr>
        <p:spPr/>
        <p:txBody>
          <a:bodyPr/>
          <a:lstStyle/>
          <a:p>
            <a:r>
              <a:rPr lang="en-US" dirty="0">
                <a:latin typeface="Calibri" panose="020F0502020204030204" pitchFamily="34" charset="0"/>
              </a:rPr>
              <a:t>Cost Estimate</a:t>
            </a:r>
            <a:endParaRPr lang="en-IN" dirty="0"/>
          </a:p>
        </p:txBody>
      </p:sp>
      <p:graphicFrame>
        <p:nvGraphicFramePr>
          <p:cNvPr id="4" name="Content Placeholder 3">
            <a:extLst>
              <a:ext uri="{FF2B5EF4-FFF2-40B4-BE49-F238E27FC236}">
                <a16:creationId xmlns:a16="http://schemas.microsoft.com/office/drawing/2014/main" id="{5E1C346C-8D1F-1452-8CEA-930ADEC80C28}"/>
              </a:ext>
            </a:extLst>
          </p:cNvPr>
          <p:cNvGraphicFramePr>
            <a:graphicFrameLocks noGrp="1"/>
          </p:cNvGraphicFramePr>
          <p:nvPr>
            <p:ph idx="1"/>
            <p:extLst>
              <p:ext uri="{D42A27DB-BD31-4B8C-83A1-F6EECF244321}">
                <p14:modId xmlns:p14="http://schemas.microsoft.com/office/powerpoint/2010/main" val="3982113112"/>
              </p:ext>
            </p:extLst>
          </p:nvPr>
        </p:nvGraphicFramePr>
        <p:xfrm>
          <a:off x="510540" y="1002624"/>
          <a:ext cx="7703820" cy="4013339"/>
        </p:xfrm>
        <a:graphic>
          <a:graphicData uri="http://schemas.openxmlformats.org/drawingml/2006/table">
            <a:tbl>
              <a:tblPr>
                <a:tableStyleId>{5940675A-B579-460E-94D1-54222C63F5DA}</a:tableStyleId>
              </a:tblPr>
              <a:tblGrid>
                <a:gridCol w="2567940">
                  <a:extLst>
                    <a:ext uri="{9D8B030D-6E8A-4147-A177-3AD203B41FA5}">
                      <a16:colId xmlns:a16="http://schemas.microsoft.com/office/drawing/2014/main" val="3737103544"/>
                    </a:ext>
                  </a:extLst>
                </a:gridCol>
                <a:gridCol w="2567940">
                  <a:extLst>
                    <a:ext uri="{9D8B030D-6E8A-4147-A177-3AD203B41FA5}">
                      <a16:colId xmlns:a16="http://schemas.microsoft.com/office/drawing/2014/main" val="3150753863"/>
                    </a:ext>
                  </a:extLst>
                </a:gridCol>
                <a:gridCol w="2567940">
                  <a:extLst>
                    <a:ext uri="{9D8B030D-6E8A-4147-A177-3AD203B41FA5}">
                      <a16:colId xmlns:a16="http://schemas.microsoft.com/office/drawing/2014/main" val="2305210383"/>
                    </a:ext>
                  </a:extLst>
                </a:gridCol>
              </a:tblGrid>
              <a:tr h="204516">
                <a:tc>
                  <a:txBody>
                    <a:bodyPr/>
                    <a:lstStyle/>
                    <a:p>
                      <a:pPr fontAlgn="b"/>
                      <a:r>
                        <a:rPr lang="en-IN" sz="1100" b="1">
                          <a:effectLst/>
                        </a:rPr>
                        <a:t>Category</a:t>
                      </a:r>
                    </a:p>
                  </a:txBody>
                  <a:tcPr marL="47985" marR="47985" marT="23993" marB="23993" anchor="b"/>
                </a:tc>
                <a:tc>
                  <a:txBody>
                    <a:bodyPr/>
                    <a:lstStyle/>
                    <a:p>
                      <a:pPr fontAlgn="b"/>
                      <a:r>
                        <a:rPr lang="en-IN" sz="1100" b="1">
                          <a:effectLst/>
                        </a:rPr>
                        <a:t>Task</a:t>
                      </a:r>
                    </a:p>
                  </a:txBody>
                  <a:tcPr marL="47985" marR="47985" marT="23993" marB="23993" anchor="b"/>
                </a:tc>
                <a:tc>
                  <a:txBody>
                    <a:bodyPr/>
                    <a:lstStyle/>
                    <a:p>
                      <a:pPr fontAlgn="b"/>
                      <a:r>
                        <a:rPr lang="en-IN" sz="1100" b="1">
                          <a:effectLst/>
                        </a:rPr>
                        <a:t>Optimized Cost</a:t>
                      </a:r>
                    </a:p>
                  </a:txBody>
                  <a:tcPr marL="47985" marR="47985" marT="23993" marB="23993" anchor="b"/>
                </a:tc>
                <a:extLst>
                  <a:ext uri="{0D108BD9-81ED-4DB2-BD59-A6C34878D82A}">
                    <a16:rowId xmlns:a16="http://schemas.microsoft.com/office/drawing/2014/main" val="941654105"/>
                  </a:ext>
                </a:extLst>
              </a:tr>
              <a:tr h="257905">
                <a:tc>
                  <a:txBody>
                    <a:bodyPr/>
                    <a:lstStyle/>
                    <a:p>
                      <a:pPr fontAlgn="base"/>
                      <a:r>
                        <a:rPr lang="en-IN" sz="1100" b="1">
                          <a:effectLst/>
                        </a:rPr>
                        <a:t>Development Costs</a:t>
                      </a:r>
                      <a:endParaRPr lang="en-IN" sz="1100">
                        <a:effectLst/>
                      </a:endParaRPr>
                    </a:p>
                  </a:txBody>
                  <a:tcPr marL="47985" marR="47985" marT="23993" marB="23993" anchor="ctr"/>
                </a:tc>
                <a:tc>
                  <a:txBody>
                    <a:bodyPr/>
                    <a:lstStyle/>
                    <a:p>
                      <a:pPr fontAlgn="base"/>
                      <a:r>
                        <a:rPr lang="en-IN" sz="1100">
                          <a:effectLst/>
                        </a:rPr>
                        <a:t>Data Collection &amp; Annotation</a:t>
                      </a:r>
                    </a:p>
                  </a:txBody>
                  <a:tcPr marL="47985" marR="47985" marT="23993" marB="23993" anchor="ctr"/>
                </a:tc>
                <a:tc>
                  <a:txBody>
                    <a:bodyPr/>
                    <a:lstStyle/>
                    <a:p>
                      <a:pPr fontAlgn="base"/>
                      <a:r>
                        <a:rPr lang="en-GB" sz="1100" dirty="0">
                          <a:effectLst/>
                        </a:rPr>
                        <a:t>$2,000 - $5,000 (use open datasets)</a:t>
                      </a:r>
                    </a:p>
                  </a:txBody>
                  <a:tcPr marL="47985" marR="47985" marT="23993" marB="23993" anchor="ctr"/>
                </a:tc>
                <a:extLst>
                  <a:ext uri="{0D108BD9-81ED-4DB2-BD59-A6C34878D82A}">
                    <a16:rowId xmlns:a16="http://schemas.microsoft.com/office/drawing/2014/main" val="1784563593"/>
                  </a:ext>
                </a:extLst>
              </a:tr>
              <a:tr h="364101">
                <a:tc>
                  <a:txBody>
                    <a:bodyPr/>
                    <a:lstStyle/>
                    <a:p>
                      <a:pPr fontAlgn="base"/>
                      <a:endParaRPr lang="en-IN" sz="1100">
                        <a:effectLst/>
                      </a:endParaRPr>
                    </a:p>
                  </a:txBody>
                  <a:tcPr marL="47985" marR="47985" marT="23993" marB="23993" anchor="ctr"/>
                </a:tc>
                <a:tc>
                  <a:txBody>
                    <a:bodyPr/>
                    <a:lstStyle/>
                    <a:p>
                      <a:pPr fontAlgn="base"/>
                      <a:r>
                        <a:rPr lang="en-IN" sz="1100">
                          <a:effectLst/>
                        </a:rPr>
                        <a:t>Annotation Tools/Services</a:t>
                      </a:r>
                    </a:p>
                  </a:txBody>
                  <a:tcPr marL="47985" marR="47985" marT="23993" marB="23993" anchor="ctr"/>
                </a:tc>
                <a:tc>
                  <a:txBody>
                    <a:bodyPr/>
                    <a:lstStyle/>
                    <a:p>
                      <a:pPr fontAlgn="base"/>
                      <a:r>
                        <a:rPr lang="en-IN" sz="1100">
                          <a:effectLst/>
                        </a:rPr>
                        <a:t>$3,000 - $5,000 (crowdsourced platforms)</a:t>
                      </a:r>
                    </a:p>
                  </a:txBody>
                  <a:tcPr marL="47985" marR="47985" marT="23993" marB="23993" anchor="ctr"/>
                </a:tc>
                <a:extLst>
                  <a:ext uri="{0D108BD9-81ED-4DB2-BD59-A6C34878D82A}">
                    <a16:rowId xmlns:a16="http://schemas.microsoft.com/office/drawing/2014/main" val="2112538898"/>
                  </a:ext>
                </a:extLst>
              </a:tr>
              <a:tr h="470298">
                <a:tc>
                  <a:txBody>
                    <a:bodyPr/>
                    <a:lstStyle/>
                    <a:p>
                      <a:pPr fontAlgn="base"/>
                      <a:endParaRPr lang="en-IN" sz="1100">
                        <a:effectLst/>
                      </a:endParaRPr>
                    </a:p>
                  </a:txBody>
                  <a:tcPr marL="47985" marR="47985" marT="23993" marB="23993" anchor="ctr"/>
                </a:tc>
                <a:tc>
                  <a:txBody>
                    <a:bodyPr/>
                    <a:lstStyle/>
                    <a:p>
                      <a:pPr fontAlgn="base"/>
                      <a:r>
                        <a:rPr lang="en-IN" sz="1100">
                          <a:effectLst/>
                        </a:rPr>
                        <a:t>Training Infrastructure</a:t>
                      </a:r>
                    </a:p>
                  </a:txBody>
                  <a:tcPr marL="47985" marR="47985" marT="23993" marB="23993" anchor="ctr"/>
                </a:tc>
                <a:tc>
                  <a:txBody>
                    <a:bodyPr/>
                    <a:lstStyle/>
                    <a:p>
                      <a:pPr fontAlgn="base"/>
                      <a:r>
                        <a:rPr lang="en-GB" sz="1100">
                          <a:effectLst/>
                        </a:rPr>
                        <a:t>$1,000 - $3,000/month (use Google Colab Pro or shared GPUs)</a:t>
                      </a:r>
                    </a:p>
                  </a:txBody>
                  <a:tcPr marL="47985" marR="47985" marT="23993" marB="23993" anchor="ctr"/>
                </a:tc>
                <a:extLst>
                  <a:ext uri="{0D108BD9-81ED-4DB2-BD59-A6C34878D82A}">
                    <a16:rowId xmlns:a16="http://schemas.microsoft.com/office/drawing/2014/main" val="3061574799"/>
                  </a:ext>
                </a:extLst>
              </a:tr>
              <a:tr h="364101">
                <a:tc>
                  <a:txBody>
                    <a:bodyPr/>
                    <a:lstStyle/>
                    <a:p>
                      <a:pPr fontAlgn="base"/>
                      <a:endParaRPr lang="en-IN" sz="1100">
                        <a:effectLst/>
                      </a:endParaRPr>
                    </a:p>
                  </a:txBody>
                  <a:tcPr marL="47985" marR="47985" marT="23993" marB="23993" anchor="ctr"/>
                </a:tc>
                <a:tc>
                  <a:txBody>
                    <a:bodyPr/>
                    <a:lstStyle/>
                    <a:p>
                      <a:pPr fontAlgn="base"/>
                      <a:r>
                        <a:rPr lang="en-IN" sz="1100">
                          <a:effectLst/>
                        </a:rPr>
                        <a:t>Fine-Tuning Models</a:t>
                      </a:r>
                    </a:p>
                  </a:txBody>
                  <a:tcPr marL="47985" marR="47985" marT="23993" marB="23993" anchor="ctr"/>
                </a:tc>
                <a:tc>
                  <a:txBody>
                    <a:bodyPr/>
                    <a:lstStyle/>
                    <a:p>
                      <a:pPr fontAlgn="base"/>
                      <a:r>
                        <a:rPr lang="it-IT" sz="1100">
                          <a:effectLst/>
                        </a:rPr>
                        <a:t>$3,000 - $5,000 (per model, optimize data usage)</a:t>
                      </a:r>
                    </a:p>
                  </a:txBody>
                  <a:tcPr marL="47985" marR="47985" marT="23993" marB="23993" anchor="ctr"/>
                </a:tc>
                <a:extLst>
                  <a:ext uri="{0D108BD9-81ED-4DB2-BD59-A6C34878D82A}">
                    <a16:rowId xmlns:a16="http://schemas.microsoft.com/office/drawing/2014/main" val="2821909465"/>
                  </a:ext>
                </a:extLst>
              </a:tr>
              <a:tr h="257905">
                <a:tc>
                  <a:txBody>
                    <a:bodyPr/>
                    <a:lstStyle/>
                    <a:p>
                      <a:pPr fontAlgn="base"/>
                      <a:endParaRPr lang="en-IN" sz="1100">
                        <a:effectLst/>
                      </a:endParaRPr>
                    </a:p>
                  </a:txBody>
                  <a:tcPr marL="47985" marR="47985" marT="23993" marB="23993" anchor="ctr"/>
                </a:tc>
                <a:tc>
                  <a:txBody>
                    <a:bodyPr/>
                    <a:lstStyle/>
                    <a:p>
                      <a:pPr fontAlgn="base"/>
                      <a:r>
                        <a:rPr lang="en-IN" sz="1100">
                          <a:effectLst/>
                        </a:rPr>
                        <a:t>API and System Integration</a:t>
                      </a:r>
                    </a:p>
                  </a:txBody>
                  <a:tcPr marL="47985" marR="47985" marT="23993" marB="23993" anchor="ctr"/>
                </a:tc>
                <a:tc>
                  <a:txBody>
                    <a:bodyPr/>
                    <a:lstStyle/>
                    <a:p>
                      <a:pPr fontAlgn="base"/>
                      <a:r>
                        <a:rPr lang="en-IN" sz="1100" dirty="0">
                          <a:effectLst/>
                        </a:rPr>
                        <a:t>$3,000 - $5,000</a:t>
                      </a:r>
                    </a:p>
                  </a:txBody>
                  <a:tcPr marL="47985" marR="47985" marT="23993" marB="23993" anchor="ctr"/>
                </a:tc>
                <a:extLst>
                  <a:ext uri="{0D108BD9-81ED-4DB2-BD59-A6C34878D82A}">
                    <a16:rowId xmlns:a16="http://schemas.microsoft.com/office/drawing/2014/main" val="3089455579"/>
                  </a:ext>
                </a:extLst>
              </a:tr>
              <a:tr h="204516">
                <a:tc>
                  <a:txBody>
                    <a:bodyPr/>
                    <a:lstStyle/>
                    <a:p>
                      <a:pPr fontAlgn="base"/>
                      <a:endParaRPr lang="en-IN" sz="1100">
                        <a:effectLst/>
                      </a:endParaRPr>
                    </a:p>
                  </a:txBody>
                  <a:tcPr marL="47985" marR="47985" marT="23993" marB="23993" anchor="ctr"/>
                </a:tc>
                <a:tc>
                  <a:txBody>
                    <a:bodyPr/>
                    <a:lstStyle/>
                    <a:p>
                      <a:pPr fontAlgn="base"/>
                      <a:r>
                        <a:rPr lang="en-IN" sz="1100">
                          <a:effectLst/>
                        </a:rPr>
                        <a:t>Validation and Testing</a:t>
                      </a:r>
                    </a:p>
                  </a:txBody>
                  <a:tcPr marL="47985" marR="47985" marT="23993" marB="23993" anchor="ctr"/>
                </a:tc>
                <a:tc>
                  <a:txBody>
                    <a:bodyPr/>
                    <a:lstStyle/>
                    <a:p>
                      <a:pPr fontAlgn="base"/>
                      <a:r>
                        <a:rPr lang="en-IN" sz="1100">
                          <a:effectLst/>
                        </a:rPr>
                        <a:t>$2,000 - $3,000</a:t>
                      </a:r>
                    </a:p>
                  </a:txBody>
                  <a:tcPr marL="47985" marR="47985" marT="23993" marB="23993" anchor="ctr"/>
                </a:tc>
                <a:extLst>
                  <a:ext uri="{0D108BD9-81ED-4DB2-BD59-A6C34878D82A}">
                    <a16:rowId xmlns:a16="http://schemas.microsoft.com/office/drawing/2014/main" val="1664916793"/>
                  </a:ext>
                </a:extLst>
              </a:tr>
              <a:tr h="470298">
                <a:tc>
                  <a:txBody>
                    <a:bodyPr/>
                    <a:lstStyle/>
                    <a:p>
                      <a:pPr fontAlgn="base"/>
                      <a:r>
                        <a:rPr lang="en-IN" sz="1100" b="1">
                          <a:effectLst/>
                        </a:rPr>
                        <a:t>Deployment Costs</a:t>
                      </a:r>
                      <a:endParaRPr lang="en-IN" sz="1100">
                        <a:effectLst/>
                      </a:endParaRPr>
                    </a:p>
                  </a:txBody>
                  <a:tcPr marL="47985" marR="47985" marT="23993" marB="23993" anchor="ctr"/>
                </a:tc>
                <a:tc>
                  <a:txBody>
                    <a:bodyPr/>
                    <a:lstStyle/>
                    <a:p>
                      <a:pPr fontAlgn="base"/>
                      <a:r>
                        <a:rPr lang="en-IN" sz="1100">
                          <a:effectLst/>
                        </a:rPr>
                        <a:t>Model Deployment (Cloud)</a:t>
                      </a:r>
                    </a:p>
                  </a:txBody>
                  <a:tcPr marL="47985" marR="47985" marT="23993" marB="23993" anchor="ctr"/>
                </a:tc>
                <a:tc>
                  <a:txBody>
                    <a:bodyPr/>
                    <a:lstStyle/>
                    <a:p>
                      <a:pPr fontAlgn="base"/>
                      <a:r>
                        <a:rPr lang="en-GB" sz="1100">
                          <a:effectLst/>
                        </a:rPr>
                        <a:t>$1,000 - $2,000/month (use serverless architecture)</a:t>
                      </a:r>
                    </a:p>
                  </a:txBody>
                  <a:tcPr marL="47985" marR="47985" marT="23993" marB="23993" anchor="ctr"/>
                </a:tc>
                <a:extLst>
                  <a:ext uri="{0D108BD9-81ED-4DB2-BD59-A6C34878D82A}">
                    <a16:rowId xmlns:a16="http://schemas.microsoft.com/office/drawing/2014/main" val="1222008290"/>
                  </a:ext>
                </a:extLst>
              </a:tr>
              <a:tr h="204516">
                <a:tc>
                  <a:txBody>
                    <a:bodyPr/>
                    <a:lstStyle/>
                    <a:p>
                      <a:pPr fontAlgn="base"/>
                      <a:endParaRPr lang="en-IN" sz="1100">
                        <a:effectLst/>
                      </a:endParaRPr>
                    </a:p>
                  </a:txBody>
                  <a:tcPr marL="47985" marR="47985" marT="23993" marB="23993" anchor="ctr"/>
                </a:tc>
                <a:tc>
                  <a:txBody>
                    <a:bodyPr/>
                    <a:lstStyle/>
                    <a:p>
                      <a:pPr fontAlgn="base"/>
                      <a:r>
                        <a:rPr lang="en-IN" sz="1100">
                          <a:effectLst/>
                        </a:rPr>
                        <a:t>Data/Model Storage</a:t>
                      </a:r>
                    </a:p>
                  </a:txBody>
                  <a:tcPr marL="47985" marR="47985" marT="23993" marB="23993" anchor="ctr"/>
                </a:tc>
                <a:tc>
                  <a:txBody>
                    <a:bodyPr/>
                    <a:lstStyle/>
                    <a:p>
                      <a:pPr fontAlgn="base"/>
                      <a:r>
                        <a:rPr lang="en-IN" sz="1100">
                          <a:effectLst/>
                        </a:rPr>
                        <a:t>$300 - $500/month</a:t>
                      </a:r>
                    </a:p>
                  </a:txBody>
                  <a:tcPr marL="47985" marR="47985" marT="23993" marB="23993" anchor="ctr"/>
                </a:tc>
                <a:extLst>
                  <a:ext uri="{0D108BD9-81ED-4DB2-BD59-A6C34878D82A}">
                    <a16:rowId xmlns:a16="http://schemas.microsoft.com/office/drawing/2014/main" val="1328640930"/>
                  </a:ext>
                </a:extLst>
              </a:tr>
              <a:tr h="204516">
                <a:tc>
                  <a:txBody>
                    <a:bodyPr/>
                    <a:lstStyle/>
                    <a:p>
                      <a:pPr fontAlgn="base"/>
                      <a:endParaRPr lang="en-IN" sz="1100">
                        <a:effectLst/>
                      </a:endParaRPr>
                    </a:p>
                  </a:txBody>
                  <a:tcPr marL="47985" marR="47985" marT="23993" marB="23993" anchor="ctr"/>
                </a:tc>
                <a:tc>
                  <a:txBody>
                    <a:bodyPr/>
                    <a:lstStyle/>
                    <a:p>
                      <a:pPr fontAlgn="base"/>
                      <a:r>
                        <a:rPr lang="en-IN" sz="1100">
                          <a:effectLst/>
                        </a:rPr>
                        <a:t>Edge AI Optimization</a:t>
                      </a:r>
                    </a:p>
                  </a:txBody>
                  <a:tcPr marL="47985" marR="47985" marT="23993" marB="23993" anchor="ctr"/>
                </a:tc>
                <a:tc>
                  <a:txBody>
                    <a:bodyPr/>
                    <a:lstStyle/>
                    <a:p>
                      <a:pPr fontAlgn="base"/>
                      <a:r>
                        <a:rPr lang="en-IN" sz="1100">
                          <a:effectLst/>
                        </a:rPr>
                        <a:t>$3,000</a:t>
                      </a:r>
                    </a:p>
                  </a:txBody>
                  <a:tcPr marL="47985" marR="47985" marT="23993" marB="23993" anchor="ctr"/>
                </a:tc>
                <a:extLst>
                  <a:ext uri="{0D108BD9-81ED-4DB2-BD59-A6C34878D82A}">
                    <a16:rowId xmlns:a16="http://schemas.microsoft.com/office/drawing/2014/main" val="3507247470"/>
                  </a:ext>
                </a:extLst>
              </a:tr>
              <a:tr h="257905">
                <a:tc>
                  <a:txBody>
                    <a:bodyPr/>
                    <a:lstStyle/>
                    <a:p>
                      <a:pPr fontAlgn="base"/>
                      <a:r>
                        <a:rPr lang="en-IN" sz="1100" b="1">
                          <a:effectLst/>
                        </a:rPr>
                        <a:t>Maintenance Costs</a:t>
                      </a:r>
                      <a:endParaRPr lang="en-IN" sz="1100">
                        <a:effectLst/>
                      </a:endParaRPr>
                    </a:p>
                  </a:txBody>
                  <a:tcPr marL="47985" marR="47985" marT="23993" marB="23993" anchor="ctr"/>
                </a:tc>
                <a:tc>
                  <a:txBody>
                    <a:bodyPr/>
                    <a:lstStyle/>
                    <a:p>
                      <a:pPr fontAlgn="base"/>
                      <a:r>
                        <a:rPr lang="en-IN" sz="1100">
                          <a:effectLst/>
                        </a:rPr>
                        <a:t>Retraining with Feedback</a:t>
                      </a:r>
                    </a:p>
                  </a:txBody>
                  <a:tcPr marL="47985" marR="47985" marT="23993" marB="23993" anchor="ctr"/>
                </a:tc>
                <a:tc>
                  <a:txBody>
                    <a:bodyPr/>
                    <a:lstStyle/>
                    <a:p>
                      <a:pPr fontAlgn="base"/>
                      <a:r>
                        <a:rPr lang="en-IN" sz="1100">
                          <a:effectLst/>
                        </a:rPr>
                        <a:t>$1,000 - $2,000/cycle</a:t>
                      </a:r>
                    </a:p>
                  </a:txBody>
                  <a:tcPr marL="47985" marR="47985" marT="23993" marB="23993" anchor="ctr"/>
                </a:tc>
                <a:extLst>
                  <a:ext uri="{0D108BD9-81ED-4DB2-BD59-A6C34878D82A}">
                    <a16:rowId xmlns:a16="http://schemas.microsoft.com/office/drawing/2014/main" val="2616728048"/>
                  </a:ext>
                </a:extLst>
              </a:tr>
              <a:tr h="257905">
                <a:tc>
                  <a:txBody>
                    <a:bodyPr/>
                    <a:lstStyle/>
                    <a:p>
                      <a:pPr fontAlgn="base"/>
                      <a:endParaRPr lang="en-IN" sz="1100">
                        <a:effectLst/>
                      </a:endParaRPr>
                    </a:p>
                  </a:txBody>
                  <a:tcPr marL="47985" marR="47985" marT="23993" marB="23993" anchor="ctr"/>
                </a:tc>
                <a:tc>
                  <a:txBody>
                    <a:bodyPr/>
                    <a:lstStyle/>
                    <a:p>
                      <a:pPr fontAlgn="base"/>
                      <a:r>
                        <a:rPr lang="en-IN" sz="1100">
                          <a:effectLst/>
                        </a:rPr>
                        <a:t>Monitoring and Scalability</a:t>
                      </a:r>
                    </a:p>
                  </a:txBody>
                  <a:tcPr marL="47985" marR="47985" marT="23993" marB="23993" anchor="ctr"/>
                </a:tc>
                <a:tc>
                  <a:txBody>
                    <a:bodyPr/>
                    <a:lstStyle/>
                    <a:p>
                      <a:pPr fontAlgn="base"/>
                      <a:r>
                        <a:rPr lang="en-IN" sz="1100">
                          <a:effectLst/>
                        </a:rPr>
                        <a:t>$300 - $500/month</a:t>
                      </a:r>
                    </a:p>
                  </a:txBody>
                  <a:tcPr marL="47985" marR="47985" marT="23993" marB="23993" anchor="ctr"/>
                </a:tc>
                <a:extLst>
                  <a:ext uri="{0D108BD9-81ED-4DB2-BD59-A6C34878D82A}">
                    <a16:rowId xmlns:a16="http://schemas.microsoft.com/office/drawing/2014/main" val="3837854975"/>
                  </a:ext>
                </a:extLst>
              </a:tr>
              <a:tr h="204516">
                <a:tc>
                  <a:txBody>
                    <a:bodyPr/>
                    <a:lstStyle/>
                    <a:p>
                      <a:pPr fontAlgn="base"/>
                      <a:r>
                        <a:rPr lang="en-IN" sz="1100" b="1">
                          <a:effectLst/>
                        </a:rPr>
                        <a:t>Total Estimate</a:t>
                      </a:r>
                      <a:endParaRPr lang="en-IN" sz="1100">
                        <a:effectLst/>
                      </a:endParaRPr>
                    </a:p>
                  </a:txBody>
                  <a:tcPr marL="47985" marR="47985" marT="23993" marB="23993" anchor="ctr"/>
                </a:tc>
                <a:tc>
                  <a:txBody>
                    <a:bodyPr/>
                    <a:lstStyle/>
                    <a:p>
                      <a:pPr fontAlgn="base"/>
                      <a:r>
                        <a:rPr lang="en-IN" sz="1100">
                          <a:effectLst/>
                        </a:rPr>
                        <a:t>Initial Development</a:t>
                      </a:r>
                    </a:p>
                  </a:txBody>
                  <a:tcPr marL="47985" marR="47985" marT="23993" marB="23993" anchor="ctr"/>
                </a:tc>
                <a:tc>
                  <a:txBody>
                    <a:bodyPr/>
                    <a:lstStyle/>
                    <a:p>
                      <a:pPr fontAlgn="base"/>
                      <a:r>
                        <a:rPr lang="en-IN" sz="1100" b="1">
                          <a:effectLst/>
                        </a:rPr>
                        <a:t>$15,000 - $30,000</a:t>
                      </a:r>
                      <a:endParaRPr lang="en-IN" sz="1100">
                        <a:effectLst/>
                      </a:endParaRPr>
                    </a:p>
                  </a:txBody>
                  <a:tcPr marL="47985" marR="47985" marT="23993" marB="23993" anchor="ctr"/>
                </a:tc>
                <a:extLst>
                  <a:ext uri="{0D108BD9-81ED-4DB2-BD59-A6C34878D82A}">
                    <a16:rowId xmlns:a16="http://schemas.microsoft.com/office/drawing/2014/main" val="718103515"/>
                  </a:ext>
                </a:extLst>
              </a:tr>
              <a:tr h="204516">
                <a:tc>
                  <a:txBody>
                    <a:bodyPr/>
                    <a:lstStyle/>
                    <a:p>
                      <a:pPr fontAlgn="base"/>
                      <a:endParaRPr lang="en-IN" sz="1100">
                        <a:effectLst/>
                      </a:endParaRPr>
                    </a:p>
                  </a:txBody>
                  <a:tcPr marL="47985" marR="47985" marT="23993" marB="23993" anchor="ctr"/>
                </a:tc>
                <a:tc>
                  <a:txBody>
                    <a:bodyPr/>
                    <a:lstStyle/>
                    <a:p>
                      <a:pPr fontAlgn="base"/>
                      <a:r>
                        <a:rPr lang="en-IN" sz="1100">
                          <a:effectLst/>
                        </a:rPr>
                        <a:t>Monthly Maintenance</a:t>
                      </a:r>
                    </a:p>
                  </a:txBody>
                  <a:tcPr marL="47985" marR="47985" marT="23993" marB="23993" anchor="ctr"/>
                </a:tc>
                <a:tc>
                  <a:txBody>
                    <a:bodyPr/>
                    <a:lstStyle/>
                    <a:p>
                      <a:pPr fontAlgn="base"/>
                      <a:r>
                        <a:rPr lang="en-IN" sz="1100" b="1" dirty="0">
                          <a:effectLst/>
                        </a:rPr>
                        <a:t>$3,000 - $5,000</a:t>
                      </a:r>
                      <a:endParaRPr lang="en-IN" sz="1100" dirty="0">
                        <a:effectLst/>
                      </a:endParaRPr>
                    </a:p>
                  </a:txBody>
                  <a:tcPr marL="47985" marR="47985" marT="23993" marB="23993" anchor="ctr"/>
                </a:tc>
                <a:extLst>
                  <a:ext uri="{0D108BD9-81ED-4DB2-BD59-A6C34878D82A}">
                    <a16:rowId xmlns:a16="http://schemas.microsoft.com/office/drawing/2014/main" val="2234880034"/>
                  </a:ext>
                </a:extLst>
              </a:tr>
            </a:tbl>
          </a:graphicData>
        </a:graphic>
      </p:graphicFrame>
    </p:spTree>
    <p:extLst>
      <p:ext uri="{BB962C8B-B14F-4D97-AF65-F5344CB8AC3E}">
        <p14:creationId xmlns:p14="http://schemas.microsoft.com/office/powerpoint/2010/main" val="3120119541"/>
      </p:ext>
    </p:extLst>
  </p:cSld>
  <p:clrMapOvr>
    <a:masterClrMapping/>
  </p:clrMapOvr>
</p:sld>
</file>

<file path=ppt/theme/theme1.xml><?xml version="1.0" encoding="utf-8"?>
<a:theme xmlns:a="http://schemas.openxmlformats.org/drawingml/2006/main" name="L&amp;T Theme 2">
  <a:themeElements>
    <a:clrScheme name="Custom 7">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a:solidFill>
            <a:schemeClr val="accent3"/>
          </a:solidFill>
          <a:prstDash val="sysDot"/>
          <a:tailEnd type="ova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34543</TotalTime>
  <Words>1591</Words>
  <Application>Microsoft Office PowerPoint</Application>
  <PresentationFormat>On-screen Show (16:9)</PresentationFormat>
  <Paragraphs>210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Open Sans</vt:lpstr>
      <vt:lpstr>ui-sans-serif</vt:lpstr>
      <vt:lpstr>L&amp;T Theme 2</vt:lpstr>
      <vt:lpstr>AI Powered Content Moderation</vt:lpstr>
      <vt:lpstr>Challenge Statement</vt:lpstr>
      <vt:lpstr>Concept / Solution</vt:lpstr>
      <vt:lpstr>Pros and Cons of the solution</vt:lpstr>
      <vt:lpstr>Technical Description</vt:lpstr>
      <vt:lpstr>Technical Description</vt:lpstr>
      <vt:lpstr>Implementation Plan</vt:lpstr>
      <vt:lpstr>Validation / Testing / Analysis</vt:lpstr>
      <vt:lpstr>Cost Estimate</vt:lpstr>
      <vt:lpstr>Assumptions</vt:lpstr>
      <vt:lpstr>References</vt:lpstr>
      <vt:lpstr>PowerPoint Presentation</vt:lpstr>
      <vt:lpstr>Guidelines </vt:lpstr>
    </vt:vector>
  </TitlesOfParts>
  <Company>LnT IES Blr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Deck 6 v4</dc:title>
  <dc:creator>Vishnu.Andhare@lnties.com</dc:creator>
  <cp:keywords>No Restrictions</cp:keywords>
  <dc:description>Let’s ask, how we win together</dc:description>
  <cp:lastModifiedBy>Nishanth K J</cp:lastModifiedBy>
  <cp:revision>3101</cp:revision>
  <dcterms:created xsi:type="dcterms:W3CDTF">2012-07-10T10:41:00Z</dcterms:created>
  <dcterms:modified xsi:type="dcterms:W3CDTF">2024-11-30T18:31:37Z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b24c9d3b-993a-4f8b-9cee-9cf4b501a4b2</vt:lpwstr>
  </property>
  <property fmtid="{D5CDD505-2E9C-101B-9397-08002B2CF9AE}" pid="3" name="DellClassification">
    <vt:lpwstr>No Restrictions</vt:lpwstr>
  </property>
  <property fmtid="{D5CDD505-2E9C-101B-9397-08002B2CF9AE}" pid="4" name="DellSubLabels">
    <vt:lpwstr/>
  </property>
  <property fmtid="{D5CDD505-2E9C-101B-9397-08002B2CF9AE}" pid="5" name="Presentation">
    <vt:lpwstr>IP Deck 6 v4</vt:lpwstr>
  </property>
  <property fmtid="{D5CDD505-2E9C-101B-9397-08002B2CF9AE}" pid="6" name="SlideDescription">
    <vt:lpwstr>Let’s ask, how we win together</vt:lpwstr>
  </property>
  <property fmtid="{D5CDD505-2E9C-101B-9397-08002B2CF9AE}" pid="7" name="MSIP_Label_4b5591f2-6b23-403d-aa5f-b6d577f5e572_Enabled">
    <vt:lpwstr>true</vt:lpwstr>
  </property>
  <property fmtid="{D5CDD505-2E9C-101B-9397-08002B2CF9AE}" pid="8" name="MSIP_Label_4b5591f2-6b23-403d-aa5f-b6d577f5e572_SetDate">
    <vt:lpwstr>2021-03-19T09:51:32Z</vt:lpwstr>
  </property>
  <property fmtid="{D5CDD505-2E9C-101B-9397-08002B2CF9AE}" pid="9" name="MSIP_Label_4b5591f2-6b23-403d-aa5f-b6d577f5e572_Method">
    <vt:lpwstr>Standard</vt:lpwstr>
  </property>
  <property fmtid="{D5CDD505-2E9C-101B-9397-08002B2CF9AE}" pid="10" name="MSIP_Label_4b5591f2-6b23-403d-aa5f-b6d577f5e572_Name">
    <vt:lpwstr>4b5591f2-6b23-403d-aa5f-b6d577f5e572</vt:lpwstr>
  </property>
  <property fmtid="{D5CDD505-2E9C-101B-9397-08002B2CF9AE}" pid="11" name="MSIP_Label_4b5591f2-6b23-403d-aa5f-b6d577f5e572_SiteId">
    <vt:lpwstr>311b3378-8e8a-4b5e-a33f-e80a3d8ba60a</vt:lpwstr>
  </property>
  <property fmtid="{D5CDD505-2E9C-101B-9397-08002B2CF9AE}" pid="12" name="MSIP_Label_4b5591f2-6b23-403d-aa5f-b6d577f5e572_ActionId">
    <vt:lpwstr>190443b1-e5d7-48ae-87be-00007b35c304</vt:lpwstr>
  </property>
  <property fmtid="{D5CDD505-2E9C-101B-9397-08002B2CF9AE}" pid="13" name="MSIP_Label_4b5591f2-6b23-403d-aa5f-b6d577f5e572_ContentBits">
    <vt:lpwstr>0</vt:lpwstr>
  </property>
</Properties>
</file>