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13"/>
  </p:notesMasterIdLst>
  <p:sldIdLst>
    <p:sldId id="735" r:id="rId5"/>
    <p:sldId id="736" r:id="rId6"/>
    <p:sldId id="737" r:id="rId7"/>
    <p:sldId id="750" r:id="rId8"/>
    <p:sldId id="741" r:id="rId9"/>
    <p:sldId id="745" r:id="rId10"/>
    <p:sldId id="746" r:id="rId11"/>
    <p:sldId id="740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910" autoAdjust="0"/>
  </p:normalViewPr>
  <p:slideViewPr>
    <p:cSldViewPr snapToGrid="0">
      <p:cViewPr>
        <p:scale>
          <a:sx n="100" d="100"/>
          <a:sy n="100" d="100"/>
        </p:scale>
        <p:origin x="787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Mentoring Session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</a:rPr>
              <a:t>E-Waste Tracking and Management</a:t>
            </a:r>
            <a:endParaRPr lang="en-IN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Deepika T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Maharaja Institute of Technology 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Deepthi 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Nishanth K J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Skanda P 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Dr.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Victor Ikechukwu Agughasi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A067A-D175-DB2E-BD31-1021E07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57" y="3198707"/>
            <a:ext cx="709196" cy="720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F7A96-8F2D-036B-AB31-5629537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52" y="3167732"/>
            <a:ext cx="731258" cy="727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B3AF3-B186-7E65-7AB6-208BB3FE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3" y="3168935"/>
            <a:ext cx="754801" cy="728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6A551-5BE1-A4FD-4DD8-C228F7DA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027" b="18058"/>
          <a:stretch/>
        </p:blipFill>
        <p:spPr>
          <a:xfrm>
            <a:off x="2280694" y="3170951"/>
            <a:ext cx="691517" cy="725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95005B-49E6-C8B2-3776-B862512BBC5B}"/>
              </a:ext>
            </a:extLst>
          </p:cNvPr>
          <p:cNvSpPr txBox="1"/>
          <p:nvPr/>
        </p:nvSpPr>
        <p:spPr>
          <a:xfrm>
            <a:off x="138932" y="2047049"/>
            <a:ext cx="457925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7BFF"/>
                </a:solidFill>
                <a:effectLst/>
                <a:latin typeface="Open Sans" panose="020B0606030504020204" pitchFamily="34" charset="0"/>
              </a:rPr>
              <a:t>TG08003219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chemeClr val="tx1"/>
                </a:solidFill>
                <a:effectLst/>
              </a:rPr>
              <a:t>Electronic waste (E-waste) </a:t>
            </a:r>
            <a:r>
              <a:rPr lang="en-GB" i="0" dirty="0">
                <a:solidFill>
                  <a:schemeClr val="tx1"/>
                </a:solidFill>
                <a:effectLst/>
              </a:rPr>
              <a:t>is a rapidly growing global issue due to the increasing pace of technological advancements and consumerism[1]. [2]. 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Improper disposal of </a:t>
            </a:r>
            <a:r>
              <a:rPr lang="en-GB" b="1" i="0" dirty="0">
                <a:solidFill>
                  <a:schemeClr val="tx1"/>
                </a:solidFill>
                <a:effectLst/>
              </a:rPr>
              <a:t>e-waste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poses</a:t>
            </a:r>
            <a:r>
              <a:rPr lang="en-GB" i="0" dirty="0">
                <a:solidFill>
                  <a:schemeClr val="tx1"/>
                </a:solidFill>
                <a:effectLst/>
              </a:rPr>
              <a:t>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significant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risks</a:t>
            </a:r>
            <a:r>
              <a:rPr lang="en-GB" i="0" dirty="0">
                <a:solidFill>
                  <a:schemeClr val="tx1"/>
                </a:solidFill>
                <a:effectLst/>
              </a:rPr>
              <a:t> to the environment and public health, as valuable materials are wasted, and hazardous substances are released[3]. 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Despite existing efforts, only a fraction of e-waste is effectively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collected</a:t>
            </a:r>
            <a:r>
              <a:rPr lang="en-GB" i="0" dirty="0">
                <a:solidFill>
                  <a:schemeClr val="tx1"/>
                </a:solidFill>
                <a:effectLst/>
              </a:rPr>
              <a:t>, </a:t>
            </a:r>
            <a:r>
              <a:rPr lang="en-GB" b="1" i="0" dirty="0">
                <a:solidFill>
                  <a:schemeClr val="tx1"/>
                </a:solidFill>
                <a:effectLst/>
              </a:rPr>
              <a:t>tracked</a:t>
            </a:r>
            <a:r>
              <a:rPr lang="en-GB" i="0" dirty="0">
                <a:solidFill>
                  <a:schemeClr val="tx1"/>
                </a:solidFill>
                <a:effectLst/>
              </a:rPr>
              <a:t>, and 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recycled</a:t>
            </a:r>
            <a:r>
              <a:rPr lang="en-GB" i="0" dirty="0">
                <a:solidFill>
                  <a:schemeClr val="tx1"/>
                </a:solidFill>
                <a:effectLst/>
              </a:rPr>
              <a:t>.</a:t>
            </a:r>
          </a:p>
          <a:p>
            <a:pPr algn="just"/>
            <a:r>
              <a:rPr lang="en-GB" i="0" dirty="0">
                <a:solidFill>
                  <a:schemeClr val="tx1"/>
                </a:solidFill>
                <a:effectLst/>
              </a:rPr>
              <a:t> The challenge is to develop an innovative, scalable, and transparent e-waste tracking and management solution that ensures efficient collection, segregation, and recycling while addressing critical factors such as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data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privacy</a:t>
            </a:r>
            <a:r>
              <a:rPr lang="en-GB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user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engagement</a:t>
            </a:r>
            <a:r>
              <a:rPr lang="en-GB" i="0" dirty="0">
                <a:solidFill>
                  <a:schemeClr val="tx1"/>
                </a:solidFill>
                <a:effectLst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real-time</a:t>
            </a:r>
            <a:r>
              <a:rPr lang="en-GB" i="0" dirty="0">
                <a:solidFill>
                  <a:schemeClr val="tx1"/>
                </a:solidFill>
                <a:effectLst/>
              </a:rPr>
              <a:t> </a:t>
            </a:r>
            <a:r>
              <a:rPr lang="en-GB" b="1" i="0" dirty="0">
                <a:solidFill>
                  <a:schemeClr val="tx1"/>
                </a:solidFill>
                <a:effectLst/>
              </a:rPr>
              <a:t>monitoring</a:t>
            </a:r>
            <a:r>
              <a:rPr lang="en-GB" i="0" dirty="0">
                <a:solidFill>
                  <a:schemeClr val="tx1"/>
                </a:solidFill>
                <a:effectLst/>
              </a:rPr>
              <a:t>[4].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863448"/>
            <a:ext cx="4369143" cy="2192460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Concept: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E-Waste Tracking and Management System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addresses the growing challenge of electronic waste (e-waste) through an innovative, technology-driven approach.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It integrates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real-time monitoring</a:t>
            </a:r>
            <a:r>
              <a:rPr lang="en-GB" b="0" i="0" dirty="0">
                <a:solidFill>
                  <a:schemeClr val="tx1"/>
                </a:solidFill>
                <a:effectLst/>
              </a:rPr>
              <a:t>,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user engagement</a:t>
            </a:r>
            <a:r>
              <a:rPr lang="en-GB" b="0" i="0" dirty="0">
                <a:solidFill>
                  <a:schemeClr val="tx1"/>
                </a:solidFill>
                <a:effectLst/>
              </a:rPr>
              <a:t>, and </a:t>
            </a:r>
            <a:r>
              <a:rPr lang="en-GB" b="1" i="0" dirty="0">
                <a:solidFill>
                  <a:schemeClr val="tx1"/>
                </a:solidFill>
                <a:effectLst/>
              </a:rPr>
              <a:t>data analytics</a:t>
            </a:r>
            <a:r>
              <a:rPr lang="en-GB" b="0" i="0" dirty="0">
                <a:solidFill>
                  <a:schemeClr val="tx1"/>
                </a:solidFill>
                <a:effectLst/>
              </a:rPr>
              <a:t> to manage e-waste effectively from its generation to final disposal[5].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</a:rPr>
              <a:t>The system promotes transparency, user trust, and sustainability by leveraging advanced technologies and collaboration with certified recycling vendors.</a:t>
            </a:r>
          </a:p>
          <a:p>
            <a:pPr marL="0" indent="0" algn="l">
              <a:buNone/>
            </a:pPr>
            <a:r>
              <a:rPr lang="en-GB" b="1" i="0" dirty="0">
                <a:solidFill>
                  <a:schemeClr val="tx1"/>
                </a:solidFill>
                <a:effectLst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Premium Vector | E-waste illustration design">
            <a:extLst>
              <a:ext uri="{FF2B5EF4-FFF2-40B4-BE49-F238E27FC236}">
                <a16:creationId xmlns:a16="http://schemas.microsoft.com/office/drawing/2014/main" id="{7A5A759E-636B-58FE-A2C7-AD5C8BBA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4" y="691979"/>
            <a:ext cx="3850992" cy="38509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7DFAB-A9FE-D9C6-7CFF-3B2352832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F424-66E1-E3FD-7E9C-07FAD94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C58A3-F6BA-19EE-6801-8E8717248ACE}"/>
              </a:ext>
            </a:extLst>
          </p:cNvPr>
          <p:cNvSpPr txBox="1"/>
          <p:nvPr/>
        </p:nvSpPr>
        <p:spPr>
          <a:xfrm>
            <a:off x="348000" y="842400"/>
            <a:ext cx="89625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Solution: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QR Code Integration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Each device is assigned a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unique QR code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during manufacturing, containing details like material composition, lifecycle, and disposal guidelines.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Mobile App Interaction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Consumers use the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E-Waste Manager App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scan the QR code, locate nearby drop-off points, or schedule pickups with certified recyclers.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Recycling and Tracking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At recycling centres, the QR code is scanned into a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blockchain system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, ensuring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transparent tracking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of dismantling and material reuse processes[6].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Reward System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  <a:br>
              <a:rPr lang="en-GB" sz="1500" b="0" i="0" dirty="0">
                <a:solidFill>
                  <a:schemeClr val="tx1"/>
                </a:solidFill>
                <a:effectLst/>
              </a:rPr>
            </a:br>
            <a:r>
              <a:rPr lang="en-GB" sz="1500" b="0" i="0" dirty="0">
                <a:solidFill>
                  <a:schemeClr val="tx1"/>
                </a:solidFill>
                <a:effectLst/>
              </a:rPr>
              <a:t>Users earn </a:t>
            </a:r>
            <a:r>
              <a:rPr lang="en-GB" sz="1500" b="1" i="0" dirty="0">
                <a:solidFill>
                  <a:schemeClr val="tx1"/>
                </a:solidFill>
                <a:effectLst/>
              </a:rPr>
              <a:t>eco-points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for recycling, redeemable for discounts on eco-friendly products, motivating responsible disposal behaviour.</a:t>
            </a:r>
          </a:p>
          <a:p>
            <a:pPr marL="400050" indent="-400050" algn="l">
              <a:buFont typeface="+mj-lt"/>
              <a:buAutoNum type="romanUcPeriod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Improvements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Standardized QR Codes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for universal use.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Smart Contracts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automate rewards.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Gamification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encourage participation.</a:t>
            </a:r>
          </a:p>
          <a:p>
            <a:pPr marL="800100" lvl="1" indent="-342900" algn="l">
              <a:buFont typeface="+mj-lt"/>
              <a:buAutoNum type="alphaLcParenR"/>
            </a:pPr>
            <a:r>
              <a:rPr lang="en-GB" sz="1500" b="1" i="0" dirty="0">
                <a:solidFill>
                  <a:schemeClr val="tx1"/>
                </a:solidFill>
                <a:effectLst/>
              </a:rPr>
              <a:t>Government Dashboards</a:t>
            </a:r>
            <a:r>
              <a:rPr lang="en-GB" sz="1500" b="0" i="0" dirty="0">
                <a:solidFill>
                  <a:schemeClr val="tx1"/>
                </a:solidFill>
                <a:effectLst/>
              </a:rPr>
              <a:t> to monitor recycling rates and policies.</a:t>
            </a:r>
            <a:endParaRPr lang="en-IN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0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Status of POC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935086"/>
            <a:ext cx="5162304" cy="4208414"/>
          </a:xfrm>
        </p:spPr>
        <p:txBody>
          <a:bodyPr>
            <a:noAutofit/>
          </a:bodyPr>
          <a:lstStyle/>
          <a:p>
            <a:r>
              <a:rPr lang="en-GB" sz="1000" b="1" dirty="0"/>
              <a:t>Frontend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In Progress </a:t>
            </a:r>
            <a:r>
              <a:rPr lang="en-GB" sz="1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Mobile and web interfaces developed for user interaction.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Features include QR code scanning, drop-off point location, and scheduling pickups.</a:t>
            </a:r>
          </a:p>
          <a:p>
            <a:r>
              <a:rPr lang="en-GB" sz="1000" b="1" dirty="0"/>
              <a:t>Backend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In Progress</a:t>
            </a:r>
            <a:r>
              <a:rPr lang="en-GB" sz="1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Django-based backend with APIs under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QR code management, user authentication, and recycling tracking being implemented.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Integration with blockchain for transparent tracking is ongoing.</a:t>
            </a:r>
          </a:p>
          <a:p>
            <a:r>
              <a:rPr lang="en-GB" sz="1000" b="1" dirty="0"/>
              <a:t>Blockchain Integration</a:t>
            </a:r>
            <a:r>
              <a:rPr lang="en-GB" sz="1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Basic blockchain configuration in progress to ensure tamper-proof tracking of e-waste recycling.</a:t>
            </a:r>
          </a:p>
          <a:p>
            <a:r>
              <a:rPr lang="en-GB" sz="1000" b="1" dirty="0"/>
              <a:t>Database</a:t>
            </a:r>
            <a:r>
              <a:rPr lang="en-GB" sz="1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PostgreSQL and MongoDB setup initiated for structured and unstructured data storage.</a:t>
            </a:r>
          </a:p>
          <a:p>
            <a:r>
              <a:rPr lang="en-GB" sz="1000" b="1" dirty="0"/>
              <a:t>Implementation Phases</a:t>
            </a:r>
            <a:r>
              <a:rPr lang="en-GB" sz="1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b="1" dirty="0"/>
              <a:t>Phase 1</a:t>
            </a:r>
            <a:r>
              <a:rPr lang="en-GB" sz="1000" dirty="0"/>
              <a:t>: Planning and design completed with system architecture and tool selection.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b="1" dirty="0"/>
              <a:t>Phase 2</a:t>
            </a:r>
            <a:r>
              <a:rPr lang="en-GB" sz="1000" dirty="0"/>
              <a:t>: Backend and database development underway.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b="1" dirty="0"/>
              <a:t>Phase 3</a:t>
            </a:r>
            <a:r>
              <a:rPr lang="en-GB" sz="1000" dirty="0"/>
              <a:t>: Integration of frontend, backend, and blockchain components planned.</a:t>
            </a:r>
          </a:p>
          <a:p>
            <a:r>
              <a:rPr lang="en-GB" sz="1000" b="1" dirty="0"/>
              <a:t>Deployment</a:t>
            </a:r>
            <a:r>
              <a:rPr lang="en-GB" sz="1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000" dirty="0"/>
              <a:t>Cloud hosting options like AWS or Heroku identified for deployment.</a:t>
            </a:r>
          </a:p>
          <a:p>
            <a:pPr marL="0" indent="0">
              <a:buNone/>
            </a:pPr>
            <a:endParaRPr lang="en-GB" sz="1000" dirty="0"/>
          </a:p>
          <a:p>
            <a:endParaRPr lang="en-GB" sz="1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1A62A3-10D2-9400-BAC0-7751D114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43" y="295947"/>
            <a:ext cx="2648857" cy="27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Plans and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0" y="1051200"/>
            <a:ext cx="4224000" cy="40923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Further Plans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Backend Completion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Finalize APIs for QR code management, user authentication, and recycling tracking.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Complete blockchain integration for transparent e-waste tracking.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Advanced Features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Implement AI-based waste classification for automated segregation.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Integrate a reward system with smart contracts for eco-points.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Deployment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Deploy backend and blockchain on AWS/Heroku.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Launch the mobile app on the Android Play Store.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User Engagement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Partner with recycling vendors and run marketing campaigns.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Add gamification features to increase user participation.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Scaling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Monitor usage and optimize resources for growing user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Expand features based on user feedback and system analytics.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D5B17-BDA0-42B2-CD34-99A7DD4ED3BA}"/>
              </a:ext>
            </a:extLst>
          </p:cNvPr>
          <p:cNvSpPr txBox="1"/>
          <p:nvPr/>
        </p:nvSpPr>
        <p:spPr>
          <a:xfrm>
            <a:off x="4434114" y="803850"/>
            <a:ext cx="4709886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Testing Process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Unit Testing</a:t>
            </a:r>
            <a:r>
              <a:rPr lang="en-GB" sz="1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dirty="0"/>
              <a:t>Test individual components (QR code APIs, blockchain, reward system).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Integration Testing</a:t>
            </a:r>
            <a:r>
              <a:rPr lang="en-GB" sz="1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dirty="0"/>
              <a:t>Ensure seamless interaction between frontend, backend, and blockchain.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End-to-End Testing</a:t>
            </a:r>
            <a:r>
              <a:rPr lang="en-GB" sz="1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dirty="0"/>
              <a:t>Validate the complete workflow from QR code assignment to recycling.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Performance Testing</a:t>
            </a:r>
            <a:r>
              <a:rPr lang="en-GB" sz="1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dirty="0"/>
              <a:t>Conduct stress tests to evaluate scalability under heavy loads.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Security Testing</a:t>
            </a:r>
            <a:r>
              <a:rPr lang="en-GB" sz="1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dirty="0"/>
              <a:t>Test data privacy, blockchain security, and overall system vulnerabilities.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User Testing</a:t>
            </a:r>
            <a:r>
              <a:rPr lang="en-GB" sz="1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dirty="0"/>
              <a:t>Gather feedback from real users to refine ease of use and functionality.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Continuous Monitoring</a:t>
            </a:r>
            <a:r>
              <a:rPr lang="en-GB" sz="1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200" dirty="0"/>
              <a:t>Track system performance post-deployment and implement updates as needed.</a:t>
            </a:r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 to the mentors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5AEC57-2F2D-F275-8E16-82AB0081E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663" y="1003934"/>
            <a:ext cx="813984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we change the tech stack to remove major components like blockchain? What alternative approaches can we use for ensuring transparency and tracking?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best practices for managing the project efficiently and ensuring minimal technical debt during development?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is the best tech stack to achieve scalability, cost-effectiveness, and ease of development for this project?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we going to receive any financial support for hosting the project on cloud platforms?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should we structure the project for seamless integration and long-term maintenance?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is the ideal deadline to complete the project, considering key milestones and deliverables?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0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a046665-d29d-4baa-aeda-994b21c4c556" xsi:nil="true"/>
    <lcf76f155ced4ddcb4097134ff3c332f xmlns="f32bc4cd-7236-4e69-993a-6951a0fdc70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F7BF3F6BDEF4F81A045757209B6D1" ma:contentTypeVersion="14" ma:contentTypeDescription="Create a new document." ma:contentTypeScope="" ma:versionID="76747bddbdbebbf6f04ca0d7e94dae02">
  <xsd:schema xmlns:xsd="http://www.w3.org/2001/XMLSchema" xmlns:xs="http://www.w3.org/2001/XMLSchema" xmlns:p="http://schemas.microsoft.com/office/2006/metadata/properties" xmlns:ns2="f32bc4cd-7236-4e69-993a-6951a0fdc704" xmlns:ns3="ca046665-d29d-4baa-aeda-994b21c4c556" targetNamespace="http://schemas.microsoft.com/office/2006/metadata/properties" ma:root="true" ma:fieldsID="3fca0150b1a3152bf399021fcc1cb1de" ns2:_="" ns3:_="">
    <xsd:import namespace="f32bc4cd-7236-4e69-993a-6951a0fdc704"/>
    <xsd:import namespace="ca046665-d29d-4baa-aeda-994b21c4c5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bc4cd-7236-4e69-993a-6951a0fdc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2d122f3-2187-4f4a-ac69-8279b349ae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46665-d29d-4baa-aeda-994b21c4c5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c289f42-ff37-4066-9926-7a72355a592d}" ma:internalName="TaxCatchAll" ma:showField="CatchAllData" ma:web="ca046665-d29d-4baa-aeda-994b21c4c5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2CA055-B9F4-43C0-ABB0-B1E7AD193B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E08E1B-D49D-41C8-AA96-4B5852535AC5}">
  <ds:schemaRefs>
    <ds:schemaRef ds:uri="http://schemas.microsoft.com/office/2006/metadata/properties"/>
    <ds:schemaRef ds:uri="http://schemas.microsoft.com/office/infopath/2007/PartnerControls"/>
    <ds:schemaRef ds:uri="ca046665-d29d-4baa-aeda-994b21c4c556"/>
    <ds:schemaRef ds:uri="f32bc4cd-7236-4e69-993a-6951a0fdc704"/>
  </ds:schemaRefs>
</ds:datastoreItem>
</file>

<file path=customXml/itemProps3.xml><?xml version="1.0" encoding="utf-8"?>
<ds:datastoreItem xmlns:ds="http://schemas.openxmlformats.org/officeDocument/2006/customXml" ds:itemID="{75A7FB49-848B-45B0-BD5E-885EB035B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2bc4cd-7236-4e69-993a-6951a0fdc704"/>
    <ds:schemaRef ds:uri="ca046665-d29d-4baa-aeda-994b21c4c5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34242</TotalTime>
  <Words>861</Words>
  <Application>Microsoft Office PowerPoint</Application>
  <PresentationFormat>On-screen Show (16:9)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L&amp;T Theme 2</vt:lpstr>
      <vt:lpstr>E-Waste Tracking and Management</vt:lpstr>
      <vt:lpstr>Challenge Statement</vt:lpstr>
      <vt:lpstr>Concept / Solution - 1</vt:lpstr>
      <vt:lpstr>Concept / Solution - 2</vt:lpstr>
      <vt:lpstr>Current Status of POC </vt:lpstr>
      <vt:lpstr>Further Plans and Testing process</vt:lpstr>
      <vt:lpstr>Queries to the mentors</vt:lpstr>
      <vt:lpstr>PowerPoint Presentation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Nishanth K J</cp:lastModifiedBy>
  <cp:revision>3101</cp:revision>
  <dcterms:created xsi:type="dcterms:W3CDTF">2012-07-10T10:41:00Z</dcterms:created>
  <dcterms:modified xsi:type="dcterms:W3CDTF">2025-01-16T08:43:10Z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ContentTypeId">
    <vt:lpwstr>0x0101005B3F7BF3F6BDEF4F81A045757209B6D1</vt:lpwstr>
  </property>
  <property fmtid="{D5CDD505-2E9C-101B-9397-08002B2CF9AE}" pid="8" name="MSIP_Label_40993bd6-1ede-4830-9dba-3224251d6855_Enabled">
    <vt:lpwstr>true</vt:lpwstr>
  </property>
  <property fmtid="{D5CDD505-2E9C-101B-9397-08002B2CF9AE}" pid="9" name="MSIP_Label_40993bd6-1ede-4830-9dba-3224251d6855_SetDate">
    <vt:lpwstr>2025-01-08T10:02:11Z</vt:lpwstr>
  </property>
  <property fmtid="{D5CDD505-2E9C-101B-9397-08002B2CF9AE}" pid="10" name="MSIP_Label_40993bd6-1ede-4830-9dba-3224251d6855_Method">
    <vt:lpwstr>Privileged</vt:lpwstr>
  </property>
  <property fmtid="{D5CDD505-2E9C-101B-9397-08002B2CF9AE}" pid="11" name="MSIP_Label_40993bd6-1ede-4830-9dba-3224251d6855_Name">
    <vt:lpwstr>Business</vt:lpwstr>
  </property>
  <property fmtid="{D5CDD505-2E9C-101B-9397-08002B2CF9AE}" pid="12" name="MSIP_Label_40993bd6-1ede-4830-9dba-3224251d6855_SiteId">
    <vt:lpwstr>311b3378-8e8a-4b5e-a33f-e80a3d8ba60a</vt:lpwstr>
  </property>
  <property fmtid="{D5CDD505-2E9C-101B-9397-08002B2CF9AE}" pid="13" name="MSIP_Label_40993bd6-1ede-4830-9dba-3224251d6855_ActionId">
    <vt:lpwstr>b9e647af-0db5-42ed-bf2d-7417527e2442</vt:lpwstr>
  </property>
  <property fmtid="{D5CDD505-2E9C-101B-9397-08002B2CF9AE}" pid="14" name="MSIP_Label_40993bd6-1ede-4830-9dba-3224251d6855_ContentBits">
    <vt:lpwstr>0</vt:lpwstr>
  </property>
</Properties>
</file>