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sldIdLst>
    <p:sldId id="735" r:id="rId2"/>
    <p:sldId id="736" r:id="rId3"/>
    <p:sldId id="749" r:id="rId4"/>
    <p:sldId id="750" r:id="rId5"/>
    <p:sldId id="738" r:id="rId6"/>
    <p:sldId id="739" r:id="rId7"/>
    <p:sldId id="747" r:id="rId8"/>
    <p:sldId id="741" r:id="rId9"/>
    <p:sldId id="748" r:id="rId10"/>
    <p:sldId id="742" r:id="rId11"/>
    <p:sldId id="743" r:id="rId12"/>
    <p:sldId id="744" r:id="rId13"/>
    <p:sldId id="745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5" d="100"/>
          <a:sy n="105" d="100"/>
        </p:scale>
        <p:origin x="64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2" y="943242"/>
            <a:ext cx="6160268" cy="851040"/>
          </a:xfrm>
        </p:spPr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</a:rPr>
              <a:t>AI </a:t>
            </a:r>
            <a:r>
              <a:rPr lang="en-IN" b="1" dirty="0">
                <a:solidFill>
                  <a:srgbClr val="222222"/>
                </a:solidFill>
              </a:rPr>
              <a:t>P</a:t>
            </a:r>
            <a:r>
              <a:rPr lang="en-IN" b="1" i="0" dirty="0">
                <a:solidFill>
                  <a:srgbClr val="222222"/>
                </a:solidFill>
                <a:effectLst/>
              </a:rPr>
              <a:t>owered </a:t>
            </a:r>
            <a:r>
              <a:rPr lang="en-IN" b="1" dirty="0">
                <a:solidFill>
                  <a:srgbClr val="222222"/>
                </a:solidFill>
              </a:rPr>
              <a:t>C</a:t>
            </a:r>
            <a:r>
              <a:rPr lang="en-IN" b="1" i="0" dirty="0">
                <a:solidFill>
                  <a:srgbClr val="222222"/>
                </a:solidFill>
                <a:effectLst/>
              </a:rPr>
              <a:t>ontent Moderation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61" y="3214236"/>
            <a:ext cx="678465" cy="689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17" y="3200062"/>
            <a:ext cx="668380" cy="670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194981"/>
            <a:ext cx="678425" cy="694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0694" y="3200062"/>
            <a:ext cx="691517" cy="694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05AC0D-F191-5DD5-87EE-0C4A8F4A61EA}"/>
              </a:ext>
            </a:extLst>
          </p:cNvPr>
          <p:cNvSpPr txBox="1"/>
          <p:nvPr/>
        </p:nvSpPr>
        <p:spPr>
          <a:xfrm>
            <a:off x="54429" y="2038312"/>
            <a:ext cx="4579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IN" sz="1400" b="1" u="none" strike="noStrike" dirty="0">
                <a:solidFill>
                  <a:srgbClr val="007BFF"/>
                </a:solidFill>
                <a:effectLst/>
              </a:rPr>
              <a:t>TG08001947</a:t>
            </a:r>
            <a:endParaRPr lang="en-IN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Validation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Use metrics like Precision, Recall, F1-Score, and Accuracy.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Validate models on 20% unseen data to ensure accuracy and reliability.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Unit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Test individual components (e.g., text, image, audio, video models).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Integration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Verify interaction between AI models and APIs.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System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Check the full moderation workflow from upload to decision-making.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Stress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Simulate high upload volumes to evaluate scalability.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Edge Case Testing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 Test ambiguous or borderline content for robustness.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Analysis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Review False Positives/Negatives and refine thresholds.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Incorporate flagged content for retraining models.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Monitor and analyse performance trends to enhance future iterations.</a:t>
            </a:r>
            <a:b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</a:br>
            <a:endParaRPr lang="en-GB" b="0" i="0" dirty="0">
              <a:solidFill>
                <a:schemeClr val="tx1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CB2FF2C-0593-E03B-C4E4-65752E123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7585"/>
              </p:ext>
            </p:extLst>
          </p:nvPr>
        </p:nvGraphicFramePr>
        <p:xfrm>
          <a:off x="464457" y="985258"/>
          <a:ext cx="8417943" cy="38994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5981">
                  <a:extLst>
                    <a:ext uri="{9D8B030D-6E8A-4147-A177-3AD203B41FA5}">
                      <a16:colId xmlns:a16="http://schemas.microsoft.com/office/drawing/2014/main" val="2272646629"/>
                    </a:ext>
                  </a:extLst>
                </a:gridCol>
                <a:gridCol w="2805981">
                  <a:extLst>
                    <a:ext uri="{9D8B030D-6E8A-4147-A177-3AD203B41FA5}">
                      <a16:colId xmlns:a16="http://schemas.microsoft.com/office/drawing/2014/main" val="3463642914"/>
                    </a:ext>
                  </a:extLst>
                </a:gridCol>
                <a:gridCol w="2805981">
                  <a:extLst>
                    <a:ext uri="{9D8B030D-6E8A-4147-A177-3AD203B41FA5}">
                      <a16:colId xmlns:a16="http://schemas.microsoft.com/office/drawing/2014/main" val="2269552683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Cost Component</a:t>
                      </a:r>
                    </a:p>
                  </a:txBody>
                  <a:tcPr marL="50310" marR="50310" marT="25155" marB="2515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Description</a:t>
                      </a:r>
                    </a:p>
                  </a:txBody>
                  <a:tcPr marL="50310" marR="50310" marT="25155" marB="2515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Estimated Cost (INR)</a:t>
                      </a:r>
                    </a:p>
                  </a:txBody>
                  <a:tcPr marL="50310" marR="50310" marT="25155" marB="25155" anchor="b"/>
                </a:tc>
                <a:extLst>
                  <a:ext uri="{0D108BD9-81ED-4DB2-BD59-A6C34878D82A}">
                    <a16:rowId xmlns:a16="http://schemas.microsoft.com/office/drawing/2014/main" val="360616606"/>
                  </a:ext>
                </a:extLst>
              </a:tr>
              <a:tr h="51987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Data Collection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Using open-source datasets like Jigsaw Toxicity or Open Images for free.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₹0 (Assume free)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952347228"/>
                  </a:ext>
                </a:extLst>
              </a:tr>
              <a:tr h="754657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Model Fine-tuning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Leveraging free tiers of cloud platforms (Google </a:t>
                      </a:r>
                      <a:r>
                        <a:rPr lang="en-GB" sz="1200" dirty="0" err="1">
                          <a:effectLst/>
                        </a:rPr>
                        <a:t>Colab</a:t>
                      </a:r>
                      <a:r>
                        <a:rPr lang="en-GB" sz="1200" dirty="0">
                          <a:effectLst/>
                        </a:rPr>
                        <a:t> or Hugging Face) for small-scale fine-tuning.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₹5,000 - ₹10,000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179397258"/>
                  </a:ext>
                </a:extLst>
              </a:tr>
              <a:tr h="51987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API Integration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Using free or open-source libraries for integration (Flask, FastAPI).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₹2,000 - ₹5,000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2460324483"/>
                  </a:ext>
                </a:extLst>
              </a:tr>
              <a:tr h="51987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Cloud Hosting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Utilizing free credits from cloud providers (AWS, GCP, Azure) for hosting.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₹0 - ₹5,000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3448946287"/>
                  </a:ext>
                </a:extLst>
              </a:tr>
              <a:tr h="402484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Testing &amp; Validation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Manual testing using small, curated datasets.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₹1,000 - ₹2,000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2141749080"/>
                  </a:ext>
                </a:extLst>
              </a:tr>
              <a:tr h="51987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Miscellaneous Costs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Internet, minor hardware expenses, or other unforeseen costs.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₹2,000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3804028799"/>
                  </a:ext>
                </a:extLst>
              </a:tr>
              <a:tr h="402484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Total Estimated Cost</a:t>
                      </a:r>
                      <a:endParaRPr lang="en-IN" sz="1200">
                        <a:effectLst/>
                      </a:endParaRP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Approximate cost to build and test the prototype.</a:t>
                      </a:r>
                    </a:p>
                  </a:txBody>
                  <a:tcPr marL="50310" marR="50310" marT="25155" marB="2515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₹10,000 - ₹20,000</a:t>
                      </a:r>
                    </a:p>
                  </a:txBody>
                  <a:tcPr marL="50310" marR="50310" marT="25155" marB="25155" anchor="ctr"/>
                </a:tc>
                <a:extLst>
                  <a:ext uri="{0D108BD9-81ED-4DB2-BD59-A6C34878D82A}">
                    <a16:rowId xmlns:a16="http://schemas.microsoft.com/office/drawing/2014/main" val="379658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Improved Content Quality: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Reduces harmful, offensive, or misleading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Enhanced User Experience: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Ensures a clean, safe, and inclusive media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Higher Moderation Efficiency: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Automates bulk moderation, speeding up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Better Compliance: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Adheres to legal and ethical standards like GDPR.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Adaptability: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Stays effective against threats like deepfakes with continuous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Increased Trust: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Builds trust with transparent and explainable AI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Cost Efficiency: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Reduces long-term operational costs through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ui-sans-serif"/>
              </a:rPr>
              <a:t>Scalability: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ui-sans-serif"/>
              </a:rPr>
              <a:t> Handles growing content volumes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i-sans-serif"/>
              </a:rPr>
              <a:t>Anchal Pandey, Sukumar </a:t>
            </a:r>
            <a:r>
              <a:rPr lang="en-US" dirty="0" err="1">
                <a:latin typeface="ui-sans-serif"/>
              </a:rPr>
              <a:t>Moharana</a:t>
            </a:r>
            <a:r>
              <a:rPr lang="en-US" dirty="0">
                <a:latin typeface="ui-sans-serif"/>
              </a:rPr>
              <a:t>, Debi Prasanna Mohanty, </a:t>
            </a:r>
            <a:r>
              <a:rPr lang="en-US" dirty="0" err="1">
                <a:latin typeface="ui-sans-serif"/>
              </a:rPr>
              <a:t>Archit</a:t>
            </a:r>
            <a:r>
              <a:rPr lang="en-US" dirty="0">
                <a:latin typeface="ui-sans-serif"/>
              </a:rPr>
              <a:t> Panwar, </a:t>
            </a:r>
            <a:r>
              <a:rPr lang="en-US" dirty="0" err="1">
                <a:latin typeface="ui-sans-serif"/>
              </a:rPr>
              <a:t>Dewang</a:t>
            </a:r>
            <a:r>
              <a:rPr lang="en-US" dirty="0">
                <a:latin typeface="ui-sans-serif"/>
              </a:rPr>
              <a:t> Agarwal, and Siva Prasad Thota: "On-Device Content Moderation.“</a:t>
            </a:r>
          </a:p>
          <a:p>
            <a:r>
              <a:rPr lang="en-US" dirty="0">
                <a:latin typeface="ui-sans-serif"/>
              </a:rPr>
              <a:t>K, </a:t>
            </a:r>
            <a:r>
              <a:rPr lang="en-US" dirty="0" err="1">
                <a:latin typeface="ui-sans-serif"/>
              </a:rPr>
              <a:t>Ananthajothi</a:t>
            </a:r>
            <a:r>
              <a:rPr lang="en-US" dirty="0">
                <a:latin typeface="ui-sans-serif"/>
              </a:rPr>
              <a:t>, Meenakshi R, and Monica S. </a:t>
            </a:r>
            <a:r>
              <a:rPr lang="en-US" i="1" dirty="0">
                <a:latin typeface="ui-sans-serif"/>
              </a:rPr>
              <a:t>Promoting Positive Discourse: Advancing AI-Powered Content Moderation with Explainability and User Rephrasing</a:t>
            </a:r>
            <a:r>
              <a:rPr lang="en-US" dirty="0">
                <a:latin typeface="ui-sans-serif"/>
              </a:rPr>
              <a:t>.</a:t>
            </a:r>
          </a:p>
          <a:p>
            <a:r>
              <a:rPr lang="en-US" dirty="0">
                <a:latin typeface="ui-sans-serif"/>
              </a:rPr>
              <a:t>Arjun </a:t>
            </a:r>
            <a:r>
              <a:rPr lang="en-US" dirty="0" err="1">
                <a:latin typeface="ui-sans-serif"/>
              </a:rPr>
              <a:t>Mantri:Real-Time</a:t>
            </a:r>
            <a:r>
              <a:rPr lang="en-US" dirty="0">
                <a:latin typeface="ui-sans-serif"/>
              </a:rPr>
              <a:t> Content Moderation Using Artificial Intelligence and Machine Learning </a:t>
            </a:r>
          </a:p>
          <a:p>
            <a:r>
              <a:rPr lang="en-US" dirty="0">
                <a:latin typeface="ui-sans-serif"/>
              </a:rPr>
              <a:t>Singhal, Mohit, Chen Ling, </a:t>
            </a:r>
            <a:r>
              <a:rPr lang="en-US" dirty="0" err="1">
                <a:latin typeface="ui-sans-serif"/>
              </a:rPr>
              <a:t>Pujan</a:t>
            </a:r>
            <a:r>
              <a:rPr lang="en-US" dirty="0">
                <a:latin typeface="ui-sans-serif"/>
              </a:rPr>
              <a:t> Paudel, </a:t>
            </a:r>
            <a:r>
              <a:rPr lang="en-US" dirty="0" err="1">
                <a:latin typeface="ui-sans-serif"/>
              </a:rPr>
              <a:t>Poojitha</a:t>
            </a:r>
            <a:r>
              <a:rPr lang="en-US" dirty="0">
                <a:latin typeface="ui-sans-serif"/>
              </a:rPr>
              <a:t> Thota, Nihal </a:t>
            </a:r>
            <a:r>
              <a:rPr lang="en-US" dirty="0" err="1">
                <a:latin typeface="ui-sans-serif"/>
              </a:rPr>
              <a:t>Kumarswamy</a:t>
            </a:r>
            <a:r>
              <a:rPr lang="en-US" dirty="0">
                <a:latin typeface="ui-sans-serif"/>
              </a:rPr>
              <a:t>, Gianluca </a:t>
            </a:r>
            <a:r>
              <a:rPr lang="en-US" dirty="0" err="1">
                <a:latin typeface="ui-sans-serif"/>
              </a:rPr>
              <a:t>Stringhini</a:t>
            </a:r>
            <a:r>
              <a:rPr lang="en-US" dirty="0">
                <a:latin typeface="ui-sans-serif"/>
              </a:rPr>
              <a:t>, and Shirin </a:t>
            </a:r>
            <a:r>
              <a:rPr lang="en-US" dirty="0" err="1">
                <a:latin typeface="ui-sans-serif"/>
              </a:rPr>
              <a:t>Nilizadeh</a:t>
            </a:r>
            <a:r>
              <a:rPr lang="en-US" dirty="0">
                <a:latin typeface="ui-sans-serif"/>
              </a:rPr>
              <a:t>. "</a:t>
            </a:r>
            <a:r>
              <a:rPr lang="en-US" dirty="0" err="1">
                <a:latin typeface="ui-sans-serif"/>
              </a:rPr>
              <a:t>SoK</a:t>
            </a:r>
            <a:r>
              <a:rPr lang="en-US" dirty="0">
                <a:latin typeface="ui-sans-serif"/>
              </a:rPr>
              <a:t>: Content Moderation in Social Media, from Guidelines to Enforcement, and Research to Practice."</a:t>
            </a:r>
          </a:p>
          <a:p>
            <a:r>
              <a:rPr lang="en-US" dirty="0">
                <a:latin typeface="ui-sans-serif"/>
              </a:rPr>
              <a:t> Heba </a:t>
            </a:r>
            <a:r>
              <a:rPr lang="en-US" dirty="0" err="1">
                <a:latin typeface="ui-sans-serif"/>
              </a:rPr>
              <a:t>Saleous</a:t>
            </a:r>
            <a:r>
              <a:rPr lang="en-US" dirty="0">
                <a:latin typeface="ui-sans-serif"/>
              </a:rPr>
              <a:t>, Marton Gergely, and Khaled Shuaib. "Utilization of Artificial Intelligence for Social Media and Gaming Moderation."</a:t>
            </a:r>
            <a:endParaRPr lang="en-IN" dirty="0"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09" y="992953"/>
            <a:ext cx="4375053" cy="1321181"/>
          </a:xfrm>
        </p:spPr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1051200"/>
            <a:ext cx="4586857" cy="3806550"/>
          </a:xfrm>
        </p:spPr>
        <p:txBody>
          <a:bodyPr/>
          <a:lstStyle/>
          <a:p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Design and implement an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AI-powered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content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moderation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system capable of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real-time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detection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analysis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and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management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of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inappropriate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harmful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or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restricted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content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 across 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text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image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, and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video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formats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 on </a:t>
            </a: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multimedia</a:t>
            </a:r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platforms.</a:t>
            </a:r>
          </a:p>
          <a:p>
            <a:r>
              <a:rPr lang="en-GB" i="0" dirty="0">
                <a:solidFill>
                  <a:schemeClr val="tx1"/>
                </a:solidFill>
                <a:effectLst/>
                <a:latin typeface="ui-sans-serif"/>
              </a:rPr>
              <a:t> The system must harmonize the precision of automated AI models with the contextual understanding of human oversight, ensuring compliance with international copyright laws, cultural norms, and community standards.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AutoShape 2" descr="AI-Powered Content Moderation: Revolutionizing Online Safety!">
            <a:extLst>
              <a:ext uri="{FF2B5EF4-FFF2-40B4-BE49-F238E27FC236}">
                <a16:creationId xmlns:a16="http://schemas.microsoft.com/office/drawing/2014/main" id="{07B894D5-660B-FFF3-71CE-43B344F7C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41AD9-2D51-519C-E070-5CD96AEB8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42" y="1022350"/>
            <a:ext cx="3764787" cy="279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E460-C894-E9C2-ECD8-DBCCA299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598-FBD9-90BC-349C-85C37D25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04CF-8F02-6832-9486-B9600A02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i="0" dirty="0">
                <a:solidFill>
                  <a:schemeClr val="tx1"/>
                </a:solidFill>
                <a:effectLst/>
              </a:rPr>
              <a:t>Concept</a:t>
            </a:r>
            <a:endParaRPr lang="en-GB" sz="16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algn="l"/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The 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ui-sans-serif"/>
              </a:rPr>
              <a:t>AI-Powered Content Moderation System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 addresses the growing challenge of managing harmful and inappropriate online content through an advanced, technology-driven approach.</a:t>
            </a:r>
          </a:p>
          <a:p>
            <a:pPr algn="l"/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It integrates 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ui-sans-serif"/>
              </a:rPr>
              <a:t>real-time detection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, 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ui-sans-serif"/>
              </a:rPr>
              <a:t>human oversight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, and 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ui-sans-serif"/>
              </a:rPr>
              <a:t>adaptive learning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 to effectively filter and manage content across text, images, audio, and video.</a:t>
            </a:r>
          </a:p>
          <a:p>
            <a:pPr algn="l"/>
            <a:r>
              <a:rPr lang="en-GB" sz="1600" b="0" i="0" dirty="0">
                <a:solidFill>
                  <a:schemeClr val="tx1"/>
                </a:solidFill>
                <a:effectLst/>
                <a:latin typeface="ui-sans-serif"/>
              </a:rPr>
              <a:t>The system ensures fairness, cultural sensitivity, and global compliance by leveraging cutting-edge AI techniques, human collaboration, and robust analytics tools. It promotes transparency, user trust, and safer digital environments while supporting content creators with actionable insights and solutions.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39E433-B131-D0F5-9AB1-83A77590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54" y="3122720"/>
            <a:ext cx="4222292" cy="1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C731C-3541-9968-4D96-AA4F64A33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BD98-5109-6BDB-0666-5DBEB4E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D572-8C34-B88A-FE88-DE615A0B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90" y="878686"/>
            <a:ext cx="8352796" cy="3806550"/>
          </a:xfrm>
        </p:spPr>
        <p:txBody>
          <a:bodyPr>
            <a:noAutofit/>
          </a:bodyPr>
          <a:lstStyle/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Solution:</a:t>
            </a:r>
            <a:b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</a:b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Features:</a:t>
            </a:r>
            <a:endParaRPr lang="en-GB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Input Moderation: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Detects harmful text, visuals, audio, and video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Reason for Removal: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Clearly explains why content is flagged, detailing specific issues (e.g., offensive language or violent imagery).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Deepfake Detection: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Identifies and flags manipulated or fake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Content Refinement: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Suggests compliant edits using generative AI, helping users revise content.</a:t>
            </a:r>
          </a:p>
          <a:p>
            <a:pPr algn="l"/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How It Works:</a:t>
            </a:r>
            <a:endParaRPr lang="en-GB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Generative AI: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Simulates complex cases and enhances detection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Multi-Modal Analysis: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Integrates text, images, and audio for context-aware decisions.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Explainable AI: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Provides transparent reasons for flagged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ui-sans-serif"/>
              </a:rPr>
              <a:t>Human Oversight:</a:t>
            </a:r>
            <a:r>
              <a:rPr lang="en-GB" b="0" i="0" dirty="0">
                <a:solidFill>
                  <a:schemeClr val="tx1"/>
                </a:solidFill>
                <a:effectLst/>
                <a:latin typeface="ui-sans-serif"/>
              </a:rPr>
              <a:t> Moderators handle complex cases and refine models with feedback.</a:t>
            </a:r>
          </a:p>
        </p:txBody>
      </p:sp>
    </p:spTree>
    <p:extLst>
      <p:ext uri="{BB962C8B-B14F-4D97-AF65-F5344CB8AC3E}">
        <p14:creationId xmlns:p14="http://schemas.microsoft.com/office/powerpoint/2010/main" val="702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345AD-6E98-5C88-5AF9-1812A6E380D5}"/>
              </a:ext>
            </a:extLst>
          </p:cNvPr>
          <p:cNvSpPr txBox="1"/>
          <p:nvPr/>
        </p:nvSpPr>
        <p:spPr>
          <a:xfrm>
            <a:off x="268172" y="1073059"/>
            <a:ext cx="844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effectLst/>
                <a:latin typeface="ui-sans-serif"/>
              </a:rPr>
              <a:t>Pros:</a:t>
            </a:r>
            <a:endParaRPr lang="en-IN" sz="1800" b="0" i="0" dirty="0"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Real-Time Efficiency:</a:t>
            </a:r>
            <a:r>
              <a:rPr lang="en-IN" sz="1800" b="0" i="0" dirty="0">
                <a:effectLst/>
                <a:latin typeface="ui-sans-serif"/>
              </a:rPr>
              <a:t> Quick content detection and response.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Comprehensive Moderation:</a:t>
            </a:r>
            <a:r>
              <a:rPr lang="en-IN" sz="1800" b="0" i="0" dirty="0">
                <a:effectLst/>
                <a:latin typeface="ui-sans-serif"/>
              </a:rPr>
              <a:t> Supports text, visuals, audio, and video.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Transparency:</a:t>
            </a:r>
            <a:r>
              <a:rPr lang="en-IN" sz="1800" b="0" i="0" dirty="0">
                <a:effectLst/>
                <a:latin typeface="ui-sans-serif"/>
              </a:rPr>
              <a:t> Explains flagged content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Scalability:</a:t>
            </a:r>
            <a:r>
              <a:rPr lang="en-IN" sz="1800" b="0" i="0" dirty="0">
                <a:effectLst/>
                <a:latin typeface="ui-sans-serif"/>
              </a:rPr>
              <a:t> Handles large content volumes globally.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Adaptability:</a:t>
            </a:r>
            <a:r>
              <a:rPr lang="en-IN" sz="1800" b="0" i="0" dirty="0">
                <a:effectLst/>
                <a:latin typeface="ui-sans-serif"/>
              </a:rPr>
              <a:t> Customizable for cultural and regional norms.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Human-AI Collaboration:</a:t>
            </a:r>
            <a:r>
              <a:rPr lang="en-IN" sz="1800" b="0" i="0" dirty="0">
                <a:effectLst/>
                <a:latin typeface="ui-sans-serif"/>
              </a:rPr>
              <a:t> Blends automation with expert oversight.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Generative AI:</a:t>
            </a:r>
            <a:r>
              <a:rPr lang="en-IN" sz="1800" b="0" i="0" dirty="0">
                <a:effectLst/>
                <a:latin typeface="ui-sans-serif"/>
              </a:rPr>
              <a:t> Suggests fixes and detects deepfakes.</a:t>
            </a:r>
          </a:p>
          <a:p>
            <a:pPr algn="l"/>
            <a:r>
              <a:rPr lang="en-IN" sz="1800" b="1" i="0" dirty="0">
                <a:effectLst/>
                <a:latin typeface="ui-sans-serif"/>
              </a:rPr>
              <a:t>Cons:</a:t>
            </a:r>
            <a:endParaRPr lang="en-IN" sz="1800" b="0" i="0" dirty="0"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False Flags:</a:t>
            </a:r>
            <a:r>
              <a:rPr lang="en-IN" sz="1800" b="0" i="0" dirty="0">
                <a:effectLst/>
                <a:latin typeface="ui-sans-serif"/>
              </a:rPr>
              <a:t> Misclassifications require refinement.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High Costs:</a:t>
            </a:r>
            <a:r>
              <a:rPr lang="en-IN" sz="1800" b="0" i="0" dirty="0">
                <a:effectLst/>
                <a:latin typeface="ui-sans-serif"/>
              </a:rPr>
              <a:t> Expensive AI infrastructure.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Cultural Complexity:</a:t>
            </a:r>
            <a:r>
              <a:rPr lang="en-IN" sz="1800" b="0" i="0" dirty="0">
                <a:effectLst/>
                <a:latin typeface="ui-sans-serif"/>
              </a:rPr>
              <a:t> Challenging to adapt to diverse norms.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Resource Demands:</a:t>
            </a:r>
            <a:r>
              <a:rPr lang="en-IN" sz="1800" b="0" i="0" dirty="0">
                <a:effectLst/>
                <a:latin typeface="ui-sans-serif"/>
              </a:rPr>
              <a:t> Requires significant computing power.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ui-sans-serif"/>
              </a:rPr>
              <a:t>User Backlash:</a:t>
            </a:r>
            <a:r>
              <a:rPr lang="en-IN" sz="1800" b="0" i="0" dirty="0">
                <a:effectLst/>
                <a:latin typeface="ui-sans-serif"/>
              </a:rPr>
              <a:t> Risk of dissatisfaction with automated decisions.</a:t>
            </a:r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1051200"/>
            <a:ext cx="4223999" cy="380655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Multimodal AI Integration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Text Analysis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 Detect hate speech, misinformation, and threats using NLP.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Image Processing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 Identify explicit imagery, violence, and copyright violations through Computer Vision (CV).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Video Analysis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 Frame-by-frame evaluation to detect objectionable sequences and escalating patterns.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Audio Analysis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 Speech-to-text conversion and tone analysis to identify offensive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Human-AI Collaboration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AI automates bulk moderation.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Human moderators handle complex or ambiguous cases.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Feedback from moderators improves AI accuracy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Explainable AI (X-AI)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Transparent decision-making with detailed explanations for flagged content.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Builds user trust through clear, explainable moderation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Generative AI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Suggests edits for flagged content to help users meet guidelines.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Detects and mitigates synthetic media like deepfakes.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DABB5-3181-9BD4-27D5-D760514EC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80360"/>
              </p:ext>
            </p:extLst>
          </p:nvPr>
        </p:nvGraphicFramePr>
        <p:xfrm>
          <a:off x="5138056" y="736170"/>
          <a:ext cx="3657944" cy="3938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8972">
                  <a:extLst>
                    <a:ext uri="{9D8B030D-6E8A-4147-A177-3AD203B41FA5}">
                      <a16:colId xmlns:a16="http://schemas.microsoft.com/office/drawing/2014/main" val="2716961203"/>
                    </a:ext>
                  </a:extLst>
                </a:gridCol>
                <a:gridCol w="1828972">
                  <a:extLst>
                    <a:ext uri="{9D8B030D-6E8A-4147-A177-3AD203B41FA5}">
                      <a16:colId xmlns:a16="http://schemas.microsoft.com/office/drawing/2014/main" val="2512636930"/>
                    </a:ext>
                  </a:extLst>
                </a:gridCol>
              </a:tblGrid>
              <a:tr h="199615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Layer</a:t>
                      </a:r>
                    </a:p>
                  </a:txBody>
                  <a:tcPr marL="82973" marR="82973" marT="41487" marB="41487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Technologies</a:t>
                      </a:r>
                    </a:p>
                  </a:txBody>
                  <a:tcPr marL="82973" marR="82973" marT="41487" marB="41487" anchor="b"/>
                </a:tc>
                <a:extLst>
                  <a:ext uri="{0D108BD9-81ED-4DB2-BD59-A6C34878D82A}">
                    <a16:rowId xmlns:a16="http://schemas.microsoft.com/office/drawing/2014/main" val="1502300614"/>
                  </a:ext>
                </a:extLst>
              </a:tr>
              <a:tr h="340307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 dirty="0">
                          <a:effectLst/>
                        </a:rPr>
                        <a:t>Frontend</a:t>
                      </a:r>
                      <a:endParaRPr lang="en-IN" sz="1200" dirty="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React, Next.js, Tailwind CSS, Material-UI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2098552479"/>
                  </a:ext>
                </a:extLst>
              </a:tr>
              <a:tr h="340307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Backend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Python (Django, Flask), Node.js (Express.js)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3501806066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AI Models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NLP (BERT, GPT), Computer Vision (YOLO, Vision Transformers), OpenCV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2711675739"/>
                  </a:ext>
                </a:extLst>
              </a:tr>
              <a:tr h="19961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LLMs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OpenAI GPT, LangChain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1436313006"/>
                  </a:ext>
                </a:extLst>
              </a:tr>
              <a:tr h="19961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Databases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PostgreSQL, MongoDB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1225620395"/>
                  </a:ext>
                </a:extLst>
              </a:tr>
              <a:tr h="340307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Cloud &amp; DevOps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>
                          <a:effectLst/>
                        </a:rPr>
                        <a:t>AWS, Google Cloud, Azure, Docker, Kubernetes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2329716548"/>
                  </a:ext>
                </a:extLst>
              </a:tr>
              <a:tr h="19961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Explainable AI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SHAP, LIME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3341146638"/>
                  </a:ext>
                </a:extLst>
              </a:tr>
              <a:tr h="199615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Generative AI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GPT, GANs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2237195741"/>
                  </a:ext>
                </a:extLst>
              </a:tr>
              <a:tr h="340307">
                <a:tc>
                  <a:txBody>
                    <a:bodyPr/>
                    <a:lstStyle/>
                    <a:p>
                      <a:pPr fontAlgn="base"/>
                      <a:r>
                        <a:rPr lang="en-IN" sz="1200" b="1">
                          <a:effectLst/>
                        </a:rPr>
                        <a:t>Analytics</a:t>
                      </a:r>
                      <a:endParaRPr lang="en-IN" sz="1200">
                        <a:effectLst/>
                      </a:endParaRPr>
                    </a:p>
                  </a:txBody>
                  <a:tcPr marL="82973" marR="82973" marT="41487" marB="4148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Tableau, Power BI, Google Analytics</a:t>
                      </a:r>
                    </a:p>
                  </a:txBody>
                  <a:tcPr marL="82973" marR="82973" marT="41487" marB="41487" anchor="ctr"/>
                </a:tc>
                <a:extLst>
                  <a:ext uri="{0D108BD9-81ED-4DB2-BD59-A6C34878D82A}">
                    <a16:rowId xmlns:a16="http://schemas.microsoft.com/office/drawing/2014/main" val="363933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92A28-F619-D272-51F1-37629EC0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918C-AB2F-9F09-A5C7-A664EE07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373C-D922-8BFD-A819-26A3FF16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1051200"/>
            <a:ext cx="5740283" cy="3939900"/>
          </a:xfrm>
        </p:spPr>
        <p:txBody>
          <a:bodyPr numCol="1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Upload: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Users submit content (text, images, audio, video).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AI Analysis:</a:t>
            </a:r>
            <a:endParaRPr lang="en-IN" sz="16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Object Recognition: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 Flags inappropriate visuals.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Audio Analysis: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 Detects harmful speech.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b="1" i="0" dirty="0">
                <a:solidFill>
                  <a:schemeClr val="tx1"/>
                </a:solidFill>
                <a:effectLst/>
                <a:latin typeface="ui-sans-serif"/>
              </a:rPr>
              <a:t>Cultural Adaptation:</a:t>
            </a:r>
            <a:r>
              <a:rPr lang="en-IN" b="0" i="0" dirty="0">
                <a:solidFill>
                  <a:schemeClr val="tx1"/>
                </a:solidFill>
                <a:effectLst/>
                <a:latin typeface="ui-sans-serif"/>
              </a:rPr>
              <a:t> Ensures regional compliance.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Content Flagging: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AI flags content for review or approves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Human Review: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Moderators handle flagged content, providing decisions and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Feedback Loop: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Human inputs improve AI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Decision Making: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Content is either approved or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Reporting &amp; Analytics: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Dashboards monitor flagged trends and system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Continuous Improvement: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 Feedback refines AI models and processes.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DB1F6-7C23-E7A2-201F-B96369ECF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56" y="0"/>
            <a:ext cx="22530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982620"/>
            <a:ext cx="8534400" cy="4092300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Planning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Define objectives (e.g., detecting hate speech, violence).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Identify AI model needs and set ethical guidelines with stakeholders.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Data Collection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Gather public datasets and anonymized user content.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Categorize (text, images, videos, audio) and annotate using tools like Label box.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Preprocessing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Clean, normalize, and split data (70% training, 20% validation, 10% testing).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Model Training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Text Analysis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: Fine-tune </a:t>
            </a:r>
            <a:r>
              <a:rPr lang="en-IN" sz="1400" b="0" i="0" dirty="0" err="1">
                <a:solidFill>
                  <a:schemeClr val="tx1"/>
                </a:solidFill>
                <a:effectLst/>
                <a:latin typeface="ui-sans-serif"/>
              </a:rPr>
              <a:t>GPT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/BERT on labelled datasets for offensive language and misinformation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Image Analysis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: Fine-tune YOLO on custom image datasets for explicit content and violence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Audio Analysis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: Fine-tune Whisper with harmful speech and transcription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Video Analysis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: Fine-tune 3D CNN's (I3D/C3D) using objectionable video sequences for frame-level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Train all models on 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GPUs/TPUs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 and validate with 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F1-score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, 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precision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, and </a:t>
            </a:r>
            <a:r>
              <a:rPr lang="en-IN" sz="1400" b="1" i="0" dirty="0">
                <a:solidFill>
                  <a:schemeClr val="tx1"/>
                </a:solidFill>
                <a:effectLst/>
                <a:latin typeface="ui-sans-serif"/>
              </a:rPr>
              <a:t>recall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 metrics.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Deployment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Deploy models using TensorFlow or </a:t>
            </a:r>
            <a:r>
              <a:rPr lang="en-IN" sz="1400" b="0" i="0" dirty="0" err="1">
                <a:solidFill>
                  <a:schemeClr val="tx1"/>
                </a:solidFill>
                <a:effectLst/>
                <a:latin typeface="ui-sans-serif"/>
              </a:rPr>
              <a:t>PyTorch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 and scale with AWS/Kubernetes.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ui-sans-serif"/>
              </a:rPr>
              <a:t>Continuous Improvement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ui-sans-serif"/>
              </a:rPr>
              <a:t>:</a:t>
            </a:r>
          </a:p>
          <a:p>
            <a:pPr marL="857250" lvl="1" indent="-400050" algn="l">
              <a:buFont typeface="+mj-lt"/>
              <a:buAutoNum type="romanLcPeriod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ui-sans-serif"/>
              </a:rPr>
              <a:t>Retrain models using feedback and monitor performance for updates.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04D25-14E7-1B3C-16C5-2FE5D3015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3718-146F-6257-8A48-5B8E71A2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AD2E-B787-43A5-9607-E47896A7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982620"/>
            <a:ext cx="8534400" cy="40923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b="1" i="0" dirty="0">
                <a:solidFill>
                  <a:schemeClr val="tx1"/>
                </a:solidFill>
                <a:effectLst/>
                <a:latin typeface="ui-sans-serif"/>
              </a:rPr>
              <a:t>Areas of Implementation:</a:t>
            </a:r>
            <a:endParaRPr lang="en-IN" sz="20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Social Media Platforms: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Moderate content on Facebook, Instagram, Twitter, and TikTok.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Video Streaming Services: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Ensure guideline compliance on YouTube, Netflix, and Twitch.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E-Commerce Sites: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Review user content on Amazon, eBay, and similar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Educational Platforms: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Moderate resources on Coursera, Udemy, and Khan Academy.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Gaming Platforms: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Filter chats and uploads on Discord, Steam, and PlayStation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News Portals: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Detect fake news and filter harmful comments.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Corporate Tools: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Moderate messages and files on Slack, Teams, and Zoom.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Online Forums: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Ensure respectful discussions on Reddit and Quora.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Customer Support: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Automate offensive language removal in chatbots and emails.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ui-sans-serif"/>
              </a:rPr>
              <a:t>Government Use: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ui-sans-serif"/>
              </a:rPr>
              <a:t> Monitor public platforms for legal and cultural compliance.</a:t>
            </a:r>
          </a:p>
        </p:txBody>
      </p:sp>
    </p:spTree>
    <p:extLst>
      <p:ext uri="{BB962C8B-B14F-4D97-AF65-F5344CB8AC3E}">
        <p14:creationId xmlns:p14="http://schemas.microsoft.com/office/powerpoint/2010/main" val="422033928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34855</TotalTime>
  <Words>1619</Words>
  <Application>Microsoft Office PowerPoint</Application>
  <PresentationFormat>On-screen Show (16:9)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ui-sans-serif</vt:lpstr>
      <vt:lpstr>Wingdings</vt:lpstr>
      <vt:lpstr>L&amp;T Theme 2</vt:lpstr>
      <vt:lpstr>AI Powered Content Moderation</vt:lpstr>
      <vt:lpstr>Challenge Statement</vt:lpstr>
      <vt:lpstr>Concept / Solution - 1</vt:lpstr>
      <vt:lpstr>Concept / Solution - 2</vt:lpstr>
      <vt:lpstr>Pros and Cons of the solution</vt:lpstr>
      <vt:lpstr>Technical Description</vt:lpstr>
      <vt:lpstr>Technical Description</vt:lpstr>
      <vt:lpstr>Implementation Plan</vt:lpstr>
      <vt:lpstr>Implementation Plan</vt:lpstr>
      <vt:lpstr>Validation / Testing / Analysis</vt:lpstr>
      <vt:lpstr>Cost Estimate</vt:lpstr>
      <vt:lpstr>Assumptions</vt:lpstr>
      <vt:lpstr>References</vt:lpstr>
      <vt:lpstr>THANK YOU 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3106</cp:revision>
  <dcterms:created xsi:type="dcterms:W3CDTF">2012-07-10T10:41:00Z</dcterms:created>
  <dcterms:modified xsi:type="dcterms:W3CDTF">2024-12-02T12:40:29Z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