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79" r:id="rId5"/>
    <p:sldId id="260" r:id="rId6"/>
    <p:sldId id="280" r:id="rId7"/>
    <p:sldId id="263" r:id="rId8"/>
    <p:sldId id="281" r:id="rId9"/>
    <p:sldId id="282" r:id="rId10"/>
    <p:sldId id="283" r:id="rId11"/>
    <p:sldId id="284" r:id="rId12"/>
    <p:sldId id="264" r:id="rId13"/>
    <p:sldId id="285" r:id="rId14"/>
    <p:sldId id="265" r:id="rId15"/>
    <p:sldId id="286" r:id="rId16"/>
    <p:sldId id="287" r:id="rId17"/>
    <p:sldId id="27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1" r:id="rId31"/>
    <p:sldId id="300" r:id="rId32"/>
    <p:sldId id="302" r:id="rId33"/>
    <p:sldId id="30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C743A-758A-8134-021B-9B99A7C1C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86DCF-931F-709E-E317-D29DF4B82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9E8EC-CBB6-C80A-B3B1-2ACA999D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3CF98-078F-3B76-82A0-C5E2F2E0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4BF9-61DD-AC7B-5B50-D1DA6F1E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7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9AF2-0F24-F0F1-521F-AB0362647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BC21A-A913-8DBE-665F-A45B971B1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A1D3E-6270-1B6B-5C86-09966F71D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46653-9B3B-73A2-BBC5-F0F85416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F073F-F549-886E-1B53-5A0E55DA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6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E95CAC-9667-4945-324B-7DB64C828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2E5F8-C627-395C-4FC0-2D413BA64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D2910-D837-9594-4FDF-C0AD46E2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D3212-5C98-CD6B-82DE-B1E852CD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E40DF-2159-F05C-A0BE-4B8860DC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8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2199-BD12-C9E6-0DD5-C07E7515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37BFA-5D4A-C33F-D510-1E0E73576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63F0E-2F86-73B2-58DD-04C3B8868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3440A-0BE3-9CD7-289D-64ADBDE5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8BA17-518B-8C3B-8A19-3A66CE03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61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B0A6E-B3B3-81BF-1217-008829F7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EEF8E-C05D-7147-D8BB-584A56D80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2E19C-3168-48D6-D80A-14B369B7C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36632-DED6-3398-FF59-E471EEF5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EFE23-4CEA-6180-11A8-4989E0CA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7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018B-3358-4CF3-664B-56AEC2AA4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49C79-A9F2-FF58-FD0E-F00884BC4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CFF05-1175-C283-9E47-929EF6B13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5247D-E683-8401-448C-6B728C068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FEED9-3D1C-2B88-54CB-D924A786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C3EC6-82B0-25AC-00EE-A451E03E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2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B7B0E-2DE7-C47E-E132-6CE936909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ED089-BFA7-A2EE-446B-12B7926A6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BA623-75F7-902B-8A07-448EB80BE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C39AA9-84E8-0FBF-1B23-A3C786C25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033B60-DD42-807B-4305-ADA3D6E01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4A3C69-0293-9185-49A9-0499BA59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FCE20-8A54-8266-EBA3-9A6D333D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190232-B338-C922-DFAA-AD75ABD7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9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BB88-660C-500F-736C-3B32072EC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88117-F245-B835-F0C8-9ED327A4D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5835A-37D5-5FAC-0C40-7FF0AF1B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4E0B7-44BD-ADAC-10C8-012E83BD3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3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891D3-1AA6-9277-52F9-D868803B2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0019A-E4D3-9EE2-0E4B-7BC5D6C3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0BEB7-FD0D-4050-F396-B2551C80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7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6978D-EB4C-C030-8D33-B5187A6C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535DF-3874-2683-0C5B-78979A6E5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0047F-2CEA-9AED-C5C4-2AE467DF8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9D608-112B-C4F2-770E-F6CD58FB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6CEFB-C6FC-5B7C-F046-452EE0366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C2C90-7946-5E43-2D57-A8136B84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4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7CF7-9AEE-94F3-D59A-6639687AD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95F94-AE6D-CBCF-E960-0CFCFFD68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3A31B-EECA-FEBC-3AA7-7C0F76DCC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D558F-7DD2-82FE-F5D5-6B35CA87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5FF71-B587-1153-75D9-5C24251E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E5BE6-27B4-5E5C-DEF7-5B961D03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4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B6A30-416D-37BC-6EB0-271D0D88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3163-AA9F-1E2D-15D7-CE09D21BB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F8F45-720C-9FD9-73F6-FB1E119D4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767B-AAF0-4B9C-ADDB-42370F7D68C7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4A16F-FC02-E462-A8E5-E20BD0ACD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B1F84-E529-1E6D-AB87-302565DFF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0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tablesize.html" TargetMode="External"/><Relationship Id="rId2" Type="http://schemas.openxmlformats.org/officeDocument/2006/relationships/hyperlink" Target="../Day_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verticaltable.html" TargetMode="External"/><Relationship Id="rId2" Type="http://schemas.openxmlformats.org/officeDocument/2006/relationships/hyperlink" Target="../Day_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eaderspan.html" TargetMode="External"/><Relationship Id="rId2" Type="http://schemas.openxmlformats.org/officeDocument/2006/relationships/hyperlink" Target="../Day_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cellpadding.html" TargetMode="External"/><Relationship Id="rId2" Type="http://schemas.openxmlformats.org/officeDocument/2006/relationships/hyperlink" Target="../Day_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cellspacing.html" TargetMode="External"/><Relationship Id="rId2" Type="http://schemas.openxmlformats.org/officeDocument/2006/relationships/hyperlink" Target="../Day_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colspan.html" TargetMode="External"/><Relationship Id="rId2" Type="http://schemas.openxmlformats.org/officeDocument/2006/relationships/hyperlink" Target="../Day_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rowspan.html" TargetMode="External"/><Relationship Id="rId2" Type="http://schemas.openxmlformats.org/officeDocument/2006/relationships/hyperlink" Target="../Day_2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orderedlist.html" TargetMode="External"/><Relationship Id="rId2" Type="http://schemas.openxmlformats.org/officeDocument/2006/relationships/hyperlink" Target="../Day_2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unorderedlist.html" TargetMode="External"/><Relationship Id="rId2" Type="http://schemas.openxmlformats.org/officeDocument/2006/relationships/hyperlink" Target="../Day_2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descriptionlist.html" TargetMode="External"/><Relationship Id="rId2" Type="http://schemas.openxmlformats.org/officeDocument/2006/relationships/hyperlink" Target="../Day_2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classattribute.html" TargetMode="External"/><Relationship Id="rId2" Type="http://schemas.openxmlformats.org/officeDocument/2006/relationships/hyperlink" Target="../Day_2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ultipleclass.html" TargetMode="External"/><Relationship Id="rId2" Type="http://schemas.openxmlformats.org/officeDocument/2006/relationships/hyperlink" Target="../Day_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sameclass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../Day_2" TargetMode="External"/><Relationship Id="rId2" Type="http://schemas.openxmlformats.org/officeDocument/2006/relationships/hyperlink" Target="HTML/idattribut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idattribute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iframe.html" TargetMode="External"/><Relationship Id="rId2" Type="http://schemas.openxmlformats.org/officeDocument/2006/relationships/hyperlink" Target="../Day_2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simpletable.html" TargetMode="External"/><Relationship Id="rId2" Type="http://schemas.openxmlformats.org/officeDocument/2006/relationships/hyperlink" Target="../Day_2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simpleform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Media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tables2.html" TargetMode="External"/><Relationship Id="rId2" Type="http://schemas.openxmlformats.org/officeDocument/2006/relationships/hyperlink" Target="../Day_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basictable.html" TargetMode="External"/><Relationship Id="rId2" Type="http://schemas.openxmlformats.org/officeDocument/2006/relationships/hyperlink" Target="../Day_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tableborder.html" TargetMode="External"/><Relationship Id="rId2" Type="http://schemas.openxmlformats.org/officeDocument/2006/relationships/hyperlink" Target="../Day_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roundedtable.html" TargetMode="External"/><Relationship Id="rId2" Type="http://schemas.openxmlformats.org/officeDocument/2006/relationships/hyperlink" Target="../Day_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ottedtable.html" TargetMode="External"/><Relationship Id="rId2" Type="http://schemas.openxmlformats.org/officeDocument/2006/relationships/hyperlink" Target="../Day_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bordercolor.html" TargetMode="External"/><Relationship Id="rId2" Type="http://schemas.openxmlformats.org/officeDocument/2006/relationships/hyperlink" Target="../Day_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ECB2-58A7-DF3E-B619-27E4BE9A3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0600" y="4396153"/>
            <a:ext cx="7239000" cy="233179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2,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598242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95D15-F1C8-6BBE-A79C-37F568D28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530"/>
            <a:ext cx="10515600" cy="4918433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tables can have different sizes for each column, row or the entire table.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style attribute with the width or height properties to specify the size of a table, row or column.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Table Width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set the width of a table, add the style attribute to the &lt;table&gt; element: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&lt;table style="width:100%"&gt;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D0350A-C441-1B75-0481-B21AF1D10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40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Size</a:t>
            </a:r>
          </a:p>
        </p:txBody>
      </p:sp>
    </p:spTree>
    <p:extLst>
      <p:ext uri="{BB962C8B-B14F-4D97-AF65-F5344CB8AC3E}">
        <p14:creationId xmlns:p14="http://schemas.microsoft.com/office/powerpoint/2010/main" val="1460970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95D15-F1C8-6BBE-A79C-37F568D28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4446"/>
            <a:ext cx="10515600" cy="5772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Column width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 set the size of a specific column, add the style attribute on a &lt;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or &lt;td&gt; element: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&lt;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style="width:70%"&gt;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Table Row height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 set the height of a specific row, add the style attribute on a table row element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&lt;tr style="height:200px"&gt;</a:t>
            </a:r>
          </a:p>
          <a:p>
            <a:pPr marL="0" indent="0" algn="just">
              <a:buNone/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..\Day_2</a:t>
            </a:r>
            <a:endParaRPr lang="en-IN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tablesize.html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74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CECE-62CB-0F0F-9C83-B2301125E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1242"/>
          </a:xfrm>
        </p:spPr>
        <p:txBody>
          <a:bodyPr>
            <a:normAutofit/>
          </a:bodyPr>
          <a:lstStyle/>
          <a:p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3528B-72FD-8457-16B5-5E482DB0F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6996"/>
            <a:ext cx="10515600" cy="501996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tables can have headers for each column or row, or for many columns/rows.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headers are defined with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elements. Each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represents a table cell.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Table Headers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the first column as table headers, define the first cell in each row as a &lt;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</a:t>
            </a:r>
          </a:p>
          <a:p>
            <a:pPr marL="0" indent="0" algn="just">
              <a:buNone/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..\Day_2</a:t>
            </a:r>
            <a:endParaRPr lang="en-IN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verticaltable.html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655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CECE-62CB-0F0F-9C83-B2301125E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1242"/>
          </a:xfrm>
        </p:spPr>
        <p:txBody>
          <a:bodyPr>
            <a:normAutofit/>
          </a:bodyPr>
          <a:lstStyle/>
          <a:p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for Multiple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3528B-72FD-8457-16B5-5E482DB0F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6996"/>
            <a:ext cx="10515600" cy="501996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have a header that spans over two or more columns.	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do this, use the </a:t>
            </a:r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colspan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on the &lt;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Caption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add a caption that gives as a heading for the entire table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 a caption to the table use a &lt;caption&gt; tag.</a:t>
            </a:r>
          </a:p>
          <a:p>
            <a:pPr marL="0" indent="0" algn="just">
              <a:buNone/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..\Day_2</a:t>
            </a:r>
            <a:endParaRPr lang="en-IN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headerspan.html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410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D94F-1C2C-89E2-FFD2-683EF2F5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Padding &amp; Spacing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D256E-27B8-195D-74B4-619D398D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4208"/>
            <a:ext cx="10515600" cy="50427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tables can adjust the padding inside the cells, and also the space between the cells.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padding is the space between the cell edges and the cell content.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 the padding is set to 0.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 padding on table cells, use the CSS padding property: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td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padding: 15px;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}</a:t>
            </a:r>
          </a:p>
        </p:txBody>
      </p:sp>
    </p:spTree>
    <p:extLst>
      <p:ext uri="{BB962C8B-B14F-4D97-AF65-F5344CB8AC3E}">
        <p14:creationId xmlns:p14="http://schemas.microsoft.com/office/powerpoint/2010/main" val="808028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CFE76-FC46-62C5-0FFF-F9B5B0C1B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9168"/>
            <a:ext cx="10515600" cy="5607796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 padding only use the padding-top property.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others sides we use the padding-bottom, padding-left, and padding-right properties.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..\Day_2</a:t>
            </a:r>
            <a:endParaRPr lang="en-IN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cellpadding.html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424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4E6E6-94B5-4BDF-CC3E-6FCB187FF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387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spacing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E0FBB-27BF-1A7A-1159-C3DC65F10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649"/>
            <a:ext cx="10515600" cy="49733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Cell spacing is the space between each cell.</a:t>
            </a:r>
          </a:p>
          <a:p>
            <a:pPr marL="0" indent="0">
              <a:buNone/>
            </a:pPr>
            <a:r>
              <a:rPr lang="en-US" dirty="0"/>
              <a:t>By default the space is set to 2 pixels.</a:t>
            </a:r>
          </a:p>
          <a:p>
            <a:pPr marL="0" indent="0">
              <a:buNone/>
            </a:pPr>
            <a:r>
              <a:rPr lang="en-US" dirty="0"/>
              <a:t>To change the space between two cells, use the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border-spacing</a:t>
            </a:r>
            <a:r>
              <a:rPr lang="en-US" dirty="0"/>
              <a:t> property. </a:t>
            </a:r>
          </a:p>
          <a:p>
            <a:pPr marL="0" indent="0" algn="just">
              <a:buNone/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..\Day_2</a:t>
            </a:r>
            <a:endParaRPr lang="en-IN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hlinkClick r:id="rId3" action="ppaction://hlinkfile"/>
              </a:rPr>
              <a:t>cellspacing.html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9148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E4557-AE54-B360-8E10-E4BCA3F18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7094"/>
          </a:xfrm>
        </p:spPr>
        <p:txBody>
          <a:bodyPr>
            <a:normAutofit fontScale="90000"/>
          </a:bodyPr>
          <a:lstStyle/>
          <a:p>
            <a:r>
              <a:rPr lang="en-US" dirty="0"/>
              <a:t>Table </a:t>
            </a:r>
            <a:r>
              <a:rPr lang="en-US" dirty="0" err="1"/>
              <a:t>Colspan</a:t>
            </a:r>
            <a:r>
              <a:rPr lang="en-US" dirty="0"/>
              <a:t> &amp; </a:t>
            </a:r>
            <a:r>
              <a:rPr lang="en-US" dirty="0" err="1"/>
              <a:t>Rowspan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42411-0927-D8C4-83F7-4D919C473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4232"/>
            <a:ext cx="10515600" cy="525273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Colspan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tables can have cells that span over multiple rows and/or columns.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a cell span over multiple columns, use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colspan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colspan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represents the number of columns to span.</a:t>
            </a:r>
          </a:p>
          <a:p>
            <a:pPr marL="0" indent="0" algn="just">
              <a:buNone/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..\Day_2</a:t>
            </a:r>
            <a:endParaRPr lang="en-IN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colspan.html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078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E4557-AE54-B360-8E10-E4BCA3F18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709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Rowspan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42411-0927-D8C4-83F7-4D919C473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2220"/>
            <a:ext cx="10515600" cy="513474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a cell span over multiple rows, use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rowspan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rowspan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represents the number of rows to span.</a:t>
            </a:r>
          </a:p>
          <a:p>
            <a:pPr marL="0" indent="0" algn="just">
              <a:buNone/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..\Day_2</a:t>
            </a:r>
            <a:endParaRPr lang="en-IN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rowspan.html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901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2F4B-A1F3-CEB5-C520-C0B554245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4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Lists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42F77-630E-AEB7-C3F1-7A7259E61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374"/>
            <a:ext cx="10515600" cy="5026589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lists allow web developers to group a set of related items in lists.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list is used to display the data or any information on web pages in the ordered or unordered form.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refer to the HTML &lt;li&gt; type Attribute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Lists: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3 types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Ordered List &lt;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Unordered List&lt;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List&lt;dl&gt;</a:t>
            </a:r>
          </a:p>
        </p:txBody>
      </p:sp>
    </p:spTree>
    <p:extLst>
      <p:ext uri="{BB962C8B-B14F-4D97-AF65-F5344CB8AC3E}">
        <p14:creationId xmlns:p14="http://schemas.microsoft.com/office/powerpoint/2010/main" val="166832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56B2-41A2-3651-30DF-70882965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BAE54-97B2-4F22-89EC-EC5C2E6FD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00" y="1647091"/>
            <a:ext cx="4375638" cy="468227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Lists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UL, OL, DL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Class attribute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Id attribute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Iframe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Forms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HTML Media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1E32A4-1C47-8C63-D3A6-1EF54E4ADE91}"/>
              </a:ext>
            </a:extLst>
          </p:cNvPr>
          <p:cNvSpPr txBox="1">
            <a:spLocks/>
          </p:cNvSpPr>
          <p:nvPr/>
        </p:nvSpPr>
        <p:spPr>
          <a:xfrm>
            <a:off x="990600" y="1647092"/>
            <a:ext cx="4375638" cy="4682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Tables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Table borders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Table Size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Table Header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Table Padding &amp; Spacing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Table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Colspan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Rowspan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795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C4AE4-2809-CE25-D3B5-22551BEC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961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Ordered List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A8750-C8AA-8815-8E2E-0D21D973D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736"/>
            <a:ext cx="10515600" cy="5282227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ordered list starts with the “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tag. Each list item starts with the “li” tag. The list items are marked with numbers by default.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&lt;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&lt;li&gt;Item1&lt;/li&gt;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&lt;li&gt;Item2&lt;/li&gt;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&lt;li&gt;Item3&lt;/li&gt;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&lt;/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073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C4AE4-2809-CE25-D3B5-22551BEC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961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Ordered List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A8750-C8AA-8815-8E2E-0D21D973D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3528"/>
            <a:ext cx="10515600" cy="5282227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	            Description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type="1”  : The list items will be numbered with numbers (default)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type="A“ :The list items will be numbered with uppercase letters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type="a“  :The list items will be numbered with lowercase letters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type="I“  :The list items will be numbered with uppercase roman numbers               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type="I”  :The list items will be numbered with lowercase roman numbers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..\Day_2</a:t>
            </a:r>
            <a:endParaRPr lang="en-IN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orderedlist.html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227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C4AE4-2809-CE25-D3B5-22551BEC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961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Unordered List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A8750-C8AA-8815-8E2E-0D21D973D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736"/>
            <a:ext cx="10515600" cy="5282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unordered list starts with the “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tag. Each list item starts with the “li” tag. The list items are marked with bullets ,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small black circles by default.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&lt;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list of items &lt;/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CSS list-style-type property is used to define the style of the list item marker.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disc, circle, square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none</a:t>
            </a:r>
          </a:p>
          <a:p>
            <a:pPr marL="0" indent="0" algn="just">
              <a:buNone/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..\Day_2</a:t>
            </a:r>
            <a:endParaRPr lang="en-IN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unorderedlist.html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014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C4AE4-2809-CE25-D3B5-22551BEC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961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List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A8750-C8AA-8815-8E2E-0D21D973D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736"/>
            <a:ext cx="10515600" cy="5282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description list is a list of terms, with a description of each term.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&lt;dl&gt; tag defines the description list.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&lt;dt&gt; tag defines the term name.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&lt;dd&gt; tag describes each term.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&lt;dl&gt; Contents... &lt;/dl&gt;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..\Day_2</a:t>
            </a:r>
            <a:endParaRPr lang="en-IN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descriptionlist.html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276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C4AE4-2809-CE25-D3B5-22551BEC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961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Class Attribute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A8750-C8AA-8815-8E2E-0D21D973D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736"/>
            <a:ext cx="10515600" cy="5282227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HTML class attribute is used to specify a class for an HTML element.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 is an attribute that specifies one or more class names for an HTML element.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 name can be used by CSS and JavaScript to perform certain tasks for elements with the specified class name.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&lt;tag class=""&gt;&lt;/tag&gt;</a:t>
            </a: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Period(.) followed by class name to access.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indent="0" algn="just">
              <a:buNone/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..\Day_2</a:t>
            </a:r>
            <a:endParaRPr lang="en-IN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classattribute.html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831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C4AE4-2809-CE25-D3B5-22551BEC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961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Multiple Classes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A8750-C8AA-8815-8E2E-0D21D973D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736"/>
            <a:ext cx="10515600" cy="5282227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elements can have more than one class name, where each class name must be separated by a space.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example, we will use more than one class.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Same class in different tags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HTML elements can point to the same class name.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following example, both &lt;h2&gt; and &lt;p&gt; point to the "city" class and will share the same style.</a:t>
            </a:r>
          </a:p>
          <a:p>
            <a:pPr marL="0" indent="0" algn="just">
              <a:buNone/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..\Day_2</a:t>
            </a:r>
            <a:endParaRPr lang="en-IN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multipleclass.html</a:t>
            </a:r>
            <a:endParaRPr lang="en-IN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sameclass.html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08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348AA-CB99-E459-2946-A9C942B1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25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ID Attribute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F9115-9C28-C66C-0B5B-0A387731A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4199"/>
            <a:ext cx="10515600" cy="496759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HTML id attribute is used to specify a unique id for an HTML element.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cannot have more than one element with the same id in an HTML document.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by CSS and JavaScript to perform a certain task for a unique element. In CSS, the id attribute is used using the # symbol followed by id.</a:t>
            </a:r>
          </a:p>
          <a:p>
            <a:pPr marL="0" indent="0">
              <a:buNone/>
            </a:pPr>
            <a:r>
              <a:rPr lang="en-IN" b="1" dirty="0"/>
              <a:t>Syntax:</a:t>
            </a:r>
          </a:p>
          <a:p>
            <a:pPr marL="0" indent="0">
              <a:buNone/>
            </a:pPr>
            <a:r>
              <a:rPr lang="en-IN" dirty="0"/>
              <a:t>     &lt;tag id=""&gt;&lt;/tag&gt;</a:t>
            </a:r>
          </a:p>
        </p:txBody>
      </p:sp>
    </p:spTree>
    <p:extLst>
      <p:ext uri="{BB962C8B-B14F-4D97-AF65-F5344CB8AC3E}">
        <p14:creationId xmlns:p14="http://schemas.microsoft.com/office/powerpoint/2010/main" val="2520183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348AA-CB99-E459-2946-A9C942B1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25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ID Attribute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F9115-9C28-C66C-0B5B-0A387731A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368"/>
            <a:ext cx="10515600" cy="496759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HTML id attribute is used to specify a unique id for an HTML element.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cannot have more than one element with the same id in an HTML document.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by CSS and JavaScript to perform a certain task for a unique element. In CSS, the id attribute is used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# symbol followed by id.</a:t>
            </a:r>
          </a:p>
          <a:p>
            <a:pPr marL="0" indent="0">
              <a:buNone/>
            </a:pPr>
            <a:r>
              <a:rPr lang="en-IN" b="1" dirty="0"/>
              <a:t>Syntax:</a:t>
            </a:r>
          </a:p>
          <a:p>
            <a:pPr marL="0" indent="0">
              <a:buNone/>
            </a:pPr>
            <a:r>
              <a:rPr lang="en-IN" dirty="0"/>
              <a:t>     &lt;tag id=""&gt;&lt;/tag&gt;</a:t>
            </a:r>
          </a:p>
        </p:txBody>
      </p:sp>
      <p:sp>
        <p:nvSpPr>
          <p:cNvPr id="5" name="TextBox 4">
            <a:hlinkClick r:id="rId2" action="ppaction://hlinkfile"/>
            <a:extLst>
              <a:ext uri="{FF2B5EF4-FFF2-40B4-BE49-F238E27FC236}">
                <a16:creationId xmlns:a16="http://schemas.microsoft.com/office/drawing/2014/main" id="{C4C4262A-B2D4-DFB0-56AA-9F283AAA7B7A}"/>
              </a:ext>
            </a:extLst>
          </p:cNvPr>
          <p:cNvSpPr txBox="1"/>
          <p:nvPr/>
        </p:nvSpPr>
        <p:spPr>
          <a:xfrm>
            <a:off x="5638800" y="4021392"/>
            <a:ext cx="4517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IN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..\Day_2</a:t>
            </a:r>
            <a:endParaRPr lang="en-IN" sz="4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idattribute.html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46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348AA-CB99-E459-2946-A9C942B1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25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Iframes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F9115-9C28-C66C-0B5B-0A387731A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368"/>
            <a:ext cx="10515600" cy="4967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HTML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iframe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used to display a web page within a web page.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inline frame is used to embed another document within the current HTML document.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b="0" i="1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title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b="0" i="1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Example:</a:t>
            </a:r>
          </a:p>
          <a:p>
            <a:pPr marL="0" indent="0" algn="just">
              <a:buNone/>
            </a:pPr>
            <a:r>
              <a:rPr lang="en-IN" dirty="0"/>
              <a:t> </a:t>
            </a: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..\Day_2</a:t>
            </a:r>
            <a:endParaRPr lang="en-IN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hlinkClick r:id="rId3" action="ppaction://hlinkfile"/>
              </a:rPr>
              <a:t>iframe.html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1635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DBFB-BE3D-4274-EA3C-D6C9B0FF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45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29F12-8509-13B0-8D6E-58B0B283D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692"/>
            <a:ext cx="10515600" cy="468227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HTML form is used to collect user input. The user input is most often sent to a server for processing.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&lt;form&gt; element is a container for different types of input elements, such as: text fields, checkboxes, radio buttons, submit buttons, etc.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&lt;input&gt; Element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HTML &lt;input&gt; element is the most used form element.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&lt;input&gt; element can be displayed in many ways, depending on the type attribute.</a:t>
            </a:r>
          </a:p>
        </p:txBody>
      </p:sp>
    </p:spTree>
    <p:extLst>
      <p:ext uri="{BB962C8B-B14F-4D97-AF65-F5344CB8AC3E}">
        <p14:creationId xmlns:p14="http://schemas.microsoft.com/office/powerpoint/2010/main" val="216232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830E-8D5D-5319-510B-69AAE5DC8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6CECC-3ABF-7DF6-F520-F376D8BF6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2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tables allow web developers to arrange data into rows and columns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..\Day_2</a:t>
            </a:r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simpletable.html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cells: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table cell is defined by &lt;td&gt; and ends with a &lt;/td&gt; tag.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 stands for table data.</a:t>
            </a:r>
          </a:p>
        </p:txBody>
      </p:sp>
    </p:spTree>
    <p:extLst>
      <p:ext uri="{BB962C8B-B14F-4D97-AF65-F5344CB8AC3E}">
        <p14:creationId xmlns:p14="http://schemas.microsoft.com/office/powerpoint/2010/main" val="1358937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DD7E3-4856-5940-2E00-C8C0F69E4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9277"/>
            <a:ext cx="10515600" cy="5807686"/>
          </a:xfrm>
        </p:spPr>
        <p:txBody>
          <a:bodyPr/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Action Attribute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action attribute defines the action to be performed when the form is submitted.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 attribute specifies where to display the response that is received after submitting the form.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Method Attribute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attribute specifies the HTTP method to be used when submitting the form data.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form-data can be sent as URL variables (with method="get") or as HTTP post transaction (with method="post").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default HTTP method when submitting form data is GET. 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required attribute specifies that an input field must be filled out before submitting the form.</a:t>
            </a:r>
          </a:p>
        </p:txBody>
      </p:sp>
    </p:spTree>
    <p:extLst>
      <p:ext uri="{BB962C8B-B14F-4D97-AF65-F5344CB8AC3E}">
        <p14:creationId xmlns:p14="http://schemas.microsoft.com/office/powerpoint/2010/main" val="1996639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23E4C-699D-35E4-C4EA-29DDF7F72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462817"/>
            <a:ext cx="10515600" cy="584126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type="text"&gt;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type="radio"&gt;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type="checkbox"&gt;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type="submit"&gt;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type="button"&gt;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value Attribute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value attribute specifies an initial value for an input field: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Attribute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specifies that an input field is read-only.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disabled Attribute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disabled attribute specifies that an input field should be disabled.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3A540-96DD-BEB1-D7B9-DF3DDF5EA24E}"/>
              </a:ext>
            </a:extLst>
          </p:cNvPr>
          <p:cNvSpPr txBox="1">
            <a:spLocks/>
          </p:cNvSpPr>
          <p:nvPr/>
        </p:nvSpPr>
        <p:spPr>
          <a:xfrm>
            <a:off x="7746492" y="739619"/>
            <a:ext cx="3493008" cy="1488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IN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9340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92FD5-A8B6-BFB9-30BD-C68D63B72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392"/>
            <a:ext cx="10515600" cy="5939571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Attribute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specifies the maximum number of characters allowed in an input field.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min and max Attributes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min and max attributes specify the minimum and maximum values for an input field.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min and max attributes work with the following input types: number, range, date, datetime-local, month, time and week.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placeholder Attribute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placeholder attribute specifies a short hint that describes the expected value of an input field (a sample value or a short description of the expected format).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simpleform.html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545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1F933-DAEE-0614-19F0-E87DD63A8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5D27C-BB14-FB2D-64DF-8E4510965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5415"/>
            <a:ext cx="10515600" cy="505154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&lt;video&gt; Element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show a video in HTML, use the &lt;video&gt; element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adds video controls, like play, pause, and volume.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start a video automatically, use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autoplay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muted after autoplay to let your video start playing automatically (but muted)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Audio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play an audio file in HTML, use the &lt;audio&gt; element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YouTube Videos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Media.html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00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0626-8433-38EB-293C-774E58A0C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028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Row: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F35C9-6C93-91E4-C020-816816C53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2219"/>
            <a:ext cx="10515600" cy="5134744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table row starts with a &lt;tr&gt; and ends with a &lt;/tr&gt; tag.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 stands for table row.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Header: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you want your cells to be table header cells. In those cases use the &lt;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tag instead of the &lt;td&gt; tag: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stands for table header.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the text in &lt;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elements are bold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you can change that with CSS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..\Day_2</a:t>
            </a:r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tables2.html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82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D535-E3A0-47BD-F7E0-DE5E0E2F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Borders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78C73-FD2F-8092-C818-BC57DF99D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013"/>
            <a:ext cx="10515600" cy="477095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tables can have borders of different styles and shapes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border to an Html table</a:t>
            </a:r>
            <a:r>
              <a:rPr lang="en-I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border is set using the CSS border property. If you do not specify a border for the table, it will be displayed without borders.</a:t>
            </a:r>
          </a:p>
          <a:p>
            <a:pPr marL="0" indent="0">
              <a:buNone/>
            </a:pPr>
            <a:r>
              <a:rPr lang="en-I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 a border, use the CSS border property on table, </a:t>
            </a:r>
            <a:r>
              <a:rPr lang="en-IN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td elements:</a:t>
            </a:r>
          </a:p>
          <a:p>
            <a:pPr marL="0" indent="0">
              <a:buNone/>
            </a:pPr>
            <a:r>
              <a:rPr lang="en-I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table, </a:t>
            </a:r>
            <a:r>
              <a:rPr lang="en-IN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td  {</a:t>
            </a:r>
          </a:p>
          <a:p>
            <a:pPr marL="0" indent="0">
              <a:buNone/>
            </a:pPr>
            <a:r>
              <a:rPr lang="en-I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border: 1px solid black;</a:t>
            </a:r>
          </a:p>
          <a:p>
            <a:pPr marL="0" indent="0">
              <a:buNone/>
            </a:pPr>
            <a:r>
              <a:rPr lang="en-I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}</a:t>
            </a:r>
          </a:p>
          <a:p>
            <a:pPr marL="0" indent="0">
              <a:buNone/>
            </a:pPr>
            <a:r>
              <a:rPr lang="en-I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marL="0" indent="0" algn="just">
              <a:buNone/>
            </a:pPr>
            <a:r>
              <a:rPr lang="en-IN" sz="5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..\Day_2</a:t>
            </a:r>
            <a:endParaRPr lang="en-IN" sz="5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basictable.html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29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DE74A-D361-3CCF-AF35-9E6AE697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977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</a:t>
            </a:r>
            <a:r>
              <a:rPr lang="en-IN" b="1" dirty="0" err="1"/>
              <a:t>llapsed</a:t>
            </a:r>
            <a:r>
              <a:rPr lang="en-IN" b="1" dirty="0"/>
              <a:t> borders in HTML Table: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F2F2-5A19-FC0B-51F3-46751B9B9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2219"/>
            <a:ext cx="10515600" cy="5134744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having double borders set the CSS border-collapse property to collapse.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table,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td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border: 1px solid black;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border-collapse: collapse;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}</a:t>
            </a:r>
          </a:p>
          <a:p>
            <a:pPr marL="0" indent="0" algn="just">
              <a:buNone/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..\Day_2</a:t>
            </a:r>
            <a:endParaRPr lang="en-IN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tableborder.html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103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95D15-F1C8-6BBE-A79C-37F568D28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border-radius property, the borders get rounded corners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table,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td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border: 1px solid black;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border-radius: 10px;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 </a:t>
            </a:r>
          </a:p>
          <a:p>
            <a:pPr marL="0" indent="0" algn="just">
              <a:buNone/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..\Day_2</a:t>
            </a:r>
            <a:endParaRPr lang="en-IN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roundedtable.html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D0350A-C441-1B75-0481-B21AF1D10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table borders</a:t>
            </a:r>
          </a:p>
        </p:txBody>
      </p:sp>
    </p:spTree>
    <p:extLst>
      <p:ext uri="{BB962C8B-B14F-4D97-AF65-F5344CB8AC3E}">
        <p14:creationId xmlns:p14="http://schemas.microsoft.com/office/powerpoint/2010/main" val="2879389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95D15-F1C8-6BBE-A79C-37F568D28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border-style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property,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set the appearance of the border.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values are allowed :</a:t>
            </a:r>
          </a:p>
          <a:p>
            <a:r>
              <a:rPr lang="en-I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dotted        </a:t>
            </a:r>
          </a:p>
          <a:p>
            <a:r>
              <a:rPr lang="en-I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dashed     </a:t>
            </a:r>
          </a:p>
          <a:p>
            <a:r>
              <a:rPr lang="en-I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solid     </a:t>
            </a:r>
          </a:p>
          <a:p>
            <a:r>
              <a:rPr lang="en-I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    </a:t>
            </a:r>
          </a:p>
          <a:p>
            <a:r>
              <a:rPr lang="en-I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groove     </a:t>
            </a:r>
          </a:p>
          <a:p>
            <a:pPr marL="0" indent="0" algn="just">
              <a:buNone/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..\Day_2</a:t>
            </a:r>
            <a:endParaRPr lang="en-IN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dottedtable.html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D0350A-C441-1B75-0481-B21AF1D10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Dotted table borders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6CB979-E3FC-43CB-9199-90F6A3221FE2}"/>
              </a:ext>
            </a:extLst>
          </p:cNvPr>
          <p:cNvSpPr txBox="1"/>
          <p:nvPr/>
        </p:nvSpPr>
        <p:spPr>
          <a:xfrm>
            <a:off x="5397910" y="2684206"/>
            <a:ext cx="23499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ridge 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inset 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outset 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 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 </a:t>
            </a:r>
          </a:p>
        </p:txBody>
      </p:sp>
    </p:spTree>
    <p:extLst>
      <p:ext uri="{BB962C8B-B14F-4D97-AF65-F5344CB8AC3E}">
        <p14:creationId xmlns:p14="http://schemas.microsoft.com/office/powerpoint/2010/main" val="2074564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95D15-F1C8-6BBE-A79C-37F568D28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border-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property,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set the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the border.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table,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td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border-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#96D4D4;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..\Day_2</a:t>
            </a:r>
            <a:endParaRPr lang="en-IN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bordercolor.html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D0350A-C441-1B75-0481-B21AF1D10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Border Color</a:t>
            </a:r>
          </a:p>
        </p:txBody>
      </p:sp>
    </p:spTree>
    <p:extLst>
      <p:ext uri="{BB962C8B-B14F-4D97-AF65-F5344CB8AC3E}">
        <p14:creationId xmlns:p14="http://schemas.microsoft.com/office/powerpoint/2010/main" val="2523342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2217</Words>
  <Application>Microsoft Office PowerPoint</Application>
  <PresentationFormat>Widescreen</PresentationFormat>
  <Paragraphs>288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Courier New</vt:lpstr>
      <vt:lpstr>Segoe UI</vt:lpstr>
      <vt:lpstr>Times New Roman</vt:lpstr>
      <vt:lpstr>Verdana</vt:lpstr>
      <vt:lpstr>Office Theme</vt:lpstr>
      <vt:lpstr>Day 2, HTML</vt:lpstr>
      <vt:lpstr>Agenda</vt:lpstr>
      <vt:lpstr>HTML Tables</vt:lpstr>
      <vt:lpstr>Table Row:</vt:lpstr>
      <vt:lpstr>Table Borders</vt:lpstr>
      <vt:lpstr>Collapsed borders in HTML Table:</vt:lpstr>
      <vt:lpstr>Round table borders</vt:lpstr>
      <vt:lpstr>Dotted table borders</vt:lpstr>
      <vt:lpstr>Border Color</vt:lpstr>
      <vt:lpstr>Table Size</vt:lpstr>
      <vt:lpstr>PowerPoint Presentation</vt:lpstr>
      <vt:lpstr>Table Headers</vt:lpstr>
      <vt:lpstr>Header for Multiple columns</vt:lpstr>
      <vt:lpstr>Table Padding &amp; Spacing </vt:lpstr>
      <vt:lpstr>PowerPoint Presentation</vt:lpstr>
      <vt:lpstr>Cell spacing</vt:lpstr>
      <vt:lpstr>Table Colspan &amp; Rowspan</vt:lpstr>
      <vt:lpstr>Table Rowspan</vt:lpstr>
      <vt:lpstr>HTML Lists</vt:lpstr>
      <vt:lpstr>Ordered List</vt:lpstr>
      <vt:lpstr>Ordered List</vt:lpstr>
      <vt:lpstr>Unordered List</vt:lpstr>
      <vt:lpstr>Description List</vt:lpstr>
      <vt:lpstr>HTML Class Attribute</vt:lpstr>
      <vt:lpstr>Using Multiple Classes</vt:lpstr>
      <vt:lpstr>HTML ID Attribute</vt:lpstr>
      <vt:lpstr>HTML ID Attribute</vt:lpstr>
      <vt:lpstr>HTML Iframes</vt:lpstr>
      <vt:lpstr>HTML Forms</vt:lpstr>
      <vt:lpstr>PowerPoint Presentation</vt:lpstr>
      <vt:lpstr>PowerPoint Presentation</vt:lpstr>
      <vt:lpstr>PowerPoint Presentation</vt:lpstr>
      <vt:lpstr>HTML Media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1, HTML Fundamentals</dc:title>
  <dc:creator>Nachiketh s</dc:creator>
  <cp:lastModifiedBy>Nachiketh s</cp:lastModifiedBy>
  <cp:revision>63</cp:revision>
  <dcterms:created xsi:type="dcterms:W3CDTF">2023-10-31T12:06:54Z</dcterms:created>
  <dcterms:modified xsi:type="dcterms:W3CDTF">2023-11-07T07:31:34Z</dcterms:modified>
</cp:coreProperties>
</file>