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0" r:id="rId6"/>
    <p:sldId id="258" r:id="rId7"/>
    <p:sldId id="262" r:id="rId8"/>
    <p:sldId id="261" r:id="rId9"/>
    <p:sldId id="281" r:id="rId10"/>
    <p:sldId id="282" r:id="rId11"/>
    <p:sldId id="283" r:id="rId12"/>
    <p:sldId id="284" r:id="rId13"/>
    <p:sldId id="286" r:id="rId14"/>
    <p:sldId id="287" r:id="rId15"/>
    <p:sldId id="288" r:id="rId16"/>
    <p:sldId id="289" r:id="rId17"/>
    <p:sldId id="290" r:id="rId18"/>
    <p:sldId id="291" r:id="rId19"/>
    <p:sldId id="292" r:id="rId20"/>
    <p:sldId id="294"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C743A-758A-8134-021B-9B99A7C1C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486DCF-931F-709E-E317-D29DF4B82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99E8EC-CBB6-C80A-B3B1-2ACA999D495F}"/>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5" name="Footer Placeholder 4">
            <a:extLst>
              <a:ext uri="{FF2B5EF4-FFF2-40B4-BE49-F238E27FC236}">
                <a16:creationId xmlns:a16="http://schemas.microsoft.com/office/drawing/2014/main" id="{C703CF98-078F-3B76-82A0-C5E2F2E0C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C4BF9-61DD-AC7B-5B50-D1DA6F1E0E32}"/>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3201979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9AF2-0F24-F0F1-521F-AB0362647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6BC21A-A913-8DBE-665F-A45B971B1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A1D3E-6270-1B6B-5C86-09966F71DE8F}"/>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5" name="Footer Placeholder 4">
            <a:extLst>
              <a:ext uri="{FF2B5EF4-FFF2-40B4-BE49-F238E27FC236}">
                <a16:creationId xmlns:a16="http://schemas.microsoft.com/office/drawing/2014/main" id="{81546653-9B3B-73A2-BBC5-F0F854165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F073F-F549-886E-1B53-5A0E55DA740E}"/>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931260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E95CAC-9667-4945-324B-7DB64C828D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2E5F8-C627-395C-4FC0-2D413BA64C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D2910-D837-9594-4FDF-C0AD46E2EE82}"/>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5" name="Footer Placeholder 4">
            <a:extLst>
              <a:ext uri="{FF2B5EF4-FFF2-40B4-BE49-F238E27FC236}">
                <a16:creationId xmlns:a16="http://schemas.microsoft.com/office/drawing/2014/main" id="{007D3212-5C98-CD6B-82DE-B1E852CD6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E40DF-2159-F05C-A0BE-4B8860DC9C76}"/>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425058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2199-BD12-C9E6-0DD5-C07E75154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37BFA-5D4A-C33F-D510-1E0E73576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63F0E-2F86-73B2-58DD-04C3B8868F35}"/>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5" name="Footer Placeholder 4">
            <a:extLst>
              <a:ext uri="{FF2B5EF4-FFF2-40B4-BE49-F238E27FC236}">
                <a16:creationId xmlns:a16="http://schemas.microsoft.com/office/drawing/2014/main" id="{7983440A-0BE3-9CD7-289D-64ADBDE53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BA17-518B-8C3B-8A19-3A66CE03E611}"/>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373446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0A6E-B3B3-81BF-1217-008829F704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8EEF8E-C05D-7147-D8BB-584A56D80D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B2E19C-3168-48D6-D80A-14B369B7CAC6}"/>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5" name="Footer Placeholder 4">
            <a:extLst>
              <a:ext uri="{FF2B5EF4-FFF2-40B4-BE49-F238E27FC236}">
                <a16:creationId xmlns:a16="http://schemas.microsoft.com/office/drawing/2014/main" id="{34C36632-DED6-3398-FF59-E471EEF58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EFE23-4CEA-6180-11A8-4989E0CABE55}"/>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21897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018B-3358-4CF3-664B-56AEC2AA4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49C79-A9F2-FF58-FD0E-F00884BC4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ACFF05-1175-C283-9E47-929EF6B13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5247D-E683-8401-448C-6B728C0683F6}"/>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6" name="Footer Placeholder 5">
            <a:extLst>
              <a:ext uri="{FF2B5EF4-FFF2-40B4-BE49-F238E27FC236}">
                <a16:creationId xmlns:a16="http://schemas.microsoft.com/office/drawing/2014/main" id="{574FEED9-3D1C-2B88-54CB-D924A7862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C3EC6-82B0-25AC-00EE-A451E03E1EB5}"/>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112342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7B0E-2DE7-C47E-E132-6CE9369099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6ED089-BFA7-A2EE-446B-12B7926A6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6BA623-75F7-902B-8A07-448EB80BE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39AA9-84E8-0FBF-1B23-A3C786C25B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33B60-DD42-807B-4305-ADA3D6E01C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4A3C69-0293-9185-49A9-0499BA590287}"/>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8" name="Footer Placeholder 7">
            <a:extLst>
              <a:ext uri="{FF2B5EF4-FFF2-40B4-BE49-F238E27FC236}">
                <a16:creationId xmlns:a16="http://schemas.microsoft.com/office/drawing/2014/main" id="{023FCE20-8A54-8266-EBA3-9A6D333DA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90232-B338-C922-DFAA-AD75ABD7F699}"/>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152389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BB88-660C-500F-736C-3B32072EC6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C88117-F245-B835-F0C8-9ED327A4DDEF}"/>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4" name="Footer Placeholder 3">
            <a:extLst>
              <a:ext uri="{FF2B5EF4-FFF2-40B4-BE49-F238E27FC236}">
                <a16:creationId xmlns:a16="http://schemas.microsoft.com/office/drawing/2014/main" id="{1875835A-37D5-5FAC-0C40-7FF0AF1BB0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E4E0B7-44BD-ADAC-10C8-012E83BD3313}"/>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37013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891D3-1AA6-9277-52F9-D868803B22EC}"/>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3" name="Footer Placeholder 2">
            <a:extLst>
              <a:ext uri="{FF2B5EF4-FFF2-40B4-BE49-F238E27FC236}">
                <a16:creationId xmlns:a16="http://schemas.microsoft.com/office/drawing/2014/main" id="{4230019A-E4D3-9EE2-0E4B-7BC5D6C31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F0BEB7-FD0D-4050-F396-B2551C809211}"/>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26817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978D-EB4C-C030-8D33-B5187A6C7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8535DF-3874-2683-0C5B-78979A6E5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0047F-2CEA-9AED-C5C4-2AE467DF8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9D608-112B-C4F2-770E-F6CD58FB2E03}"/>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6" name="Footer Placeholder 5">
            <a:extLst>
              <a:ext uri="{FF2B5EF4-FFF2-40B4-BE49-F238E27FC236}">
                <a16:creationId xmlns:a16="http://schemas.microsoft.com/office/drawing/2014/main" id="{8776CEFB-C6FC-5B7C-F046-452EE0366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C2C90-7946-5E43-2D57-A8136B846F91}"/>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211734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57CF7-9AEE-94F3-D59A-6639687AD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95F94-AE6D-CBCF-E960-0CFCFFD681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73A31B-EECA-FEBC-3AA7-7C0F76DCC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D558F-7DD2-82FE-F5D5-6B35CA873437}"/>
              </a:ext>
            </a:extLst>
          </p:cNvPr>
          <p:cNvSpPr>
            <a:spLocks noGrp="1"/>
          </p:cNvSpPr>
          <p:nvPr>
            <p:ph type="dt" sz="half" idx="10"/>
          </p:nvPr>
        </p:nvSpPr>
        <p:spPr/>
        <p:txBody>
          <a:bodyPr/>
          <a:lstStyle/>
          <a:p>
            <a:fld id="{97EA767B-AAF0-4B9C-ADDB-42370F7D68C7}" type="datetimeFigureOut">
              <a:rPr lang="en-US" smtClean="0"/>
              <a:t>11/8/2023</a:t>
            </a:fld>
            <a:endParaRPr lang="en-US"/>
          </a:p>
        </p:txBody>
      </p:sp>
      <p:sp>
        <p:nvSpPr>
          <p:cNvPr id="6" name="Footer Placeholder 5">
            <a:extLst>
              <a:ext uri="{FF2B5EF4-FFF2-40B4-BE49-F238E27FC236}">
                <a16:creationId xmlns:a16="http://schemas.microsoft.com/office/drawing/2014/main" id="{2525FF71-B587-1153-75D9-5C24251EC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2E5BE6-27B4-5E5C-DEF7-5B961D034BB2}"/>
              </a:ext>
            </a:extLst>
          </p:cNvPr>
          <p:cNvSpPr>
            <a:spLocks noGrp="1"/>
          </p:cNvSpPr>
          <p:nvPr>
            <p:ph type="sldNum" sz="quarter" idx="12"/>
          </p:nvPr>
        </p:nvSpPr>
        <p:spPr/>
        <p:txBody>
          <a:bodyPr/>
          <a:lstStyle/>
          <a:p>
            <a:fld id="{3DB4E28B-7E04-494C-B9F6-CF2EF779B217}" type="slidenum">
              <a:rPr lang="en-US" smtClean="0"/>
              <a:t>‹#›</a:t>
            </a:fld>
            <a:endParaRPr lang="en-US"/>
          </a:p>
        </p:txBody>
      </p:sp>
    </p:spTree>
    <p:extLst>
      <p:ext uri="{BB962C8B-B14F-4D97-AF65-F5344CB8AC3E}">
        <p14:creationId xmlns:p14="http://schemas.microsoft.com/office/powerpoint/2010/main" val="133094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B6A30-416D-37BC-6EB0-271D0D881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ED3163-AA9F-1E2D-15D7-CE09D21BB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F8F45-720C-9FD9-73F6-FB1E119D4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EA767B-AAF0-4B9C-ADDB-42370F7D68C7}" type="datetimeFigureOut">
              <a:rPr lang="en-US" smtClean="0"/>
              <a:t>11/8/2023</a:t>
            </a:fld>
            <a:endParaRPr lang="en-US"/>
          </a:p>
        </p:txBody>
      </p:sp>
      <p:sp>
        <p:nvSpPr>
          <p:cNvPr id="5" name="Footer Placeholder 4">
            <a:extLst>
              <a:ext uri="{FF2B5EF4-FFF2-40B4-BE49-F238E27FC236}">
                <a16:creationId xmlns:a16="http://schemas.microsoft.com/office/drawing/2014/main" id="{BDF4A16F-FC02-E462-A8E5-E20BD0ACD5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AB1F84-E529-1E6D-AB87-302565DFF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4E28B-7E04-494C-B9F6-CF2EF779B217}" type="slidenum">
              <a:rPr lang="en-US" smtClean="0"/>
              <a:t>‹#›</a:t>
            </a:fld>
            <a:endParaRPr lang="en-US"/>
          </a:p>
        </p:txBody>
      </p:sp>
    </p:spTree>
    <p:extLst>
      <p:ext uri="{BB962C8B-B14F-4D97-AF65-F5344CB8AC3E}">
        <p14:creationId xmlns:p14="http://schemas.microsoft.com/office/powerpoint/2010/main" val="191470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stylecolor.html" TargetMode="External"/><Relationship Id="rId2" Type="http://schemas.openxmlformats.org/officeDocument/2006/relationships/hyperlink" Target="position.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tableborder.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eightwidth.html" TargetMode="External"/><Relationship Id="rId2" Type="http://schemas.openxmlformats.org/officeDocument/2006/relationships/hyperlink" Target="collaps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absoluterelative.html" TargetMode="External"/><Relationship Id="rId2" Type="http://schemas.openxmlformats.org/officeDocument/2006/relationships/hyperlink" Target="static.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sticky.html" TargetMode="External"/><Relationship Id="rId2" Type="http://schemas.openxmlformats.org/officeDocument/2006/relationships/hyperlink" Target="fixe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overlap.html" TargetMode="External"/><Relationship Id="rId2" Type="http://schemas.openxmlformats.org/officeDocument/2006/relationships/hyperlink" Target="zindex.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floa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clear.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verticalnav.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loatnavi.html" TargetMode="External"/><Relationship Id="rId2" Type="http://schemas.openxmlformats.org/officeDocument/2006/relationships/hyperlink" Target="inlinenavi.html" TargetMode="External"/><Relationship Id="rId1" Type="http://schemas.openxmlformats.org/officeDocument/2006/relationships/slideLayout" Target="../slideLayouts/slideLayout2.xml"/><Relationship Id="rId5" Type="http://schemas.openxmlformats.org/officeDocument/2006/relationships/hyperlink" Target="fixednavi.html" TargetMode="External"/><Relationship Id="rId4" Type="http://schemas.openxmlformats.org/officeDocument/2006/relationships/hyperlink" Target="floatnavi1.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enu.html" TargetMode="External"/><Relationship Id="rId2" Type="http://schemas.openxmlformats.org/officeDocument/2006/relationships/hyperlink" Target="dropdown.html" TargetMode="External"/><Relationship Id="rId1" Type="http://schemas.openxmlformats.org/officeDocument/2006/relationships/slideLayout" Target="../slideLayouts/slideLayout2.xml"/><Relationship Id="rId4" Type="http://schemas.openxmlformats.org/officeDocument/2006/relationships/hyperlink" Target="dropimag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font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ontweight.html" TargetMode="External"/><Relationship Id="rId2" Type="http://schemas.openxmlformats.org/officeDocument/2006/relationships/hyperlink" Target="fontstyl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link.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color.html" TargetMode="External"/><Relationship Id="rId2" Type="http://schemas.openxmlformats.org/officeDocument/2006/relationships/hyperlink" Target="textdecoration.html" TargetMode="External"/><Relationship Id="rId1" Type="http://schemas.openxmlformats.org/officeDocument/2006/relationships/slideLayout" Target="../slideLayouts/slideLayout2.xml"/><Relationship Id="rId4" Type="http://schemas.openxmlformats.org/officeDocument/2006/relationships/hyperlink" Target="styledlink.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image.html" TargetMode="External"/><Relationship Id="rId2" Type="http://schemas.openxmlformats.org/officeDocument/2006/relationships/hyperlink" Target="liststyl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ECB2-58A7-DF3E-B619-27E4BE9A3733}"/>
              </a:ext>
            </a:extLst>
          </p:cNvPr>
          <p:cNvSpPr>
            <a:spLocks noGrp="1"/>
          </p:cNvSpPr>
          <p:nvPr>
            <p:ph type="ctrTitle"/>
          </p:nvPr>
        </p:nvSpPr>
        <p:spPr>
          <a:xfrm>
            <a:off x="4800600" y="4396153"/>
            <a:ext cx="7239000" cy="2331793"/>
          </a:xfrm>
        </p:spPr>
        <p:txBody>
          <a:bodyPr/>
          <a:lstStyle/>
          <a:p>
            <a:r>
              <a:rPr lang="en-US" dirty="0">
                <a:latin typeface="Times New Roman" panose="02020603050405020304" pitchFamily="18" charset="0"/>
                <a:cs typeface="Times New Roman" panose="02020603050405020304" pitchFamily="18" charset="0"/>
              </a:rPr>
              <a:t>Day 4,</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CSS</a:t>
            </a:r>
          </a:p>
        </p:txBody>
      </p:sp>
    </p:spTree>
    <p:extLst>
      <p:ext uri="{BB962C8B-B14F-4D97-AF65-F5344CB8AC3E}">
        <p14:creationId xmlns:p14="http://schemas.microsoft.com/office/powerpoint/2010/main" val="59824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365126"/>
            <a:ext cx="10515600" cy="519778"/>
          </a:xfrm>
        </p:spPr>
        <p:txBody>
          <a:bodyPr>
            <a:normAutofit fontScale="90000"/>
          </a:bodyPr>
          <a:lstStyle/>
          <a:p>
            <a:r>
              <a:rPr lang="en-US" b="1" dirty="0">
                <a:latin typeface="Times New Roman" panose="02020603050405020304" pitchFamily="18" charset="0"/>
                <a:cs typeface="Times New Roman" panose="02020603050405020304" pitchFamily="18" charset="0"/>
              </a:rPr>
              <a:t>CSS Lists</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884904"/>
            <a:ext cx="10515600" cy="5607970"/>
          </a:xfrm>
        </p:spPr>
        <p:txBody>
          <a:bodyPr>
            <a:normAutofit/>
          </a:bodyPr>
          <a:lstStyle/>
          <a:p>
            <a:r>
              <a:rPr lang="en-IN" b="0" i="0" dirty="0">
                <a:solidFill>
                  <a:srgbClr val="000000"/>
                </a:solidFill>
                <a:effectLst/>
                <a:latin typeface="Times New Roman" panose="02020603050405020304" pitchFamily="18" charset="0"/>
                <a:cs typeface="Times New Roman" panose="02020603050405020304" pitchFamily="18" charset="0"/>
              </a:rPr>
              <a:t>"list-style-position: outside;" means that the bullet points will be outside the list item.</a:t>
            </a:r>
          </a:p>
          <a:p>
            <a:r>
              <a:rPr lang="en-IN" b="0" i="0" dirty="0">
                <a:solidFill>
                  <a:srgbClr val="000000"/>
                </a:solidFill>
                <a:effectLst/>
                <a:latin typeface="Times New Roman" panose="02020603050405020304" pitchFamily="18" charset="0"/>
                <a:cs typeface="Times New Roman" panose="02020603050405020304" pitchFamily="18" charset="0"/>
              </a:rPr>
              <a:t>"list-style-position: inside;" means that the bullet points will be inside the list item.</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position.html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Styling List With </a:t>
            </a:r>
            <a:r>
              <a:rPr lang="en-IN" b="1" i="0" dirty="0" err="1">
                <a:solidFill>
                  <a:srgbClr val="000000"/>
                </a:solidFill>
                <a:effectLst/>
                <a:latin typeface="Times New Roman" panose="02020603050405020304" pitchFamily="18" charset="0"/>
                <a:cs typeface="Times New Roman" panose="02020603050405020304" pitchFamily="18" charset="0"/>
              </a:rPr>
              <a:t>Colors</a:t>
            </a:r>
            <a:endParaRPr lang="en-IN" b="1" i="0" dirty="0">
              <a:solidFill>
                <a:srgbClr val="000000"/>
              </a:solidFill>
              <a:effectLst/>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We can also style lists with </a:t>
            </a:r>
            <a:r>
              <a:rPr lang="en-IN" b="0" i="0" dirty="0" err="1">
                <a:solidFill>
                  <a:srgbClr val="000000"/>
                </a:solidFill>
                <a:effectLst/>
                <a:latin typeface="Times New Roman" panose="02020603050405020304" pitchFamily="18" charset="0"/>
                <a:cs typeface="Times New Roman" panose="02020603050405020304" pitchFamily="18" charset="0"/>
              </a:rPr>
              <a:t>colors</a:t>
            </a:r>
            <a:r>
              <a:rPr lang="en-IN" b="0" i="0" dirty="0">
                <a:solidFill>
                  <a:srgbClr val="000000"/>
                </a:solidFill>
                <a:effectLst/>
                <a:latin typeface="Times New Roman" panose="02020603050405020304" pitchFamily="18" charset="0"/>
                <a:cs typeface="Times New Roman" panose="02020603050405020304" pitchFamily="18" charset="0"/>
              </a:rPr>
              <a:t>, to make them look a little more interesting.</a:t>
            </a:r>
          </a:p>
          <a:p>
            <a:r>
              <a:rPr lang="en-IN" b="0" i="0" dirty="0">
                <a:solidFill>
                  <a:srgbClr val="000000"/>
                </a:solidFill>
                <a:effectLst/>
                <a:latin typeface="Times New Roman" panose="02020603050405020304" pitchFamily="18" charset="0"/>
                <a:cs typeface="Times New Roman" panose="02020603050405020304" pitchFamily="18" charset="0"/>
              </a:rPr>
              <a:t>Anything added to the &lt;</a:t>
            </a:r>
            <a:r>
              <a:rPr lang="en-IN" b="0" i="0" dirty="0" err="1">
                <a:solidFill>
                  <a:srgbClr val="000000"/>
                </a:solidFill>
                <a:effectLst/>
                <a:latin typeface="Times New Roman" panose="02020603050405020304" pitchFamily="18" charset="0"/>
                <a:cs typeface="Times New Roman" panose="02020603050405020304" pitchFamily="18" charset="0"/>
              </a:rPr>
              <a:t>ol</a:t>
            </a:r>
            <a:r>
              <a:rPr lang="en-IN" b="0" i="0" dirty="0">
                <a:solidFill>
                  <a:srgbClr val="000000"/>
                </a:solidFill>
                <a:effectLst/>
                <a:latin typeface="Times New Roman" panose="02020603050405020304" pitchFamily="18" charset="0"/>
                <a:cs typeface="Times New Roman" panose="02020603050405020304" pitchFamily="18" charset="0"/>
              </a:rPr>
              <a:t>&gt; or &lt;</a:t>
            </a:r>
            <a:r>
              <a:rPr lang="en-IN" b="0" i="0" dirty="0" err="1">
                <a:solidFill>
                  <a:srgbClr val="000000"/>
                </a:solidFill>
                <a:effectLst/>
                <a:latin typeface="Times New Roman" panose="02020603050405020304" pitchFamily="18" charset="0"/>
                <a:cs typeface="Times New Roman" panose="02020603050405020304" pitchFamily="18" charset="0"/>
              </a:rPr>
              <a:t>ul</a:t>
            </a:r>
            <a:r>
              <a:rPr lang="en-IN" b="0" i="0" dirty="0">
                <a:solidFill>
                  <a:srgbClr val="000000"/>
                </a:solidFill>
                <a:effectLst/>
                <a:latin typeface="Times New Roman" panose="02020603050405020304" pitchFamily="18" charset="0"/>
                <a:cs typeface="Times New Roman" panose="02020603050405020304" pitchFamily="18" charset="0"/>
              </a:rPr>
              <a:t>&gt; tag, affects the entire list, while properties added to the &lt;li&gt; tag will affect the individual list items: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3" action="ppaction://hlinkfile"/>
              </a:rPr>
              <a:t>stylecolor.html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70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365126"/>
            <a:ext cx="10515600" cy="519778"/>
          </a:xfrm>
        </p:spPr>
        <p:txBody>
          <a:bodyPr>
            <a:normAutofit fontScale="90000"/>
          </a:bodyPr>
          <a:lstStyle/>
          <a:p>
            <a:r>
              <a:rPr lang="en-US" b="1" dirty="0">
                <a:latin typeface="Times New Roman" panose="02020603050405020304" pitchFamily="18" charset="0"/>
                <a:cs typeface="Times New Roman" panose="02020603050405020304" pitchFamily="18" charset="0"/>
              </a:rPr>
              <a:t>CSS Tables</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884904"/>
            <a:ext cx="10515600" cy="5607970"/>
          </a:xfrm>
        </p:spPr>
        <p:txBody>
          <a:bodyPr>
            <a:normAutofit/>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 table in CSS is used to apply the various styling properties to the HTML Table elements to arrange the data in rows and columns, or possibly in a more complex structure.</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Table Borders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To specify table borders in CSS, use the border property.</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syntax</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border: </a:t>
            </a:r>
            <a:r>
              <a:rPr lang="en-IN" b="0" i="0" dirty="0" err="1">
                <a:solidFill>
                  <a:srgbClr val="000000"/>
                </a:solidFill>
                <a:effectLst/>
                <a:latin typeface="Times New Roman" panose="02020603050405020304" pitchFamily="18" charset="0"/>
                <a:cs typeface="Times New Roman" panose="02020603050405020304" pitchFamily="18" charset="0"/>
              </a:rPr>
              <a:t>table_width</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table_color</a:t>
            </a:r>
            <a:r>
              <a:rPr lang="en-IN" b="0" i="0" dirty="0">
                <a:solidFill>
                  <a:srgbClr val="000000"/>
                </a:solidFill>
                <a:effectLst/>
                <a:latin typeface="Times New Roman" panose="02020603050405020304" pitchFamily="18" charset="0"/>
                <a:cs typeface="Times New Roman" panose="02020603050405020304" pitchFamily="18" charset="0"/>
              </a:rPr>
              <a:t>;</a:t>
            </a:r>
          </a:p>
          <a:p>
            <a:pPr marL="0" indent="0">
              <a:buNone/>
            </a:pPr>
            <a:r>
              <a:rPr lang="en-IN" dirty="0">
                <a:solidFill>
                  <a:srgbClr val="000000"/>
                </a:solidFill>
                <a:latin typeface="Times New Roman" panose="02020603050405020304" pitchFamily="18" charset="0"/>
                <a:cs typeface="Times New Roman" panose="02020603050405020304" pitchFamily="18" charset="0"/>
              </a:rPr>
              <a:t>Example</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2" action="ppaction://hlinkfile"/>
              </a:rPr>
              <a:t>tableborder.html</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499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365126"/>
            <a:ext cx="10515600" cy="519778"/>
          </a:xfrm>
        </p:spPr>
        <p:txBody>
          <a:bodyPr>
            <a:normAutofit fontScale="90000"/>
          </a:bodyPr>
          <a:lstStyle/>
          <a:p>
            <a:r>
              <a:rPr lang="en-US" b="1" dirty="0">
                <a:latin typeface="Times New Roman" panose="02020603050405020304" pitchFamily="18" charset="0"/>
                <a:cs typeface="Times New Roman" panose="02020603050405020304" pitchFamily="18" charset="0"/>
              </a:rPr>
              <a:t>Collapse Border</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884904"/>
            <a:ext cx="10515600" cy="5607970"/>
          </a:xfrm>
        </p:spPr>
        <p:txBody>
          <a:bodyPr>
            <a:normAutofit/>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border-collapse property sets whether the table borders should be collapsed into a single border.</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Syntax:</a:t>
            </a:r>
          </a:p>
          <a:p>
            <a:pPr marL="0" indent="0">
              <a:buNone/>
            </a:pPr>
            <a:r>
              <a:rPr lang="en-IN" dirty="0">
                <a:solidFill>
                  <a:srgbClr val="000000"/>
                </a:solidFill>
                <a:latin typeface="Times New Roman" panose="02020603050405020304" pitchFamily="18" charset="0"/>
                <a:cs typeface="Times New Roman" panose="02020603050405020304" pitchFamily="18" charset="0"/>
              </a:rPr>
              <a:t>   </a:t>
            </a:r>
            <a:r>
              <a:rPr lang="en-IN" b="0" i="0" dirty="0">
                <a:solidFill>
                  <a:srgbClr val="000000"/>
                </a:solidFill>
                <a:effectLst/>
                <a:latin typeface="Times New Roman" panose="02020603050405020304" pitchFamily="18" charset="0"/>
                <a:cs typeface="Times New Roman" panose="02020603050405020304" pitchFamily="18" charset="0"/>
              </a:rPr>
              <a:t>border-collapse: collapse/separate;</a:t>
            </a:r>
          </a:p>
          <a:p>
            <a:pPr marL="0" indent="0">
              <a:buNone/>
            </a:pPr>
            <a:r>
              <a:rPr lang="en-IN" dirty="0">
                <a:solidFill>
                  <a:srgbClr val="000000"/>
                </a:solidFill>
                <a:latin typeface="Times New Roman" panose="02020603050405020304" pitchFamily="18" charset="0"/>
                <a:cs typeface="Times New Roman" panose="02020603050405020304" pitchFamily="18" charset="0"/>
              </a:rPr>
              <a:t>Example</a:t>
            </a:r>
          </a:p>
          <a:p>
            <a:pPr marL="0" indent="0">
              <a:buNone/>
            </a:pPr>
            <a:r>
              <a:rPr lang="en-IN" dirty="0">
                <a:solidFill>
                  <a:srgbClr val="000000"/>
                </a:solidFill>
                <a:latin typeface="Times New Roman" panose="02020603050405020304" pitchFamily="18" charset="0"/>
                <a:cs typeface="Times New Roman" panose="02020603050405020304" pitchFamily="18" charset="0"/>
                <a:hlinkClick r:id="rId2" action="ppaction://hlinkfile"/>
              </a:rPr>
              <a:t>collapse.html</a:t>
            </a: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r>
              <a:rPr lang="en-IN" b="1" dirty="0">
                <a:solidFill>
                  <a:srgbClr val="000000"/>
                </a:solidFill>
                <a:latin typeface="Times New Roman" panose="02020603050405020304" pitchFamily="18" charset="0"/>
                <a:cs typeface="Times New Roman" panose="02020603050405020304" pitchFamily="18" charset="0"/>
              </a:rPr>
              <a:t>Table Size:</a:t>
            </a:r>
          </a:p>
          <a:p>
            <a:pPr marL="0" indent="0">
              <a:buNone/>
            </a:pPr>
            <a:r>
              <a:rPr lang="en-IN" dirty="0">
                <a:solidFill>
                  <a:srgbClr val="000000"/>
                </a:solidFill>
                <a:latin typeface="Times New Roman" panose="02020603050405020304" pitchFamily="18" charset="0"/>
                <a:cs typeface="Times New Roman" panose="02020603050405020304" pitchFamily="18" charset="0"/>
              </a:rPr>
              <a:t>Table Width and Height</a:t>
            </a:r>
          </a:p>
          <a:p>
            <a:pPr marL="0" indent="0">
              <a:buNone/>
            </a:pPr>
            <a:r>
              <a:rPr lang="en-IN" dirty="0">
                <a:solidFill>
                  <a:srgbClr val="000000"/>
                </a:solidFill>
                <a:latin typeface="Times New Roman" panose="02020603050405020304" pitchFamily="18" charset="0"/>
                <a:cs typeface="Times New Roman" panose="02020603050405020304" pitchFamily="18" charset="0"/>
              </a:rPr>
              <a:t>The width and height of a table are defined by the width and height properties.</a:t>
            </a:r>
          </a:p>
          <a:p>
            <a:pPr marL="0" indent="0">
              <a:buNone/>
            </a:pPr>
            <a:r>
              <a:rPr lang="en-IN" dirty="0">
                <a:solidFill>
                  <a:srgbClr val="000000"/>
                </a:solidFill>
                <a:latin typeface="Times New Roman" panose="02020603050405020304" pitchFamily="18" charset="0"/>
                <a:cs typeface="Times New Roman" panose="02020603050405020304" pitchFamily="18" charset="0"/>
                <a:hlinkClick r:id="rId3" action="ppaction://hlinkfile"/>
              </a:rPr>
              <a:t>heightwidth.html</a:t>
            </a: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79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365126"/>
            <a:ext cx="10515600" cy="519778"/>
          </a:xfrm>
        </p:spPr>
        <p:txBody>
          <a:bodyPr>
            <a:normAutofit fontScale="90000"/>
          </a:bodyPr>
          <a:lstStyle/>
          <a:p>
            <a:r>
              <a:rPr lang="en-US" b="1" dirty="0">
                <a:latin typeface="Times New Roman" panose="02020603050405020304" pitchFamily="18" charset="0"/>
                <a:cs typeface="Times New Roman" panose="02020603050405020304" pitchFamily="18" charset="0"/>
              </a:rPr>
              <a:t>CSS Layout</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884904"/>
            <a:ext cx="10515600" cy="5607970"/>
          </a:xfrm>
        </p:spPr>
        <p:txBody>
          <a:bodyPr>
            <a:normAutofit/>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position Property</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position property specifies the type of positioning method used for an element.</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There are five different position values:</a:t>
            </a:r>
          </a:p>
          <a:p>
            <a:pPr marL="514350" indent="-514350">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static</a:t>
            </a:r>
          </a:p>
          <a:p>
            <a:pPr marL="514350" indent="-514350">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relative</a:t>
            </a:r>
          </a:p>
          <a:p>
            <a:pPr marL="514350" indent="-514350">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fixed</a:t>
            </a:r>
          </a:p>
          <a:p>
            <a:pPr marL="514350" indent="-514350">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absolute</a:t>
            </a:r>
          </a:p>
          <a:p>
            <a:pPr marL="514350" indent="-514350">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sticky</a:t>
            </a:r>
          </a:p>
        </p:txBody>
      </p:sp>
    </p:spTree>
    <p:extLst>
      <p:ext uri="{BB962C8B-B14F-4D97-AF65-F5344CB8AC3E}">
        <p14:creationId xmlns:p14="http://schemas.microsoft.com/office/powerpoint/2010/main" val="201118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127820"/>
            <a:ext cx="10515600" cy="609600"/>
          </a:xfrm>
        </p:spPr>
        <p:txBody>
          <a:bodyPr>
            <a:normAutofit/>
          </a:bodyPr>
          <a:lstStyle/>
          <a:p>
            <a:r>
              <a:rPr lang="en-US" sz="2800" b="1" dirty="0">
                <a:latin typeface="Times New Roman" panose="02020603050405020304" pitchFamily="18" charset="0"/>
                <a:cs typeface="Times New Roman" panose="02020603050405020304" pitchFamily="18" charset="0"/>
              </a:rPr>
              <a:t>Position: static;</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619432"/>
            <a:ext cx="10515600" cy="6110747"/>
          </a:xfrm>
        </p:spPr>
        <p:txBody>
          <a:bodyPr>
            <a:normAutofit/>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HTML elements are positioned static by default.</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Static positioned elements are not affected by the top, bottom, left, and right properties.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static.html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position: relative;</a:t>
            </a:r>
          </a:p>
          <a:p>
            <a:r>
              <a:rPr lang="en-IN" b="0" i="0" dirty="0">
                <a:solidFill>
                  <a:srgbClr val="000000"/>
                </a:solidFill>
                <a:effectLst/>
                <a:latin typeface="Times New Roman" panose="02020603050405020304" pitchFamily="18" charset="0"/>
                <a:cs typeface="Times New Roman" panose="02020603050405020304" pitchFamily="18" charset="0"/>
              </a:rPr>
              <a:t>An element with position: relative; is positioned relative to its normal position.</a:t>
            </a:r>
          </a:p>
          <a:p>
            <a:r>
              <a:rPr lang="en-IN" b="0" i="0" dirty="0">
                <a:solidFill>
                  <a:srgbClr val="000000"/>
                </a:solidFill>
                <a:effectLst/>
                <a:latin typeface="Times New Roman" panose="02020603050405020304" pitchFamily="18" charset="0"/>
                <a:cs typeface="Times New Roman" panose="02020603050405020304" pitchFamily="18" charset="0"/>
              </a:rPr>
              <a:t>the top, right, bottom, and left properties of a relatively-positioned element will cause it to be adjusted away from its normal position</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position: absolute;</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An element with position: absolute; is positioned relative to the nearest positioned ancestor.</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3" action="ppaction://hlinkfile"/>
              </a:rPr>
              <a:t>absoluterelative.html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16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127820"/>
            <a:ext cx="10515600" cy="609600"/>
          </a:xfrm>
        </p:spPr>
        <p:txBody>
          <a:bodyPr>
            <a:normAutofit/>
          </a:bodyPr>
          <a:lstStyle/>
          <a:p>
            <a:r>
              <a:rPr lang="en-US" sz="2800" b="1" dirty="0">
                <a:latin typeface="Times New Roman" panose="02020603050405020304" pitchFamily="18" charset="0"/>
                <a:cs typeface="Times New Roman" panose="02020603050405020304" pitchFamily="18" charset="0"/>
              </a:rPr>
              <a:t>Position: fixed;</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619433"/>
            <a:ext cx="10515600" cy="5948516"/>
          </a:xfrm>
        </p:spPr>
        <p:txBody>
          <a:bodyPr>
            <a:normAutofit/>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An element with position: fixed; is positioned relative to the viewport, which means it always stays in the same place even if the page is scrolled. </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fixed.html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position: sticky;</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An element with position: sticky; is positioned based on the user's scroll position.</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 sticky element toggles between relative and fixed, depending on the scroll position.</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3" action="ppaction://hlinkfile"/>
              </a:rPr>
              <a:t>sticky.html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05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127820"/>
            <a:ext cx="10515600" cy="609600"/>
          </a:xfrm>
        </p:spPr>
        <p:txBody>
          <a:bodyPr>
            <a:normAutofit/>
          </a:bodyPr>
          <a:lstStyle/>
          <a:p>
            <a:r>
              <a:rPr lang="en-US" sz="2800" b="1" dirty="0">
                <a:latin typeface="Times New Roman" panose="02020603050405020304" pitchFamily="18" charset="0"/>
                <a:cs typeface="Times New Roman" panose="02020603050405020304" pitchFamily="18" charset="0"/>
              </a:rPr>
              <a:t>The Z-index property</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619433"/>
            <a:ext cx="10515600" cy="5948516"/>
          </a:xfrm>
        </p:spPr>
        <p:txBody>
          <a:bodyPr>
            <a:normAutofit/>
          </a:bodyPr>
          <a:lstStyle/>
          <a:p>
            <a:r>
              <a:rPr lang="en-IN" b="0" i="0" dirty="0">
                <a:solidFill>
                  <a:srgbClr val="000000"/>
                </a:solidFill>
                <a:effectLst/>
                <a:latin typeface="Times New Roman" panose="02020603050405020304" pitchFamily="18" charset="0"/>
                <a:cs typeface="Times New Roman" panose="02020603050405020304" pitchFamily="18" charset="0"/>
              </a:rPr>
              <a:t>The z-index property specifies the stack order of an element</a:t>
            </a:r>
          </a:p>
          <a:p>
            <a:r>
              <a:rPr lang="en-IN" b="0" i="0" dirty="0">
                <a:solidFill>
                  <a:srgbClr val="000000"/>
                </a:solidFill>
                <a:effectLst/>
                <a:latin typeface="Times New Roman" panose="02020603050405020304" pitchFamily="18" charset="0"/>
                <a:cs typeface="Times New Roman" panose="02020603050405020304" pitchFamily="18" charset="0"/>
              </a:rPr>
              <a:t>An element can have a positive or negative stack order.</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zindex.html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Without z-index</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If two positioned elements overlap each other without a z-index specified, the element defined last in the HTML code will be shown on top.</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3" action="ppaction://hlinkfile"/>
              </a:rPr>
              <a:t>overlap.html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330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127820"/>
            <a:ext cx="10515600" cy="609600"/>
          </a:xfrm>
        </p:spPr>
        <p:txBody>
          <a:bodyPr>
            <a:normAutofit/>
          </a:bodyPr>
          <a:lstStyle/>
          <a:p>
            <a:r>
              <a:rPr lang="en-US" sz="2800" b="1" dirty="0">
                <a:latin typeface="Times New Roman" panose="02020603050405020304" pitchFamily="18" charset="0"/>
                <a:cs typeface="Times New Roman" panose="02020603050405020304" pitchFamily="18" charset="0"/>
              </a:rPr>
              <a:t>CSS </a:t>
            </a:r>
            <a:r>
              <a:rPr lang="en-US" sz="2800" b="1" dirty="0" err="1">
                <a:latin typeface="Times New Roman" panose="02020603050405020304" pitchFamily="18" charset="0"/>
                <a:cs typeface="Times New Roman" panose="02020603050405020304" pitchFamily="18" charset="0"/>
              </a:rPr>
              <a:t>Layout-Float&amp;Clear</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619433"/>
            <a:ext cx="10515600" cy="5948516"/>
          </a:xfrm>
        </p:spPr>
        <p:txBody>
          <a:bodyPr>
            <a:normAutofit/>
          </a:bodyPr>
          <a:lstStyle/>
          <a:p>
            <a:pPr marL="0" indent="0">
              <a:buNone/>
            </a:pPr>
            <a:r>
              <a:rPr lang="en-US" b="1" i="0" dirty="0">
                <a:solidFill>
                  <a:srgbClr val="000000"/>
                </a:solidFill>
                <a:effectLst/>
                <a:latin typeface="Times New Roman" panose="02020603050405020304" pitchFamily="18" charset="0"/>
                <a:cs typeface="Times New Roman" panose="02020603050405020304" pitchFamily="18" charset="0"/>
              </a:rPr>
              <a:t>Float</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CSS float property specifies how an element should float.</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The float Property</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float property is used for positioning and formatting content </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float property can have one of the following values:</a:t>
            </a:r>
          </a:p>
          <a:p>
            <a:r>
              <a:rPr lang="en-IN" b="0" i="0" dirty="0">
                <a:solidFill>
                  <a:srgbClr val="000000"/>
                </a:solidFill>
                <a:effectLst/>
                <a:latin typeface="Times New Roman" panose="02020603050405020304" pitchFamily="18" charset="0"/>
                <a:cs typeface="Times New Roman" panose="02020603050405020304" pitchFamily="18" charset="0"/>
              </a:rPr>
              <a:t>left - The element floats to the left of its container</a:t>
            </a:r>
          </a:p>
          <a:p>
            <a:r>
              <a:rPr lang="en-IN" b="0" i="0" dirty="0">
                <a:solidFill>
                  <a:srgbClr val="000000"/>
                </a:solidFill>
                <a:effectLst/>
                <a:latin typeface="Times New Roman" panose="02020603050405020304" pitchFamily="18" charset="0"/>
                <a:cs typeface="Times New Roman" panose="02020603050405020304" pitchFamily="18" charset="0"/>
              </a:rPr>
              <a:t>right - The element floats to the right of its container</a:t>
            </a:r>
          </a:p>
          <a:p>
            <a:r>
              <a:rPr lang="en-IN" b="0" i="0" dirty="0">
                <a:solidFill>
                  <a:srgbClr val="000000"/>
                </a:solidFill>
                <a:effectLst/>
                <a:latin typeface="Times New Roman" panose="02020603050405020304" pitchFamily="18" charset="0"/>
                <a:cs typeface="Times New Roman" panose="02020603050405020304" pitchFamily="18" charset="0"/>
              </a:rPr>
              <a:t>none - The element does not float</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float.html</a:t>
            </a: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24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127820"/>
            <a:ext cx="10515600" cy="609600"/>
          </a:xfrm>
        </p:spPr>
        <p:txBody>
          <a:bodyPr>
            <a:normAutofit/>
          </a:bodyPr>
          <a:lstStyle/>
          <a:p>
            <a:r>
              <a:rPr lang="en-US" sz="2800" b="1" dirty="0">
                <a:latin typeface="Times New Roman" panose="02020603050405020304" pitchFamily="18" charset="0"/>
                <a:cs typeface="Times New Roman" panose="02020603050405020304" pitchFamily="18" charset="0"/>
              </a:rPr>
              <a:t>Clear Property</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619433"/>
            <a:ext cx="10515600" cy="5948516"/>
          </a:xfrm>
        </p:spPr>
        <p:txBody>
          <a:bodyPr>
            <a:normAutofit/>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clear property can have one of the following values: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none - The element is not pushed below left or right floated elements. This is default</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left - The element is pushed below left floated elements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right - The element is pushed below right floated elements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both - The element is pushed below both left and right floated elements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clear.html</a:t>
            </a: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35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127820"/>
            <a:ext cx="10515600" cy="609600"/>
          </a:xfrm>
        </p:spPr>
        <p:txBody>
          <a:bodyPr>
            <a:normAutofit/>
          </a:bodyPr>
          <a:lstStyle/>
          <a:p>
            <a:r>
              <a:rPr lang="en-US" sz="3200" b="1" dirty="0">
                <a:latin typeface="Times New Roman" panose="02020603050405020304" pitchFamily="18" charset="0"/>
                <a:cs typeface="Times New Roman" panose="02020603050405020304" pitchFamily="18" charset="0"/>
              </a:rPr>
              <a:t>CSS Navigation Bar</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737419"/>
            <a:ext cx="10515600" cy="5830529"/>
          </a:xfrm>
        </p:spPr>
        <p:txBody>
          <a:bodyPr>
            <a:normAutofit/>
          </a:bodyPr>
          <a:lstStyle/>
          <a:p>
            <a:pPr marL="0" indent="0">
              <a:buNone/>
            </a:pPr>
            <a:r>
              <a:rPr lang="en-IN" dirty="0">
                <a:solidFill>
                  <a:srgbClr val="000000"/>
                </a:solidFill>
                <a:latin typeface="Times New Roman" panose="02020603050405020304" pitchFamily="18" charset="0"/>
                <a:cs typeface="Times New Roman" panose="02020603050405020304" pitchFamily="18" charset="0"/>
              </a:rPr>
              <a:t>N</a:t>
            </a:r>
            <a:r>
              <a:rPr lang="en-IN" b="0" i="0" dirty="0">
                <a:solidFill>
                  <a:srgbClr val="000000"/>
                </a:solidFill>
                <a:effectLst/>
                <a:latin typeface="Times New Roman" panose="02020603050405020304" pitchFamily="18" charset="0"/>
                <a:cs typeface="Times New Roman" panose="02020603050405020304" pitchFamily="18" charset="0"/>
              </a:rPr>
              <a:t>avigation is important for any web site.</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With CSS you can transform boring HTML menus into good-looking navigation bars.</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Navigation Bar = List of Links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 navigation bar needs standard HTML as a base.</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A navigation bar is basically a list of links, so using the &lt;</a:t>
            </a:r>
            <a:r>
              <a:rPr lang="en-IN" b="0" i="0" dirty="0" err="1">
                <a:solidFill>
                  <a:srgbClr val="000000"/>
                </a:solidFill>
                <a:effectLst/>
                <a:latin typeface="Times New Roman" panose="02020603050405020304" pitchFamily="18" charset="0"/>
                <a:cs typeface="Times New Roman" panose="02020603050405020304" pitchFamily="18" charset="0"/>
              </a:rPr>
              <a:t>ul</a:t>
            </a:r>
            <a:r>
              <a:rPr lang="en-IN" b="0" i="0" dirty="0">
                <a:solidFill>
                  <a:srgbClr val="000000"/>
                </a:solidFill>
                <a:effectLst/>
                <a:latin typeface="Times New Roman" panose="02020603050405020304" pitchFamily="18" charset="0"/>
                <a:cs typeface="Times New Roman" panose="02020603050405020304" pitchFamily="18" charset="0"/>
              </a:rPr>
              <a:t>&gt; and &lt;li&gt; elements makes perfect sense.</a:t>
            </a:r>
          </a:p>
          <a:p>
            <a:pPr marL="0" indent="0">
              <a:buNone/>
            </a:pPr>
            <a:r>
              <a:rPr lang="en-IN" b="0" i="0" dirty="0">
                <a:solidFill>
                  <a:srgbClr val="FF0000"/>
                </a:solidFill>
                <a:effectLst/>
                <a:latin typeface="Times New Roman" panose="02020603050405020304" pitchFamily="18" charset="0"/>
                <a:cs typeface="Times New Roman" panose="02020603050405020304" pitchFamily="18" charset="0"/>
              </a:rPr>
              <a:t>Vertical Navigation Bar</a:t>
            </a:r>
          </a:p>
          <a:p>
            <a:pPr marL="0" indent="0">
              <a:buNone/>
            </a:pPr>
            <a:r>
              <a:rPr lang="en-IN"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To build a vertical navigation bar, you can style the &lt;a&gt; elements inside the list, in addition to the code from the previous page.</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verticalnav.html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567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56B2-41A2-3651-30DF-7088296546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6ABAE54-97B2-4F22-89EC-EC5C2E6FDBC1}"/>
              </a:ext>
            </a:extLst>
          </p:cNvPr>
          <p:cNvSpPr>
            <a:spLocks noGrp="1"/>
          </p:cNvSpPr>
          <p:nvPr>
            <p:ph idx="1"/>
          </p:nvPr>
        </p:nvSpPr>
        <p:spPr>
          <a:xfrm>
            <a:off x="5867400" y="1647091"/>
            <a:ext cx="4375638" cy="4682271"/>
          </a:xfrm>
        </p:spPr>
        <p:txBody>
          <a:bodyPr>
            <a:normAutofit/>
          </a:bodyPr>
          <a:lstStyle/>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Layout - float and clear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Navigation Bar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Dropdowns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E1E32A4-1C47-8C63-D3A6-1EF54E4ADE91}"/>
              </a:ext>
            </a:extLst>
          </p:cNvPr>
          <p:cNvSpPr txBox="1">
            <a:spLocks/>
          </p:cNvSpPr>
          <p:nvPr/>
        </p:nvSpPr>
        <p:spPr>
          <a:xfrm>
            <a:off x="990600" y="1647092"/>
            <a:ext cx="4375638" cy="4682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07000"/>
              </a:lnSpc>
              <a:spcBef>
                <a:spcPts val="1200"/>
              </a:spcBef>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Fonts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Links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Lists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Tables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CSS Layout - The position Property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rPr>
              <a:t>CSS Layout - The z-index Property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79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0A86B-34A2-93DA-16F8-177A37B2E54C}"/>
              </a:ext>
            </a:extLst>
          </p:cNvPr>
          <p:cNvSpPr>
            <a:spLocks noGrp="1"/>
          </p:cNvSpPr>
          <p:nvPr>
            <p:ph idx="1"/>
          </p:nvPr>
        </p:nvSpPr>
        <p:spPr>
          <a:xfrm>
            <a:off x="838200" y="418855"/>
            <a:ext cx="10515600" cy="5779721"/>
          </a:xfrm>
        </p:spPr>
        <p:txBody>
          <a:bodyPr/>
          <a:lstStyle/>
          <a:p>
            <a:pPr marL="0" indent="0">
              <a:buNone/>
            </a:pPr>
            <a:r>
              <a:rPr lang="en-US" b="0" i="0" dirty="0">
                <a:solidFill>
                  <a:srgbClr val="FF0000"/>
                </a:solidFill>
                <a:effectLst/>
                <a:latin typeface="Times New Roman" panose="02020603050405020304" pitchFamily="18" charset="0"/>
                <a:cs typeface="Times New Roman" panose="02020603050405020304" pitchFamily="18" charset="0"/>
              </a:rPr>
              <a:t>Horizontal Navigation Bar</a:t>
            </a:r>
          </a:p>
          <a:p>
            <a:r>
              <a:rPr lang="en-US" dirty="0">
                <a:solidFill>
                  <a:srgbClr val="00B0F0"/>
                </a:solidFill>
                <a:latin typeface="Times New Roman" panose="02020603050405020304" pitchFamily="18" charset="0"/>
                <a:cs typeface="Times New Roman" panose="02020603050405020304" pitchFamily="18" charset="0"/>
              </a:rPr>
              <a:t>inline List Items</a:t>
            </a:r>
          </a:p>
          <a:p>
            <a:pPr marL="0" indent="0">
              <a:buNone/>
            </a:pP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One way to build a horizontal navigation bar is to specify 	the &lt;li&gt; elements as inline, in addition to the "standard" code 	from the previous page</a:t>
            </a:r>
          </a:p>
          <a:p>
            <a:pPr marL="0" indent="0">
              <a:buNone/>
            </a:pPr>
            <a:r>
              <a:rPr lang="en-US"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hlinkClick r:id="rId2" action="ppaction://hlinkfile"/>
              </a:rPr>
              <a:t>inlinenavi.html</a:t>
            </a: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Floating List Items</a:t>
            </a:r>
          </a:p>
          <a:p>
            <a:pPr lvl="1"/>
            <a:r>
              <a:rPr lang="en-US" b="0" i="0" dirty="0">
                <a:effectLst/>
                <a:latin typeface="Times New Roman" panose="02020603050405020304" pitchFamily="18" charset="0"/>
                <a:cs typeface="Times New Roman" panose="02020603050405020304" pitchFamily="18" charset="0"/>
              </a:rPr>
              <a:t>Another way of creating a horizontal navigation bar is to float the &lt;li&gt; elements, and specify a layout for the navigation links</a:t>
            </a:r>
            <a:endParaRPr lang="en-US" dirty="0">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hlinkClick r:id="rId3" action="ppaction://hlinkfile"/>
              </a:rPr>
              <a:t>floatnavi.html</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hlinkClick r:id="rId4" action="ppaction://hlinkfile"/>
              </a:rPr>
              <a:t>floatnavi1.html</a:t>
            </a:r>
            <a:endParaRPr lang="en-US" b="0" i="0" dirty="0">
              <a:effectLst/>
              <a:latin typeface="Times New Roman" panose="02020603050405020304" pitchFamily="18" charset="0"/>
              <a:cs typeface="Times New Roman" panose="02020603050405020304" pitchFamily="18" charset="0"/>
            </a:endParaRPr>
          </a:p>
          <a:p>
            <a:pPr lvl="1"/>
            <a:r>
              <a:rPr lang="en-US" b="0" i="0" dirty="0">
                <a:effectLst/>
                <a:latin typeface="Times New Roman" panose="02020603050405020304" pitchFamily="18" charset="0"/>
                <a:cs typeface="Times New Roman" panose="02020603050405020304" pitchFamily="18" charset="0"/>
                <a:hlinkClick r:id="rId5" action="ppaction://hlinkfile"/>
              </a:rPr>
              <a:t>fixednavi.html</a:t>
            </a:r>
            <a:endParaRPr lang="en-US" b="0" i="0" dirty="0">
              <a:effectLs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b="0" i="0" dirty="0">
              <a:effectLst/>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1103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127820"/>
            <a:ext cx="10515600" cy="609600"/>
          </a:xfrm>
        </p:spPr>
        <p:txBody>
          <a:bodyPr>
            <a:normAutofit/>
          </a:bodyPr>
          <a:lstStyle/>
          <a:p>
            <a:r>
              <a:rPr lang="en-US" sz="3200" b="1" dirty="0">
                <a:latin typeface="Times New Roman" panose="02020603050405020304" pitchFamily="18" charset="0"/>
                <a:cs typeface="Times New Roman" panose="02020603050405020304" pitchFamily="18" charset="0"/>
              </a:rPr>
              <a:t>CSS Dropdown</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737419"/>
            <a:ext cx="10515600" cy="5830529"/>
          </a:xfrm>
        </p:spPr>
        <p:txBody>
          <a:bodyPr>
            <a:normAutofit/>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Create a dropdown box that appears when the user moves the mouse over an element.</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2" action="ppaction://hlinkfile"/>
              </a:rPr>
              <a:t>dropdown.html</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Dropdown Menu</a:t>
            </a:r>
          </a:p>
          <a:p>
            <a:pPr marL="0" indent="0">
              <a:buNone/>
            </a:pPr>
            <a:r>
              <a:rPr lang="en-IN" dirty="0">
                <a:latin typeface="Times New Roman" panose="02020603050405020304" pitchFamily="18" charset="0"/>
                <a:cs typeface="Times New Roman" panose="02020603050405020304" pitchFamily="18" charset="0"/>
              </a:rPr>
              <a:t>Create a dropdown menu that allows the user to choose an option from a list</a:t>
            </a:r>
            <a:r>
              <a:rPr lang="en-IN" dirty="0">
                <a:solidFill>
                  <a:srgbClr val="000000"/>
                </a:solidFill>
                <a:latin typeface="Times New Roman" panose="02020603050405020304" pitchFamily="18" charset="0"/>
                <a:cs typeface="Times New Roman" panose="02020603050405020304" pitchFamily="18" charset="0"/>
              </a:rPr>
              <a:t>.</a:t>
            </a:r>
          </a:p>
          <a:p>
            <a:pPr marL="0" indent="0">
              <a:buNone/>
            </a:pPr>
            <a:r>
              <a:rPr lang="en-IN" dirty="0">
                <a:solidFill>
                  <a:srgbClr val="000000"/>
                </a:solidFill>
                <a:latin typeface="Times New Roman" panose="02020603050405020304" pitchFamily="18" charset="0"/>
                <a:cs typeface="Times New Roman" panose="02020603050405020304" pitchFamily="18" charset="0"/>
                <a:hlinkClick r:id="rId3" action="ppaction://hlinkfile"/>
              </a:rPr>
              <a:t>menu.html</a:t>
            </a:r>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Dropdown Image</a:t>
            </a:r>
          </a:p>
          <a:p>
            <a:pPr marL="0" indent="0">
              <a:buNone/>
            </a:pPr>
            <a:r>
              <a:rPr lang="en-IN" dirty="0">
                <a:latin typeface="Times New Roman" panose="02020603050405020304" pitchFamily="18" charset="0"/>
                <a:cs typeface="Times New Roman" panose="02020603050405020304" pitchFamily="18" charset="0"/>
              </a:rPr>
              <a:t>How to add an image and other content inside the dropdown box</a:t>
            </a:r>
          </a:p>
          <a:p>
            <a:pPr marL="0" indent="0">
              <a:buNone/>
            </a:pPr>
            <a:r>
              <a:rPr lang="en-IN" dirty="0">
                <a:latin typeface="Times New Roman" panose="02020603050405020304" pitchFamily="18" charset="0"/>
                <a:cs typeface="Times New Roman" panose="02020603050405020304" pitchFamily="18" charset="0"/>
                <a:hlinkClick r:id="rId4" action="ppaction://hlinkfile"/>
              </a:rPr>
              <a:t>dropimage.html</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417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9E9C-F338-AF46-1A5A-642B34BA0828}"/>
              </a:ext>
            </a:extLst>
          </p:cNvPr>
          <p:cNvSpPr>
            <a:spLocks noGrp="1"/>
          </p:cNvSpPr>
          <p:nvPr>
            <p:ph type="title"/>
          </p:nvPr>
        </p:nvSpPr>
        <p:spPr>
          <a:xfrm>
            <a:off x="838200" y="365126"/>
            <a:ext cx="10515600" cy="824578"/>
          </a:xfrm>
        </p:spPr>
        <p:txBody>
          <a:bodyPr>
            <a:normAutofit/>
          </a:bodyPr>
          <a:lstStyle/>
          <a:p>
            <a:r>
              <a:rPr lang="en-US" sz="4000" b="1" dirty="0">
                <a:latin typeface="Times New Roman" panose="02020603050405020304" pitchFamily="18" charset="0"/>
                <a:cs typeface="Times New Roman" panose="02020603050405020304" pitchFamily="18" charset="0"/>
              </a:rPr>
              <a:t>CSS Fonts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0369E8-0F28-6049-B208-11F3C92F2218}"/>
              </a:ext>
            </a:extLst>
          </p:cNvPr>
          <p:cNvSpPr>
            <a:spLocks noGrp="1"/>
          </p:cNvSpPr>
          <p:nvPr>
            <p:ph idx="1"/>
          </p:nvPr>
        </p:nvSpPr>
        <p:spPr>
          <a:xfrm>
            <a:off x="838200" y="1189704"/>
            <a:ext cx="10515600" cy="4987259"/>
          </a:xfrm>
        </p:spPr>
        <p:txBody>
          <a:bodyPr/>
          <a:lstStyle/>
          <a:p>
            <a:r>
              <a:rPr lang="en-IN" dirty="0">
                <a:latin typeface="Times New Roman" panose="02020603050405020304" pitchFamily="18" charset="0"/>
                <a:cs typeface="Times New Roman" panose="02020603050405020304" pitchFamily="18" charset="0"/>
              </a:rPr>
              <a:t>CSS fonts helps to style the text content within HTML elements. It gives you the ability to control different aspects of fonts, including font family, font size, font weight, font style, and more.</a:t>
            </a:r>
          </a:p>
          <a:p>
            <a:pPr marL="0" indent="0">
              <a:buNone/>
            </a:pPr>
            <a:r>
              <a:rPr lang="en-IN" b="1" dirty="0">
                <a:latin typeface="Times New Roman" panose="02020603050405020304" pitchFamily="18" charset="0"/>
                <a:cs typeface="Times New Roman" panose="02020603050405020304" pitchFamily="18" charset="0"/>
              </a:rPr>
              <a:t>Generic Font Families</a:t>
            </a:r>
          </a:p>
          <a:p>
            <a:pPr marL="0" indent="0">
              <a:buNone/>
            </a:pPr>
            <a:r>
              <a:rPr lang="en-IN" dirty="0">
                <a:latin typeface="Times New Roman" panose="02020603050405020304" pitchFamily="18" charset="0"/>
                <a:cs typeface="Times New Roman" panose="02020603050405020304" pitchFamily="18" charset="0"/>
              </a:rPr>
              <a:t>In CSS there are five generic font families:</a:t>
            </a:r>
          </a:p>
          <a:p>
            <a:pPr marL="514350" indent="-514350">
              <a:buFont typeface="+mj-lt"/>
              <a:buAutoNum type="arabicPeriod"/>
            </a:pPr>
            <a:r>
              <a:rPr lang="en-IN" dirty="0">
                <a:solidFill>
                  <a:schemeClr val="accent1">
                    <a:lumMod val="50000"/>
                  </a:schemeClr>
                </a:solidFill>
                <a:latin typeface="Times New Roman" panose="02020603050405020304" pitchFamily="18" charset="0"/>
                <a:cs typeface="Times New Roman" panose="02020603050405020304" pitchFamily="18" charset="0"/>
              </a:rPr>
              <a:t>Serif fonts </a:t>
            </a:r>
            <a:r>
              <a:rPr lang="en-IN" dirty="0">
                <a:latin typeface="Times New Roman" panose="02020603050405020304" pitchFamily="18" charset="0"/>
                <a:cs typeface="Times New Roman" panose="02020603050405020304" pitchFamily="18" charset="0"/>
              </a:rPr>
              <a:t>They create a sense of formality and elegance</a:t>
            </a:r>
          </a:p>
          <a:p>
            <a:pPr marL="514350" indent="-514350">
              <a:buFont typeface="+mj-lt"/>
              <a:buAutoNum type="arabicPeriod"/>
            </a:pPr>
            <a:r>
              <a:rPr lang="en-IN" dirty="0">
                <a:solidFill>
                  <a:schemeClr val="accent1">
                    <a:lumMod val="50000"/>
                  </a:schemeClr>
                </a:solidFill>
                <a:latin typeface="Times New Roman" panose="02020603050405020304" pitchFamily="18" charset="0"/>
                <a:cs typeface="Times New Roman" panose="02020603050405020304" pitchFamily="18" charset="0"/>
              </a:rPr>
              <a:t>Sans-serif fonts </a:t>
            </a:r>
            <a:r>
              <a:rPr lang="en-IN" dirty="0">
                <a:latin typeface="Times New Roman" panose="02020603050405020304" pitchFamily="18" charset="0"/>
                <a:cs typeface="Times New Roman" panose="02020603050405020304" pitchFamily="18" charset="0"/>
              </a:rPr>
              <a:t>They create a modern and minimalistic look</a:t>
            </a:r>
          </a:p>
          <a:p>
            <a:pPr marL="514350" indent="-514350">
              <a:buFont typeface="+mj-lt"/>
              <a:buAutoNum type="arabicPeriod"/>
            </a:pPr>
            <a:r>
              <a:rPr lang="en-IN" dirty="0">
                <a:solidFill>
                  <a:schemeClr val="accent1">
                    <a:lumMod val="50000"/>
                  </a:schemeClr>
                </a:solidFill>
                <a:latin typeface="Times New Roman" panose="02020603050405020304" pitchFamily="18" charset="0"/>
                <a:cs typeface="Times New Roman" panose="02020603050405020304" pitchFamily="18" charset="0"/>
              </a:rPr>
              <a:t>Monospace fonts </a:t>
            </a:r>
            <a:r>
              <a:rPr lang="en-IN" dirty="0">
                <a:latin typeface="Times New Roman" panose="02020603050405020304" pitchFamily="18" charset="0"/>
                <a:cs typeface="Times New Roman" panose="02020603050405020304" pitchFamily="18" charset="0"/>
              </a:rPr>
              <a:t>- They create a mechanical look. </a:t>
            </a:r>
          </a:p>
          <a:p>
            <a:pPr marL="514350" indent="-514350">
              <a:buFont typeface="+mj-lt"/>
              <a:buAutoNum type="arabicPeriod"/>
            </a:pPr>
            <a:r>
              <a:rPr lang="en-IN" dirty="0">
                <a:solidFill>
                  <a:schemeClr val="accent1">
                    <a:lumMod val="50000"/>
                  </a:schemeClr>
                </a:solidFill>
                <a:latin typeface="Times New Roman" panose="02020603050405020304" pitchFamily="18" charset="0"/>
                <a:cs typeface="Times New Roman" panose="02020603050405020304" pitchFamily="18" charset="0"/>
              </a:rPr>
              <a:t>Cursive fonts </a:t>
            </a:r>
            <a:r>
              <a:rPr lang="en-IN" dirty="0">
                <a:latin typeface="Times New Roman" panose="02020603050405020304" pitchFamily="18" charset="0"/>
                <a:cs typeface="Times New Roman" panose="02020603050405020304" pitchFamily="18" charset="0"/>
              </a:rPr>
              <a:t>imitate human handwriting.</a:t>
            </a:r>
          </a:p>
          <a:p>
            <a:pPr marL="514350" indent="-514350">
              <a:buFont typeface="+mj-lt"/>
              <a:buAutoNum type="arabicPeriod"/>
            </a:pPr>
            <a:r>
              <a:rPr lang="en-IN" dirty="0">
                <a:solidFill>
                  <a:schemeClr val="accent1">
                    <a:lumMod val="50000"/>
                  </a:schemeClr>
                </a:solidFill>
                <a:latin typeface="Times New Roman" panose="02020603050405020304" pitchFamily="18" charset="0"/>
                <a:cs typeface="Times New Roman" panose="02020603050405020304" pitchFamily="18" charset="0"/>
              </a:rPr>
              <a:t>Fantasy fonts </a:t>
            </a:r>
            <a:r>
              <a:rPr lang="en-IN" dirty="0">
                <a:latin typeface="Times New Roman" panose="02020603050405020304" pitchFamily="18" charset="0"/>
                <a:cs typeface="Times New Roman" panose="02020603050405020304" pitchFamily="18" charset="0"/>
              </a:rPr>
              <a:t>are decorative/playful fonts.</a:t>
            </a:r>
          </a:p>
        </p:txBody>
      </p:sp>
    </p:spTree>
    <p:extLst>
      <p:ext uri="{BB962C8B-B14F-4D97-AF65-F5344CB8AC3E}">
        <p14:creationId xmlns:p14="http://schemas.microsoft.com/office/powerpoint/2010/main" val="253837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9E9C-F338-AF46-1A5A-642B34BA0828}"/>
              </a:ext>
            </a:extLst>
          </p:cNvPr>
          <p:cNvSpPr>
            <a:spLocks noGrp="1"/>
          </p:cNvSpPr>
          <p:nvPr>
            <p:ph type="title"/>
          </p:nvPr>
        </p:nvSpPr>
        <p:spPr>
          <a:xfrm>
            <a:off x="838200" y="365126"/>
            <a:ext cx="10515600" cy="824578"/>
          </a:xfrm>
        </p:spPr>
        <p:txBody>
          <a:bodyPr>
            <a:normAutofit/>
          </a:bodyPr>
          <a:lstStyle/>
          <a:p>
            <a:r>
              <a:rPr lang="en-US" sz="4000" b="1" dirty="0">
                <a:latin typeface="Times New Roman" panose="02020603050405020304" pitchFamily="18" charset="0"/>
                <a:cs typeface="Times New Roman" panose="02020603050405020304" pitchFamily="18" charset="0"/>
              </a:rPr>
              <a:t>CSS Fonts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0369E8-0F28-6049-B208-11F3C92F2218}"/>
              </a:ext>
            </a:extLst>
          </p:cNvPr>
          <p:cNvSpPr>
            <a:spLocks noGrp="1"/>
          </p:cNvSpPr>
          <p:nvPr>
            <p:ph idx="1"/>
          </p:nvPr>
        </p:nvSpPr>
        <p:spPr>
          <a:xfrm>
            <a:off x="838200" y="1189704"/>
            <a:ext cx="10515600" cy="4987259"/>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The CSS font-family Property</a:t>
            </a:r>
          </a:p>
          <a:p>
            <a:pPr marL="0" indent="0">
              <a:buNone/>
            </a:pPr>
            <a:r>
              <a:rPr lang="en-IN" dirty="0">
                <a:latin typeface="Times New Roman" panose="02020603050405020304" pitchFamily="18" charset="0"/>
                <a:cs typeface="Times New Roman" panose="02020603050405020304" pitchFamily="18" charset="0"/>
              </a:rPr>
              <a:t>In CSS, we use the font-family property to specify the font of a text.</a:t>
            </a:r>
          </a:p>
          <a:p>
            <a:pPr marL="0" indent="0">
              <a:buNone/>
            </a:pPr>
            <a:r>
              <a:rPr lang="en-IN" b="1" dirty="0">
                <a:latin typeface="Times New Roman" panose="02020603050405020304" pitchFamily="18" charset="0"/>
                <a:cs typeface="Times New Roman" panose="02020603050405020304" pitchFamily="18" charset="0"/>
              </a:rPr>
              <a:t>Note: </a:t>
            </a:r>
            <a:r>
              <a:rPr lang="en-IN" dirty="0">
                <a:latin typeface="Times New Roman" panose="02020603050405020304" pitchFamily="18" charset="0"/>
                <a:cs typeface="Times New Roman" panose="02020603050405020304" pitchFamily="18" charset="0"/>
              </a:rPr>
              <a:t>If the font name is more than one word, it must be in quotation marks, like: "Times New Roman".</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2" action="ppaction://hlinkfile"/>
              </a:rPr>
              <a:t>fonts.html</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72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9E9C-F338-AF46-1A5A-642B34BA0828}"/>
              </a:ext>
            </a:extLst>
          </p:cNvPr>
          <p:cNvSpPr>
            <a:spLocks noGrp="1"/>
          </p:cNvSpPr>
          <p:nvPr>
            <p:ph type="title"/>
          </p:nvPr>
        </p:nvSpPr>
        <p:spPr>
          <a:xfrm>
            <a:off x="838200" y="365126"/>
            <a:ext cx="10515600" cy="824578"/>
          </a:xfrm>
        </p:spPr>
        <p:txBody>
          <a:bodyPr>
            <a:normAutofit/>
          </a:bodyPr>
          <a:lstStyle/>
          <a:p>
            <a:r>
              <a:rPr lang="en-US" sz="4000" b="1" dirty="0">
                <a:latin typeface="Times New Roman" panose="02020603050405020304" pitchFamily="18" charset="0"/>
                <a:cs typeface="Times New Roman" panose="02020603050405020304" pitchFamily="18" charset="0"/>
              </a:rPr>
              <a:t>Font Style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0369E8-0F28-6049-B208-11F3C92F2218}"/>
              </a:ext>
            </a:extLst>
          </p:cNvPr>
          <p:cNvSpPr>
            <a:spLocks noGrp="1"/>
          </p:cNvSpPr>
          <p:nvPr>
            <p:ph idx="1"/>
          </p:nvPr>
        </p:nvSpPr>
        <p:spPr>
          <a:xfrm>
            <a:off x="838200" y="1189704"/>
            <a:ext cx="10515600" cy="498725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The </a:t>
            </a:r>
            <a:r>
              <a:rPr lang="en-IN" dirty="0">
                <a:solidFill>
                  <a:srgbClr val="FF0000"/>
                </a:solidFill>
                <a:latin typeface="Times New Roman" panose="02020603050405020304" pitchFamily="18" charset="0"/>
                <a:cs typeface="Times New Roman" panose="02020603050405020304" pitchFamily="18" charset="0"/>
              </a:rPr>
              <a:t>font-style</a:t>
            </a:r>
            <a:r>
              <a:rPr lang="en-IN" dirty="0">
                <a:latin typeface="Times New Roman" panose="02020603050405020304" pitchFamily="18" charset="0"/>
                <a:cs typeface="Times New Roman" panose="02020603050405020304" pitchFamily="18" charset="0"/>
              </a:rPr>
              <a:t> property is mostly used to specify italic text.</a:t>
            </a:r>
          </a:p>
          <a:p>
            <a:pPr marL="0" indent="0">
              <a:buNone/>
            </a:pPr>
            <a:r>
              <a:rPr lang="en-IN" dirty="0">
                <a:latin typeface="Times New Roman" panose="02020603050405020304" pitchFamily="18" charset="0"/>
                <a:cs typeface="Times New Roman" panose="02020603050405020304" pitchFamily="18" charset="0"/>
              </a:rPr>
              <a:t>This property has three values:</a:t>
            </a:r>
          </a:p>
          <a:p>
            <a:r>
              <a:rPr lang="en-IN" dirty="0">
                <a:solidFill>
                  <a:srgbClr val="FF0000"/>
                </a:solidFill>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 The text is shown normally</a:t>
            </a:r>
          </a:p>
          <a:p>
            <a:r>
              <a:rPr lang="en-IN" dirty="0">
                <a:solidFill>
                  <a:srgbClr val="FF0000"/>
                </a:solidFill>
                <a:latin typeface="Times New Roman" panose="02020603050405020304" pitchFamily="18" charset="0"/>
                <a:cs typeface="Times New Roman" panose="02020603050405020304" pitchFamily="18" charset="0"/>
              </a:rPr>
              <a:t>italic</a:t>
            </a:r>
            <a:r>
              <a:rPr lang="en-IN" dirty="0">
                <a:latin typeface="Times New Roman" panose="02020603050405020304" pitchFamily="18" charset="0"/>
                <a:cs typeface="Times New Roman" panose="02020603050405020304" pitchFamily="18" charset="0"/>
              </a:rPr>
              <a:t> - The text is shown in italics</a:t>
            </a:r>
          </a:p>
          <a:p>
            <a:r>
              <a:rPr lang="en-IN" dirty="0">
                <a:solidFill>
                  <a:srgbClr val="FF0000"/>
                </a:solidFill>
                <a:latin typeface="Times New Roman" panose="02020603050405020304" pitchFamily="18" charset="0"/>
                <a:cs typeface="Times New Roman" panose="02020603050405020304" pitchFamily="18" charset="0"/>
              </a:rPr>
              <a:t>oblique</a:t>
            </a:r>
            <a:r>
              <a:rPr lang="en-IN" dirty="0">
                <a:latin typeface="Times New Roman" panose="02020603050405020304" pitchFamily="18" charset="0"/>
                <a:cs typeface="Times New Roman" panose="02020603050405020304" pitchFamily="18" charset="0"/>
              </a:rPr>
              <a:t> - The text is "leaning“</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2" action="ppaction://hlinkfile"/>
              </a:rPr>
              <a:t>fontstyle.html</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Font Weight</a:t>
            </a:r>
          </a:p>
          <a:p>
            <a:pPr marL="0" indent="0">
              <a:buNone/>
            </a:pPr>
            <a:r>
              <a:rPr lang="en-IN" dirty="0">
                <a:latin typeface="Times New Roman" panose="02020603050405020304" pitchFamily="18" charset="0"/>
                <a:cs typeface="Times New Roman" panose="02020603050405020304" pitchFamily="18" charset="0"/>
              </a:rPr>
              <a:t>The font-weight property specifies the weight of a font</a:t>
            </a:r>
          </a:p>
          <a:p>
            <a:pPr marL="0" indent="0">
              <a:buNone/>
            </a:pPr>
            <a:r>
              <a:rPr lang="en-IN" dirty="0">
                <a:latin typeface="Times New Roman" panose="02020603050405020304" pitchFamily="18" charset="0"/>
                <a:cs typeface="Times New Roman" panose="02020603050405020304" pitchFamily="18" charset="0"/>
                <a:hlinkClick r:id="rId3" action="ppaction://hlinkfile"/>
              </a:rPr>
              <a:t>fontweight.html</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42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0134-8C3F-E3B5-7CC2-C87784ED955F}"/>
              </a:ext>
            </a:extLst>
          </p:cNvPr>
          <p:cNvSpPr>
            <a:spLocks noGrp="1"/>
          </p:cNvSpPr>
          <p:nvPr>
            <p:ph type="title"/>
          </p:nvPr>
        </p:nvSpPr>
        <p:spPr>
          <a:xfrm>
            <a:off x="838200" y="365126"/>
            <a:ext cx="10515600" cy="1129378"/>
          </a:xfrm>
        </p:spPr>
        <p:txBody>
          <a:bodyPr/>
          <a:lstStyle/>
          <a:p>
            <a:r>
              <a:rPr lang="en-US" b="1" dirty="0">
                <a:latin typeface="Times New Roman" panose="02020603050405020304" pitchFamily="18" charset="0"/>
                <a:cs typeface="Times New Roman" panose="02020603050405020304" pitchFamily="18" charset="0"/>
              </a:rPr>
              <a:t>CSS Links</a:t>
            </a:r>
          </a:p>
        </p:txBody>
      </p:sp>
      <p:sp>
        <p:nvSpPr>
          <p:cNvPr id="3" name="Content Placeholder 2">
            <a:extLst>
              <a:ext uri="{FF2B5EF4-FFF2-40B4-BE49-F238E27FC236}">
                <a16:creationId xmlns:a16="http://schemas.microsoft.com/office/drawing/2014/main" id="{A46034CD-08E1-388D-A384-527C417C0B27}"/>
              </a:ext>
            </a:extLst>
          </p:cNvPr>
          <p:cNvSpPr>
            <a:spLocks noGrp="1"/>
          </p:cNvSpPr>
          <p:nvPr>
            <p:ph idx="1"/>
          </p:nvPr>
        </p:nvSpPr>
        <p:spPr>
          <a:xfrm>
            <a:off x="838200" y="1356852"/>
            <a:ext cx="10515600" cy="4820111"/>
          </a:xfrm>
        </p:spPr>
        <p:txBody>
          <a:bodyPr>
            <a:normAutofit/>
          </a:bodyPr>
          <a:lstStyle/>
          <a:p>
            <a:r>
              <a:rPr lang="en-IN" b="0" i="0" dirty="0">
                <a:effectLst/>
                <a:latin typeface="Times New Roman" panose="02020603050405020304" pitchFamily="18" charset="0"/>
                <a:cs typeface="Times New Roman" panose="02020603050405020304" pitchFamily="18" charset="0"/>
              </a:rPr>
              <a:t>A link is a connection from one web page to another web page.</a:t>
            </a:r>
          </a:p>
          <a:p>
            <a:r>
              <a:rPr lang="en-IN" b="0" i="0" dirty="0">
                <a:effectLst/>
                <a:latin typeface="Times New Roman" panose="02020603050405020304" pitchFamily="18" charset="0"/>
                <a:cs typeface="Times New Roman" panose="02020603050405020304" pitchFamily="18" charset="0"/>
              </a:rPr>
              <a:t> CSS property can be used to style the links in various different ways</a:t>
            </a:r>
            <a:r>
              <a:rPr lang="en-IN" b="0" i="0" dirty="0">
                <a:solidFill>
                  <a:srgbClr val="273239"/>
                </a:solidFill>
                <a:effectLst/>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The four links states are: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a:link - a normal, unvisited link</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a:visited - a link the user has visited</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a:hover - a link when the user mouses over it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a:active - a link the moment it is clicked</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2" action="ppaction://hlinkfile"/>
              </a:rPr>
              <a:t>link.html</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72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22E97-5028-34AF-00B8-8AC1FEF5F3C5}"/>
              </a:ext>
            </a:extLst>
          </p:cNvPr>
          <p:cNvSpPr>
            <a:spLocks noGrp="1"/>
          </p:cNvSpPr>
          <p:nvPr>
            <p:ph idx="1"/>
          </p:nvPr>
        </p:nvSpPr>
        <p:spPr>
          <a:xfrm>
            <a:off x="838200" y="507572"/>
            <a:ext cx="10515600" cy="5842855"/>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Text Decoration</a:t>
            </a:r>
          </a:p>
          <a:p>
            <a:pPr marL="0" indent="0">
              <a:buNone/>
            </a:pPr>
            <a:r>
              <a:rPr lang="en-IN" dirty="0">
                <a:latin typeface="Times New Roman" panose="02020603050405020304" pitchFamily="18" charset="0"/>
                <a:cs typeface="Times New Roman" panose="02020603050405020304" pitchFamily="18" charset="0"/>
              </a:rPr>
              <a:t>The </a:t>
            </a:r>
            <a:r>
              <a:rPr lang="en-IN" dirty="0">
                <a:solidFill>
                  <a:srgbClr val="FF0000"/>
                </a:solidFill>
                <a:latin typeface="Times New Roman" panose="02020603050405020304" pitchFamily="18" charset="0"/>
                <a:cs typeface="Times New Roman" panose="02020603050405020304" pitchFamily="18" charset="0"/>
              </a:rPr>
              <a:t>text-decoration</a:t>
            </a:r>
            <a:r>
              <a:rPr lang="en-IN" dirty="0">
                <a:latin typeface="Times New Roman" panose="02020603050405020304" pitchFamily="18" charset="0"/>
                <a:cs typeface="Times New Roman" panose="02020603050405020304" pitchFamily="18" charset="0"/>
              </a:rPr>
              <a:t> property is mostly used to remove underlines from links</a:t>
            </a: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hlinkClick r:id="rId2" action="ppaction://hlinkfile"/>
              </a:rPr>
              <a:t>textdecoration.html</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Background </a:t>
            </a:r>
            <a:r>
              <a:rPr lang="en-IN" b="1" dirty="0" err="1">
                <a:latin typeface="Times New Roman" panose="02020603050405020304" pitchFamily="18" charset="0"/>
                <a:cs typeface="Times New Roman" panose="02020603050405020304" pitchFamily="18" charset="0"/>
              </a:rPr>
              <a:t>Color</a:t>
            </a: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a:t>
            </a:r>
            <a:r>
              <a:rPr lang="en-IN" dirty="0">
                <a:solidFill>
                  <a:srgbClr val="FF0000"/>
                </a:solidFill>
                <a:latin typeface="Times New Roman" panose="02020603050405020304" pitchFamily="18" charset="0"/>
                <a:cs typeface="Times New Roman" panose="02020603050405020304" pitchFamily="18" charset="0"/>
              </a:rPr>
              <a:t> background-</a:t>
            </a:r>
            <a:r>
              <a:rPr lang="en-IN" dirty="0" err="1">
                <a:solidFill>
                  <a:srgbClr val="FF0000"/>
                </a:solidFill>
                <a:latin typeface="Times New Roman" panose="02020603050405020304" pitchFamily="18" charset="0"/>
                <a:cs typeface="Times New Roman" panose="02020603050405020304" pitchFamily="18" charset="0"/>
              </a:rPr>
              <a:t>color</a:t>
            </a: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property can be used to specify a background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for links.</a:t>
            </a:r>
          </a:p>
          <a:p>
            <a:pPr marL="0" indent="0">
              <a:buNone/>
            </a:pPr>
            <a:r>
              <a:rPr lang="en-IN" dirty="0">
                <a:latin typeface="Times New Roman" panose="02020603050405020304" pitchFamily="18" charset="0"/>
                <a:cs typeface="Times New Roman" panose="02020603050405020304" pitchFamily="18" charset="0"/>
                <a:hlinkClick r:id="rId3" action="ppaction://hlinkfile"/>
              </a:rPr>
              <a:t>color.html</a:t>
            </a:r>
            <a:endParaRPr lang="en-IN" dirty="0">
              <a:latin typeface="Times New Roman" panose="02020603050405020304" pitchFamily="18" charset="0"/>
              <a:cs typeface="Times New Roman" panose="02020603050405020304" pitchFamily="18" charset="0"/>
            </a:endParaRP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Link Buttons</a:t>
            </a:r>
          </a:p>
          <a:p>
            <a:pPr marL="0" indent="0">
              <a:buNone/>
            </a:pPr>
            <a:r>
              <a:rPr lang="en-IN" dirty="0">
                <a:solidFill>
                  <a:srgbClr val="000000"/>
                </a:solidFill>
                <a:latin typeface="Times New Roman" panose="02020603050405020304" pitchFamily="18" charset="0"/>
                <a:cs typeface="Times New Roman" panose="02020603050405020304" pitchFamily="18" charset="0"/>
              </a:rPr>
              <a:t>Using different buttons like padding, margin etc..</a:t>
            </a:r>
          </a:p>
          <a:p>
            <a:pPr marL="0" indent="0">
              <a:buNone/>
            </a:pPr>
            <a:r>
              <a:rPr lang="en-IN" dirty="0">
                <a:solidFill>
                  <a:srgbClr val="000000"/>
                </a:solidFill>
                <a:latin typeface="Times New Roman" panose="02020603050405020304" pitchFamily="18" charset="0"/>
                <a:cs typeface="Times New Roman" panose="02020603050405020304" pitchFamily="18" charset="0"/>
                <a:hlinkClick r:id="rId4" action="ppaction://hlinkfile"/>
              </a:rPr>
              <a:t>styledlink.html</a:t>
            </a:r>
            <a:endParaRPr lang="en-IN"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b="1" i="0" dirty="0">
              <a:solidFill>
                <a:srgbClr val="000000"/>
              </a:solidFill>
              <a:effectLst/>
              <a:latin typeface="Segoe UI" panose="020B0502040204020203"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32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365126"/>
            <a:ext cx="10515600" cy="883572"/>
          </a:xfrm>
        </p:spPr>
        <p:txBody>
          <a:bodyPr/>
          <a:lstStyle/>
          <a:p>
            <a:r>
              <a:rPr lang="en-US" b="1" dirty="0">
                <a:latin typeface="Times New Roman" panose="02020603050405020304" pitchFamily="18" charset="0"/>
                <a:cs typeface="Times New Roman" panose="02020603050405020304" pitchFamily="18" charset="0"/>
              </a:rPr>
              <a:t>CSS Lists</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1248698"/>
            <a:ext cx="10515600" cy="4928265"/>
          </a:xfrm>
        </p:spPr>
        <p:txBody>
          <a:bodyPr>
            <a:normAutofit fontScale="92500" lnSpcReduction="10000"/>
          </a:bodyPr>
          <a:lstStyle/>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List in CSS specifies the contents or items in a particular manner i.e., it can either be organized orderly or unorder way.</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We have the following CSS lists properties</a:t>
            </a:r>
            <a:endParaRPr lang="en-US" dirty="0">
              <a:solidFill>
                <a:srgbClr val="000000"/>
              </a:solidFill>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Set different list item markers for ordered lists</a:t>
            </a:r>
          </a:p>
          <a:p>
            <a:r>
              <a:rPr lang="en-IN" b="0" i="0" dirty="0">
                <a:solidFill>
                  <a:srgbClr val="000000"/>
                </a:solidFill>
                <a:effectLst/>
                <a:latin typeface="Times New Roman" panose="02020603050405020304" pitchFamily="18" charset="0"/>
                <a:cs typeface="Times New Roman" panose="02020603050405020304" pitchFamily="18" charset="0"/>
              </a:rPr>
              <a:t>Set different list item markers for unordered lists</a:t>
            </a:r>
          </a:p>
          <a:p>
            <a:r>
              <a:rPr lang="en-IN" b="0" i="0" dirty="0">
                <a:solidFill>
                  <a:srgbClr val="000000"/>
                </a:solidFill>
                <a:effectLst/>
                <a:latin typeface="Times New Roman" panose="02020603050405020304" pitchFamily="18" charset="0"/>
                <a:cs typeface="Times New Roman" panose="02020603050405020304" pitchFamily="18" charset="0"/>
              </a:rPr>
              <a:t>Set an image as the list item marker</a:t>
            </a:r>
          </a:p>
          <a:p>
            <a:r>
              <a:rPr lang="en-IN" b="0" i="0" dirty="0">
                <a:solidFill>
                  <a:srgbClr val="000000"/>
                </a:solidFill>
                <a:effectLst/>
                <a:latin typeface="Times New Roman" panose="02020603050405020304" pitchFamily="18" charset="0"/>
                <a:cs typeface="Times New Roman" panose="02020603050405020304" pitchFamily="18" charset="0"/>
              </a:rPr>
              <a:t>Add background </a:t>
            </a:r>
            <a:r>
              <a:rPr lang="en-IN" b="0" i="0" dirty="0" err="1">
                <a:solidFill>
                  <a:srgbClr val="000000"/>
                </a:solidFill>
                <a:effectLst/>
                <a:latin typeface="Times New Roman" panose="02020603050405020304" pitchFamily="18" charset="0"/>
                <a:cs typeface="Times New Roman" panose="02020603050405020304" pitchFamily="18" charset="0"/>
              </a:rPr>
              <a:t>colors</a:t>
            </a:r>
            <a:r>
              <a:rPr lang="en-IN" b="0" i="0" dirty="0">
                <a:solidFill>
                  <a:srgbClr val="000000"/>
                </a:solidFill>
                <a:effectLst/>
                <a:latin typeface="Times New Roman" panose="02020603050405020304" pitchFamily="18" charset="0"/>
                <a:cs typeface="Times New Roman" panose="02020603050405020304" pitchFamily="18" charset="0"/>
              </a:rPr>
              <a:t> to lists and list items.</a:t>
            </a:r>
          </a:p>
          <a:p>
            <a:pPr marL="0" indent="0">
              <a:buNone/>
            </a:pPr>
            <a:r>
              <a:rPr lang="en-IN" b="1" i="0" dirty="0">
                <a:solidFill>
                  <a:srgbClr val="000000"/>
                </a:solidFill>
                <a:effectLst/>
                <a:latin typeface="Times New Roman" panose="02020603050405020304" pitchFamily="18" charset="0"/>
                <a:cs typeface="Times New Roman" panose="02020603050405020304" pitchFamily="18" charset="0"/>
              </a:rPr>
              <a:t>Different List Item Markers</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a:t>
            </a:r>
            <a:r>
              <a:rPr lang="en-IN" b="0" i="0" dirty="0">
                <a:solidFill>
                  <a:srgbClr val="FF0000"/>
                </a:solidFill>
                <a:effectLst/>
                <a:latin typeface="Times New Roman" panose="02020603050405020304" pitchFamily="18" charset="0"/>
                <a:cs typeface="Times New Roman" panose="02020603050405020304" pitchFamily="18" charset="0"/>
              </a:rPr>
              <a:t>list-style-type</a:t>
            </a:r>
            <a:r>
              <a:rPr lang="en-IN" b="0" i="0" dirty="0">
                <a:solidFill>
                  <a:srgbClr val="000000"/>
                </a:solidFill>
                <a:effectLst/>
                <a:latin typeface="Times New Roman" panose="02020603050405020304" pitchFamily="18" charset="0"/>
                <a:cs typeface="Times New Roman" panose="02020603050405020304" pitchFamily="18" charset="0"/>
              </a:rPr>
              <a:t> property specifies the type of list item marker.</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Syntax: </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list-style-type:value</a:t>
            </a:r>
            <a:r>
              <a:rPr lang="en-IN" b="0" i="0" dirty="0">
                <a:solidFill>
                  <a:srgbClr val="000000"/>
                </a:solidFill>
                <a:effectLst/>
                <a:latin typeface="Times New Roman" panose="02020603050405020304" pitchFamily="18" charset="0"/>
                <a:cs typeface="Times New Roman" panose="02020603050405020304" pitchFamily="18" charset="0"/>
              </a:rPr>
              <a:t>;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937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830E-8D5D-5319-510B-69AAE5DC8872}"/>
              </a:ext>
            </a:extLst>
          </p:cNvPr>
          <p:cNvSpPr>
            <a:spLocks noGrp="1"/>
          </p:cNvSpPr>
          <p:nvPr>
            <p:ph type="title"/>
          </p:nvPr>
        </p:nvSpPr>
        <p:spPr>
          <a:xfrm>
            <a:off x="838200" y="365126"/>
            <a:ext cx="10515600" cy="883572"/>
          </a:xfrm>
        </p:spPr>
        <p:txBody>
          <a:bodyPr/>
          <a:lstStyle/>
          <a:p>
            <a:r>
              <a:rPr lang="en-US" b="1" dirty="0">
                <a:latin typeface="Times New Roman" panose="02020603050405020304" pitchFamily="18" charset="0"/>
                <a:cs typeface="Times New Roman" panose="02020603050405020304" pitchFamily="18" charset="0"/>
              </a:rPr>
              <a:t>CSS Lists</a:t>
            </a:r>
          </a:p>
        </p:txBody>
      </p:sp>
      <p:sp>
        <p:nvSpPr>
          <p:cNvPr id="3" name="Content Placeholder 2">
            <a:extLst>
              <a:ext uri="{FF2B5EF4-FFF2-40B4-BE49-F238E27FC236}">
                <a16:creationId xmlns:a16="http://schemas.microsoft.com/office/drawing/2014/main" id="{45C6CECC-3ABF-7DF6-F520-F376D8BF6EC5}"/>
              </a:ext>
            </a:extLst>
          </p:cNvPr>
          <p:cNvSpPr>
            <a:spLocks noGrp="1"/>
          </p:cNvSpPr>
          <p:nvPr>
            <p:ph idx="1"/>
          </p:nvPr>
        </p:nvSpPr>
        <p:spPr>
          <a:xfrm>
            <a:off x="838200" y="1248698"/>
            <a:ext cx="10515600" cy="4928265"/>
          </a:xfrm>
        </p:spPr>
        <p:txBody>
          <a:bodyPr>
            <a:normAutofit/>
          </a:bodyPr>
          <a:lstStyle/>
          <a:p>
            <a:pPr>
              <a:buFont typeface="Courier New" panose="02070309020205020404" pitchFamily="49" charset="0"/>
              <a:buChar char="o"/>
            </a:pPr>
            <a:r>
              <a:rPr lang="en-IN" b="0" i="0" dirty="0">
                <a:solidFill>
                  <a:srgbClr val="000000"/>
                </a:solidFill>
                <a:effectLst/>
                <a:latin typeface="Times New Roman" panose="02020603050405020304" pitchFamily="18" charset="0"/>
                <a:cs typeface="Times New Roman" panose="02020603050405020304" pitchFamily="18" charset="0"/>
                <a:hlinkClick r:id="rId2" action="ppaction://hlinkfile"/>
              </a:rPr>
              <a:t>liststyle.html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dirty="0">
                <a:solidFill>
                  <a:srgbClr val="000000"/>
                </a:solidFill>
                <a:latin typeface="Times New Roman" panose="02020603050405020304" pitchFamily="18" charset="0"/>
                <a:cs typeface="Times New Roman" panose="02020603050405020304" pitchFamily="18" charset="0"/>
              </a:rPr>
              <a:t>list-style-image</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list-style-image property specifies an image as the list item marker.</a:t>
            </a: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hlinkClick r:id="rId3" action="ppaction://hlinkfile"/>
              </a:rPr>
              <a:t>image.html</a:t>
            </a:r>
            <a:endParaRPr lang="en-IN"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1" dirty="0">
                <a:solidFill>
                  <a:srgbClr val="000000"/>
                </a:solidFill>
                <a:latin typeface="Times New Roman" panose="02020603050405020304" pitchFamily="18" charset="0"/>
                <a:cs typeface="Times New Roman" panose="02020603050405020304" pitchFamily="18" charset="0"/>
              </a:rPr>
              <a:t>list-style-position</a:t>
            </a:r>
            <a:endParaRPr lang="en-IN" b="1"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IN" b="0" i="0" dirty="0">
                <a:solidFill>
                  <a:srgbClr val="000000"/>
                </a:solidFill>
                <a:effectLst/>
                <a:latin typeface="Times New Roman" panose="02020603050405020304" pitchFamily="18" charset="0"/>
                <a:cs typeface="Times New Roman" panose="02020603050405020304" pitchFamily="18" charset="0"/>
              </a:rPr>
              <a:t>The list-style-position property specifies the position of the list-item markers (bullet points).</a:t>
            </a:r>
          </a:p>
          <a:p>
            <a:pPr marL="0" indent="0">
              <a:buNone/>
            </a:pPr>
            <a:endParaRPr lang="en-IN"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722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1365</Words>
  <Application>Microsoft Office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Segoe UI</vt:lpstr>
      <vt:lpstr>Symbol</vt:lpstr>
      <vt:lpstr>Times New Roman</vt:lpstr>
      <vt:lpstr>Office Theme</vt:lpstr>
      <vt:lpstr>Day 4, CSS</vt:lpstr>
      <vt:lpstr>Agenda</vt:lpstr>
      <vt:lpstr>CSS Fonts</vt:lpstr>
      <vt:lpstr>CSS Fonts</vt:lpstr>
      <vt:lpstr>Font Style</vt:lpstr>
      <vt:lpstr>CSS Links</vt:lpstr>
      <vt:lpstr>PowerPoint Presentation</vt:lpstr>
      <vt:lpstr>CSS Lists</vt:lpstr>
      <vt:lpstr>CSS Lists</vt:lpstr>
      <vt:lpstr>CSS Lists</vt:lpstr>
      <vt:lpstr>CSS Tables</vt:lpstr>
      <vt:lpstr>Collapse Border</vt:lpstr>
      <vt:lpstr>CSS Layout</vt:lpstr>
      <vt:lpstr>Position: static;</vt:lpstr>
      <vt:lpstr>Position: fixed;</vt:lpstr>
      <vt:lpstr>The Z-index property</vt:lpstr>
      <vt:lpstr>CSS Layout-Float&amp;Clear</vt:lpstr>
      <vt:lpstr>Clear Property</vt:lpstr>
      <vt:lpstr>CSS Navigation Bar</vt:lpstr>
      <vt:lpstr>PowerPoint Presentation</vt:lpstr>
      <vt:lpstr>CSS Dropdown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HTML Fundamentals</dc:title>
  <dc:creator>Nachiketh s</dc:creator>
  <cp:lastModifiedBy>Nachiketh s</cp:lastModifiedBy>
  <cp:revision>40</cp:revision>
  <dcterms:created xsi:type="dcterms:W3CDTF">2023-10-31T12:06:54Z</dcterms:created>
  <dcterms:modified xsi:type="dcterms:W3CDTF">2023-11-08T12:05:31Z</dcterms:modified>
</cp:coreProperties>
</file>