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1" r:id="rId4"/>
    <p:sldId id="258" r:id="rId5"/>
    <p:sldId id="262" r:id="rId6"/>
    <p:sldId id="261" r:id="rId7"/>
    <p:sldId id="259" r:id="rId8"/>
    <p:sldId id="260" r:id="rId9"/>
    <p:sldId id="263" r:id="rId10"/>
    <p:sldId id="279" r:id="rId11"/>
    <p:sldId id="280"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C743A-758A-8134-021B-9B99A7C1C7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486DCF-931F-709E-E317-D29DF4B82C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99E8EC-CBB6-C80A-B3B1-2ACA999D495F}"/>
              </a:ext>
            </a:extLst>
          </p:cNvPr>
          <p:cNvSpPr>
            <a:spLocks noGrp="1"/>
          </p:cNvSpPr>
          <p:nvPr>
            <p:ph type="dt" sz="half" idx="10"/>
          </p:nvPr>
        </p:nvSpPr>
        <p:spPr/>
        <p:txBody>
          <a:bodyPr/>
          <a:lstStyle/>
          <a:p>
            <a:fld id="{97EA767B-AAF0-4B9C-ADDB-42370F7D68C7}" type="datetimeFigureOut">
              <a:rPr lang="en-US" smtClean="0"/>
              <a:t>11/5/2023</a:t>
            </a:fld>
            <a:endParaRPr lang="en-US"/>
          </a:p>
        </p:txBody>
      </p:sp>
      <p:sp>
        <p:nvSpPr>
          <p:cNvPr id="5" name="Footer Placeholder 4">
            <a:extLst>
              <a:ext uri="{FF2B5EF4-FFF2-40B4-BE49-F238E27FC236}">
                <a16:creationId xmlns:a16="http://schemas.microsoft.com/office/drawing/2014/main" id="{C703CF98-078F-3B76-82A0-C5E2F2E0C4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5C4BF9-61DD-AC7B-5B50-D1DA6F1E0E32}"/>
              </a:ext>
            </a:extLst>
          </p:cNvPr>
          <p:cNvSpPr>
            <a:spLocks noGrp="1"/>
          </p:cNvSpPr>
          <p:nvPr>
            <p:ph type="sldNum" sz="quarter" idx="12"/>
          </p:nvPr>
        </p:nvSpPr>
        <p:spPr/>
        <p:txBody>
          <a:bodyPr/>
          <a:lstStyle/>
          <a:p>
            <a:fld id="{3DB4E28B-7E04-494C-B9F6-CF2EF779B217}" type="slidenum">
              <a:rPr lang="en-US" smtClean="0"/>
              <a:t>‹#›</a:t>
            </a:fld>
            <a:endParaRPr lang="en-US"/>
          </a:p>
        </p:txBody>
      </p:sp>
    </p:spTree>
    <p:extLst>
      <p:ext uri="{BB962C8B-B14F-4D97-AF65-F5344CB8AC3E}">
        <p14:creationId xmlns:p14="http://schemas.microsoft.com/office/powerpoint/2010/main" val="3201979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89AF2-0F24-F0F1-521F-AB03626471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6BC21A-A913-8DBE-665F-A45B971B1F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4A1D3E-6270-1B6B-5C86-09966F71DE8F}"/>
              </a:ext>
            </a:extLst>
          </p:cNvPr>
          <p:cNvSpPr>
            <a:spLocks noGrp="1"/>
          </p:cNvSpPr>
          <p:nvPr>
            <p:ph type="dt" sz="half" idx="10"/>
          </p:nvPr>
        </p:nvSpPr>
        <p:spPr/>
        <p:txBody>
          <a:bodyPr/>
          <a:lstStyle/>
          <a:p>
            <a:fld id="{97EA767B-AAF0-4B9C-ADDB-42370F7D68C7}" type="datetimeFigureOut">
              <a:rPr lang="en-US" smtClean="0"/>
              <a:t>11/5/2023</a:t>
            </a:fld>
            <a:endParaRPr lang="en-US"/>
          </a:p>
        </p:txBody>
      </p:sp>
      <p:sp>
        <p:nvSpPr>
          <p:cNvPr id="5" name="Footer Placeholder 4">
            <a:extLst>
              <a:ext uri="{FF2B5EF4-FFF2-40B4-BE49-F238E27FC236}">
                <a16:creationId xmlns:a16="http://schemas.microsoft.com/office/drawing/2014/main" id="{81546653-9B3B-73A2-BBC5-F0F854165C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2F073F-F549-886E-1B53-5A0E55DA740E}"/>
              </a:ext>
            </a:extLst>
          </p:cNvPr>
          <p:cNvSpPr>
            <a:spLocks noGrp="1"/>
          </p:cNvSpPr>
          <p:nvPr>
            <p:ph type="sldNum" sz="quarter" idx="12"/>
          </p:nvPr>
        </p:nvSpPr>
        <p:spPr/>
        <p:txBody>
          <a:bodyPr/>
          <a:lstStyle/>
          <a:p>
            <a:fld id="{3DB4E28B-7E04-494C-B9F6-CF2EF779B217}" type="slidenum">
              <a:rPr lang="en-US" smtClean="0"/>
              <a:t>‹#›</a:t>
            </a:fld>
            <a:endParaRPr lang="en-US"/>
          </a:p>
        </p:txBody>
      </p:sp>
    </p:spTree>
    <p:extLst>
      <p:ext uri="{BB962C8B-B14F-4D97-AF65-F5344CB8AC3E}">
        <p14:creationId xmlns:p14="http://schemas.microsoft.com/office/powerpoint/2010/main" val="2931260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E95CAC-9667-4945-324B-7DB64C828D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D2E5F8-C627-395C-4FC0-2D413BA64C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CD2910-D837-9594-4FDF-C0AD46E2EE82}"/>
              </a:ext>
            </a:extLst>
          </p:cNvPr>
          <p:cNvSpPr>
            <a:spLocks noGrp="1"/>
          </p:cNvSpPr>
          <p:nvPr>
            <p:ph type="dt" sz="half" idx="10"/>
          </p:nvPr>
        </p:nvSpPr>
        <p:spPr/>
        <p:txBody>
          <a:bodyPr/>
          <a:lstStyle/>
          <a:p>
            <a:fld id="{97EA767B-AAF0-4B9C-ADDB-42370F7D68C7}" type="datetimeFigureOut">
              <a:rPr lang="en-US" smtClean="0"/>
              <a:t>11/5/2023</a:t>
            </a:fld>
            <a:endParaRPr lang="en-US"/>
          </a:p>
        </p:txBody>
      </p:sp>
      <p:sp>
        <p:nvSpPr>
          <p:cNvPr id="5" name="Footer Placeholder 4">
            <a:extLst>
              <a:ext uri="{FF2B5EF4-FFF2-40B4-BE49-F238E27FC236}">
                <a16:creationId xmlns:a16="http://schemas.microsoft.com/office/drawing/2014/main" id="{007D3212-5C98-CD6B-82DE-B1E852CD6F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0E40DF-2159-F05C-A0BE-4B8860DC9C76}"/>
              </a:ext>
            </a:extLst>
          </p:cNvPr>
          <p:cNvSpPr>
            <a:spLocks noGrp="1"/>
          </p:cNvSpPr>
          <p:nvPr>
            <p:ph type="sldNum" sz="quarter" idx="12"/>
          </p:nvPr>
        </p:nvSpPr>
        <p:spPr/>
        <p:txBody>
          <a:bodyPr/>
          <a:lstStyle/>
          <a:p>
            <a:fld id="{3DB4E28B-7E04-494C-B9F6-CF2EF779B217}" type="slidenum">
              <a:rPr lang="en-US" smtClean="0"/>
              <a:t>‹#›</a:t>
            </a:fld>
            <a:endParaRPr lang="en-US"/>
          </a:p>
        </p:txBody>
      </p:sp>
    </p:spTree>
    <p:extLst>
      <p:ext uri="{BB962C8B-B14F-4D97-AF65-F5344CB8AC3E}">
        <p14:creationId xmlns:p14="http://schemas.microsoft.com/office/powerpoint/2010/main" val="4250587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2199-BD12-C9E6-0DD5-C07E75154D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E37BFA-5D4A-C33F-D510-1E0E735760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963F0E-2F86-73B2-58DD-04C3B8868F35}"/>
              </a:ext>
            </a:extLst>
          </p:cNvPr>
          <p:cNvSpPr>
            <a:spLocks noGrp="1"/>
          </p:cNvSpPr>
          <p:nvPr>
            <p:ph type="dt" sz="half" idx="10"/>
          </p:nvPr>
        </p:nvSpPr>
        <p:spPr/>
        <p:txBody>
          <a:bodyPr/>
          <a:lstStyle/>
          <a:p>
            <a:fld id="{97EA767B-AAF0-4B9C-ADDB-42370F7D68C7}" type="datetimeFigureOut">
              <a:rPr lang="en-US" smtClean="0"/>
              <a:t>11/5/2023</a:t>
            </a:fld>
            <a:endParaRPr lang="en-US"/>
          </a:p>
        </p:txBody>
      </p:sp>
      <p:sp>
        <p:nvSpPr>
          <p:cNvPr id="5" name="Footer Placeholder 4">
            <a:extLst>
              <a:ext uri="{FF2B5EF4-FFF2-40B4-BE49-F238E27FC236}">
                <a16:creationId xmlns:a16="http://schemas.microsoft.com/office/drawing/2014/main" id="{7983440A-0BE3-9CD7-289D-64ADBDE538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E8BA17-518B-8C3B-8A19-3A66CE03E611}"/>
              </a:ext>
            </a:extLst>
          </p:cNvPr>
          <p:cNvSpPr>
            <a:spLocks noGrp="1"/>
          </p:cNvSpPr>
          <p:nvPr>
            <p:ph type="sldNum" sz="quarter" idx="12"/>
          </p:nvPr>
        </p:nvSpPr>
        <p:spPr/>
        <p:txBody>
          <a:bodyPr/>
          <a:lstStyle/>
          <a:p>
            <a:fld id="{3DB4E28B-7E04-494C-B9F6-CF2EF779B217}" type="slidenum">
              <a:rPr lang="en-US" smtClean="0"/>
              <a:t>‹#›</a:t>
            </a:fld>
            <a:endParaRPr lang="en-US"/>
          </a:p>
        </p:txBody>
      </p:sp>
    </p:spTree>
    <p:extLst>
      <p:ext uri="{BB962C8B-B14F-4D97-AF65-F5344CB8AC3E}">
        <p14:creationId xmlns:p14="http://schemas.microsoft.com/office/powerpoint/2010/main" val="3734461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B0A6E-B3B3-81BF-1217-008829F704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8EEF8E-C05D-7147-D8BB-584A56D80D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B2E19C-3168-48D6-D80A-14B369B7CAC6}"/>
              </a:ext>
            </a:extLst>
          </p:cNvPr>
          <p:cNvSpPr>
            <a:spLocks noGrp="1"/>
          </p:cNvSpPr>
          <p:nvPr>
            <p:ph type="dt" sz="half" idx="10"/>
          </p:nvPr>
        </p:nvSpPr>
        <p:spPr/>
        <p:txBody>
          <a:bodyPr/>
          <a:lstStyle/>
          <a:p>
            <a:fld id="{97EA767B-AAF0-4B9C-ADDB-42370F7D68C7}" type="datetimeFigureOut">
              <a:rPr lang="en-US" smtClean="0"/>
              <a:t>11/5/2023</a:t>
            </a:fld>
            <a:endParaRPr lang="en-US"/>
          </a:p>
        </p:txBody>
      </p:sp>
      <p:sp>
        <p:nvSpPr>
          <p:cNvPr id="5" name="Footer Placeholder 4">
            <a:extLst>
              <a:ext uri="{FF2B5EF4-FFF2-40B4-BE49-F238E27FC236}">
                <a16:creationId xmlns:a16="http://schemas.microsoft.com/office/drawing/2014/main" id="{34C36632-DED6-3398-FF59-E471EEF588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DEFE23-4CEA-6180-11A8-4989E0CABE55}"/>
              </a:ext>
            </a:extLst>
          </p:cNvPr>
          <p:cNvSpPr>
            <a:spLocks noGrp="1"/>
          </p:cNvSpPr>
          <p:nvPr>
            <p:ph type="sldNum" sz="quarter" idx="12"/>
          </p:nvPr>
        </p:nvSpPr>
        <p:spPr/>
        <p:txBody>
          <a:bodyPr/>
          <a:lstStyle/>
          <a:p>
            <a:fld id="{3DB4E28B-7E04-494C-B9F6-CF2EF779B217}" type="slidenum">
              <a:rPr lang="en-US" smtClean="0"/>
              <a:t>‹#›</a:t>
            </a:fld>
            <a:endParaRPr lang="en-US"/>
          </a:p>
        </p:txBody>
      </p:sp>
    </p:spTree>
    <p:extLst>
      <p:ext uri="{BB962C8B-B14F-4D97-AF65-F5344CB8AC3E}">
        <p14:creationId xmlns:p14="http://schemas.microsoft.com/office/powerpoint/2010/main" val="2218975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A018B-3358-4CF3-664B-56AEC2AA4C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B49C79-A9F2-FF58-FD0E-F00884BC48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ACFF05-1175-C283-9E47-929EF6B13A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35247D-E683-8401-448C-6B728C0683F6}"/>
              </a:ext>
            </a:extLst>
          </p:cNvPr>
          <p:cNvSpPr>
            <a:spLocks noGrp="1"/>
          </p:cNvSpPr>
          <p:nvPr>
            <p:ph type="dt" sz="half" idx="10"/>
          </p:nvPr>
        </p:nvSpPr>
        <p:spPr/>
        <p:txBody>
          <a:bodyPr/>
          <a:lstStyle/>
          <a:p>
            <a:fld id="{97EA767B-AAF0-4B9C-ADDB-42370F7D68C7}" type="datetimeFigureOut">
              <a:rPr lang="en-US" smtClean="0"/>
              <a:t>11/5/2023</a:t>
            </a:fld>
            <a:endParaRPr lang="en-US"/>
          </a:p>
        </p:txBody>
      </p:sp>
      <p:sp>
        <p:nvSpPr>
          <p:cNvPr id="6" name="Footer Placeholder 5">
            <a:extLst>
              <a:ext uri="{FF2B5EF4-FFF2-40B4-BE49-F238E27FC236}">
                <a16:creationId xmlns:a16="http://schemas.microsoft.com/office/drawing/2014/main" id="{574FEED9-3D1C-2B88-54CB-D924A78627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3C3EC6-82B0-25AC-00EE-A451E03E1EB5}"/>
              </a:ext>
            </a:extLst>
          </p:cNvPr>
          <p:cNvSpPr>
            <a:spLocks noGrp="1"/>
          </p:cNvSpPr>
          <p:nvPr>
            <p:ph type="sldNum" sz="quarter" idx="12"/>
          </p:nvPr>
        </p:nvSpPr>
        <p:spPr/>
        <p:txBody>
          <a:bodyPr/>
          <a:lstStyle/>
          <a:p>
            <a:fld id="{3DB4E28B-7E04-494C-B9F6-CF2EF779B217}" type="slidenum">
              <a:rPr lang="en-US" smtClean="0"/>
              <a:t>‹#›</a:t>
            </a:fld>
            <a:endParaRPr lang="en-US"/>
          </a:p>
        </p:txBody>
      </p:sp>
    </p:spTree>
    <p:extLst>
      <p:ext uri="{BB962C8B-B14F-4D97-AF65-F5344CB8AC3E}">
        <p14:creationId xmlns:p14="http://schemas.microsoft.com/office/powerpoint/2010/main" val="112342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B7B0E-2DE7-C47E-E132-6CE9369099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6ED089-BFA7-A2EE-446B-12B7926A69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6BA623-75F7-902B-8A07-448EB80BEF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C39AA9-84E8-0FBF-1B23-A3C786C25B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033B60-DD42-807B-4305-ADA3D6E01C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4A3C69-0293-9185-49A9-0499BA590287}"/>
              </a:ext>
            </a:extLst>
          </p:cNvPr>
          <p:cNvSpPr>
            <a:spLocks noGrp="1"/>
          </p:cNvSpPr>
          <p:nvPr>
            <p:ph type="dt" sz="half" idx="10"/>
          </p:nvPr>
        </p:nvSpPr>
        <p:spPr/>
        <p:txBody>
          <a:bodyPr/>
          <a:lstStyle/>
          <a:p>
            <a:fld id="{97EA767B-AAF0-4B9C-ADDB-42370F7D68C7}" type="datetimeFigureOut">
              <a:rPr lang="en-US" smtClean="0"/>
              <a:t>11/5/2023</a:t>
            </a:fld>
            <a:endParaRPr lang="en-US"/>
          </a:p>
        </p:txBody>
      </p:sp>
      <p:sp>
        <p:nvSpPr>
          <p:cNvPr id="8" name="Footer Placeholder 7">
            <a:extLst>
              <a:ext uri="{FF2B5EF4-FFF2-40B4-BE49-F238E27FC236}">
                <a16:creationId xmlns:a16="http://schemas.microsoft.com/office/drawing/2014/main" id="{023FCE20-8A54-8266-EBA3-9A6D333DA7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190232-B338-C922-DFAA-AD75ABD7F699}"/>
              </a:ext>
            </a:extLst>
          </p:cNvPr>
          <p:cNvSpPr>
            <a:spLocks noGrp="1"/>
          </p:cNvSpPr>
          <p:nvPr>
            <p:ph type="sldNum" sz="quarter" idx="12"/>
          </p:nvPr>
        </p:nvSpPr>
        <p:spPr/>
        <p:txBody>
          <a:bodyPr/>
          <a:lstStyle/>
          <a:p>
            <a:fld id="{3DB4E28B-7E04-494C-B9F6-CF2EF779B217}" type="slidenum">
              <a:rPr lang="en-US" smtClean="0"/>
              <a:t>‹#›</a:t>
            </a:fld>
            <a:endParaRPr lang="en-US"/>
          </a:p>
        </p:txBody>
      </p:sp>
    </p:spTree>
    <p:extLst>
      <p:ext uri="{BB962C8B-B14F-4D97-AF65-F5344CB8AC3E}">
        <p14:creationId xmlns:p14="http://schemas.microsoft.com/office/powerpoint/2010/main" val="1523897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7BB88-660C-500F-736C-3B32072EC6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C88117-F245-B835-F0C8-9ED327A4DDEF}"/>
              </a:ext>
            </a:extLst>
          </p:cNvPr>
          <p:cNvSpPr>
            <a:spLocks noGrp="1"/>
          </p:cNvSpPr>
          <p:nvPr>
            <p:ph type="dt" sz="half" idx="10"/>
          </p:nvPr>
        </p:nvSpPr>
        <p:spPr/>
        <p:txBody>
          <a:bodyPr/>
          <a:lstStyle/>
          <a:p>
            <a:fld id="{97EA767B-AAF0-4B9C-ADDB-42370F7D68C7}" type="datetimeFigureOut">
              <a:rPr lang="en-US" smtClean="0"/>
              <a:t>11/5/2023</a:t>
            </a:fld>
            <a:endParaRPr lang="en-US"/>
          </a:p>
        </p:txBody>
      </p:sp>
      <p:sp>
        <p:nvSpPr>
          <p:cNvPr id="4" name="Footer Placeholder 3">
            <a:extLst>
              <a:ext uri="{FF2B5EF4-FFF2-40B4-BE49-F238E27FC236}">
                <a16:creationId xmlns:a16="http://schemas.microsoft.com/office/drawing/2014/main" id="{1875835A-37D5-5FAC-0C40-7FF0AF1BB0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E4E0B7-44BD-ADAC-10C8-012E83BD3313}"/>
              </a:ext>
            </a:extLst>
          </p:cNvPr>
          <p:cNvSpPr>
            <a:spLocks noGrp="1"/>
          </p:cNvSpPr>
          <p:nvPr>
            <p:ph type="sldNum" sz="quarter" idx="12"/>
          </p:nvPr>
        </p:nvSpPr>
        <p:spPr/>
        <p:txBody>
          <a:bodyPr/>
          <a:lstStyle/>
          <a:p>
            <a:fld id="{3DB4E28B-7E04-494C-B9F6-CF2EF779B217}" type="slidenum">
              <a:rPr lang="en-US" smtClean="0"/>
              <a:t>‹#›</a:t>
            </a:fld>
            <a:endParaRPr lang="en-US"/>
          </a:p>
        </p:txBody>
      </p:sp>
    </p:spTree>
    <p:extLst>
      <p:ext uri="{BB962C8B-B14F-4D97-AF65-F5344CB8AC3E}">
        <p14:creationId xmlns:p14="http://schemas.microsoft.com/office/powerpoint/2010/main" val="2370134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2891D3-1AA6-9277-52F9-D868803B22EC}"/>
              </a:ext>
            </a:extLst>
          </p:cNvPr>
          <p:cNvSpPr>
            <a:spLocks noGrp="1"/>
          </p:cNvSpPr>
          <p:nvPr>
            <p:ph type="dt" sz="half" idx="10"/>
          </p:nvPr>
        </p:nvSpPr>
        <p:spPr/>
        <p:txBody>
          <a:bodyPr/>
          <a:lstStyle/>
          <a:p>
            <a:fld id="{97EA767B-AAF0-4B9C-ADDB-42370F7D68C7}" type="datetimeFigureOut">
              <a:rPr lang="en-US" smtClean="0"/>
              <a:t>11/5/2023</a:t>
            </a:fld>
            <a:endParaRPr lang="en-US"/>
          </a:p>
        </p:txBody>
      </p:sp>
      <p:sp>
        <p:nvSpPr>
          <p:cNvPr id="3" name="Footer Placeholder 2">
            <a:extLst>
              <a:ext uri="{FF2B5EF4-FFF2-40B4-BE49-F238E27FC236}">
                <a16:creationId xmlns:a16="http://schemas.microsoft.com/office/drawing/2014/main" id="{4230019A-E4D3-9EE2-0E4B-7BC5D6C31B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F0BEB7-FD0D-4050-F396-B2551C809211}"/>
              </a:ext>
            </a:extLst>
          </p:cNvPr>
          <p:cNvSpPr>
            <a:spLocks noGrp="1"/>
          </p:cNvSpPr>
          <p:nvPr>
            <p:ph type="sldNum" sz="quarter" idx="12"/>
          </p:nvPr>
        </p:nvSpPr>
        <p:spPr/>
        <p:txBody>
          <a:bodyPr/>
          <a:lstStyle/>
          <a:p>
            <a:fld id="{3DB4E28B-7E04-494C-B9F6-CF2EF779B217}" type="slidenum">
              <a:rPr lang="en-US" smtClean="0"/>
              <a:t>‹#›</a:t>
            </a:fld>
            <a:endParaRPr lang="en-US"/>
          </a:p>
        </p:txBody>
      </p:sp>
    </p:spTree>
    <p:extLst>
      <p:ext uri="{BB962C8B-B14F-4D97-AF65-F5344CB8AC3E}">
        <p14:creationId xmlns:p14="http://schemas.microsoft.com/office/powerpoint/2010/main" val="2268175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6978D-EB4C-C030-8D33-B5187A6C73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8535DF-3874-2683-0C5B-78979A6E50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50047F-2CEA-9AED-C5C4-2AE467DF84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F9D608-112B-C4F2-770E-F6CD58FB2E03}"/>
              </a:ext>
            </a:extLst>
          </p:cNvPr>
          <p:cNvSpPr>
            <a:spLocks noGrp="1"/>
          </p:cNvSpPr>
          <p:nvPr>
            <p:ph type="dt" sz="half" idx="10"/>
          </p:nvPr>
        </p:nvSpPr>
        <p:spPr/>
        <p:txBody>
          <a:bodyPr/>
          <a:lstStyle/>
          <a:p>
            <a:fld id="{97EA767B-AAF0-4B9C-ADDB-42370F7D68C7}" type="datetimeFigureOut">
              <a:rPr lang="en-US" smtClean="0"/>
              <a:t>11/5/2023</a:t>
            </a:fld>
            <a:endParaRPr lang="en-US"/>
          </a:p>
        </p:txBody>
      </p:sp>
      <p:sp>
        <p:nvSpPr>
          <p:cNvPr id="6" name="Footer Placeholder 5">
            <a:extLst>
              <a:ext uri="{FF2B5EF4-FFF2-40B4-BE49-F238E27FC236}">
                <a16:creationId xmlns:a16="http://schemas.microsoft.com/office/drawing/2014/main" id="{8776CEFB-C6FC-5B7C-F046-452EE03669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CC2C90-7946-5E43-2D57-A8136B846F91}"/>
              </a:ext>
            </a:extLst>
          </p:cNvPr>
          <p:cNvSpPr>
            <a:spLocks noGrp="1"/>
          </p:cNvSpPr>
          <p:nvPr>
            <p:ph type="sldNum" sz="quarter" idx="12"/>
          </p:nvPr>
        </p:nvSpPr>
        <p:spPr/>
        <p:txBody>
          <a:bodyPr/>
          <a:lstStyle/>
          <a:p>
            <a:fld id="{3DB4E28B-7E04-494C-B9F6-CF2EF779B217}" type="slidenum">
              <a:rPr lang="en-US" smtClean="0"/>
              <a:t>‹#›</a:t>
            </a:fld>
            <a:endParaRPr lang="en-US"/>
          </a:p>
        </p:txBody>
      </p:sp>
    </p:spTree>
    <p:extLst>
      <p:ext uri="{BB962C8B-B14F-4D97-AF65-F5344CB8AC3E}">
        <p14:creationId xmlns:p14="http://schemas.microsoft.com/office/powerpoint/2010/main" val="2117346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57CF7-9AEE-94F3-D59A-6639687AD5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D95F94-AE6D-CBCF-E960-0CFCFFD681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73A31B-EECA-FEBC-3AA7-7C0F76DCC7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4D558F-7DD2-82FE-F5D5-6B35CA873437}"/>
              </a:ext>
            </a:extLst>
          </p:cNvPr>
          <p:cNvSpPr>
            <a:spLocks noGrp="1"/>
          </p:cNvSpPr>
          <p:nvPr>
            <p:ph type="dt" sz="half" idx="10"/>
          </p:nvPr>
        </p:nvSpPr>
        <p:spPr/>
        <p:txBody>
          <a:bodyPr/>
          <a:lstStyle/>
          <a:p>
            <a:fld id="{97EA767B-AAF0-4B9C-ADDB-42370F7D68C7}" type="datetimeFigureOut">
              <a:rPr lang="en-US" smtClean="0"/>
              <a:t>11/5/2023</a:t>
            </a:fld>
            <a:endParaRPr lang="en-US"/>
          </a:p>
        </p:txBody>
      </p:sp>
      <p:sp>
        <p:nvSpPr>
          <p:cNvPr id="6" name="Footer Placeholder 5">
            <a:extLst>
              <a:ext uri="{FF2B5EF4-FFF2-40B4-BE49-F238E27FC236}">
                <a16:creationId xmlns:a16="http://schemas.microsoft.com/office/drawing/2014/main" id="{2525FF71-B587-1153-75D9-5C24251EC4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2E5BE6-27B4-5E5C-DEF7-5B961D034BB2}"/>
              </a:ext>
            </a:extLst>
          </p:cNvPr>
          <p:cNvSpPr>
            <a:spLocks noGrp="1"/>
          </p:cNvSpPr>
          <p:nvPr>
            <p:ph type="sldNum" sz="quarter" idx="12"/>
          </p:nvPr>
        </p:nvSpPr>
        <p:spPr/>
        <p:txBody>
          <a:bodyPr/>
          <a:lstStyle/>
          <a:p>
            <a:fld id="{3DB4E28B-7E04-494C-B9F6-CF2EF779B217}" type="slidenum">
              <a:rPr lang="en-US" smtClean="0"/>
              <a:t>‹#›</a:t>
            </a:fld>
            <a:endParaRPr lang="en-US"/>
          </a:p>
        </p:txBody>
      </p:sp>
    </p:spTree>
    <p:extLst>
      <p:ext uri="{BB962C8B-B14F-4D97-AF65-F5344CB8AC3E}">
        <p14:creationId xmlns:p14="http://schemas.microsoft.com/office/powerpoint/2010/main" val="1330944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CB6A30-416D-37BC-6EB0-271D0D881D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8ED3163-AA9F-1E2D-15D7-CE09D21BBF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9F8F45-720C-9FD9-73F6-FB1E119D48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EA767B-AAF0-4B9C-ADDB-42370F7D68C7}" type="datetimeFigureOut">
              <a:rPr lang="en-US" smtClean="0"/>
              <a:t>11/5/2023</a:t>
            </a:fld>
            <a:endParaRPr lang="en-US"/>
          </a:p>
        </p:txBody>
      </p:sp>
      <p:sp>
        <p:nvSpPr>
          <p:cNvPr id="5" name="Footer Placeholder 4">
            <a:extLst>
              <a:ext uri="{FF2B5EF4-FFF2-40B4-BE49-F238E27FC236}">
                <a16:creationId xmlns:a16="http://schemas.microsoft.com/office/drawing/2014/main" id="{BDF4A16F-FC02-E462-A8E5-E20BD0ACD5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AB1F84-E529-1E6D-AB87-302565DFF6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B4E28B-7E04-494C-B9F6-CF2EF779B217}" type="slidenum">
              <a:rPr lang="en-US" smtClean="0"/>
              <a:t>‹#›</a:t>
            </a:fld>
            <a:endParaRPr lang="en-US"/>
          </a:p>
        </p:txBody>
      </p:sp>
    </p:spTree>
    <p:extLst>
      <p:ext uri="{BB962C8B-B14F-4D97-AF65-F5344CB8AC3E}">
        <p14:creationId xmlns:p14="http://schemas.microsoft.com/office/powerpoint/2010/main" val="1914708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eading.html" TargetMode="External"/><Relationship Id="rId2" Type="http://schemas.openxmlformats.org/officeDocument/2006/relationships/hyperlink" Target="../Day_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Paragraphs.html" TargetMode="External"/><Relationship Id="rId2" Type="http://schemas.openxmlformats.org/officeDocument/2006/relationships/hyperlink" Target="../Day_1"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style.html" TargetMode="External"/><Relationship Id="rId2" Type="http://schemas.openxmlformats.org/officeDocument/2006/relationships/hyperlink" Target="../Day_1"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text_formating.html" TargetMode="External"/><Relationship Id="rId2" Type="http://schemas.openxmlformats.org/officeDocument/2006/relationships/hyperlink" Target="../Day_1"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color.html" TargetMode="External"/><Relationship Id="rId2" Type="http://schemas.openxmlformats.org/officeDocument/2006/relationships/hyperlink" Target="../Day_1"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yperlinks.html" TargetMode="External"/><Relationship Id="rId2" Type="http://schemas.openxmlformats.org/officeDocument/2006/relationships/hyperlink" Target="../Day_1" TargetMode="External"/><Relationship Id="rId1" Type="http://schemas.openxmlformats.org/officeDocument/2006/relationships/slideLayout" Target="../slideLayouts/slideLayout2.xml"/><Relationship Id="rId4" Type="http://schemas.openxmlformats.org/officeDocument/2006/relationships/hyperlink" Target="hyperlink_color.html" TargetMode="External"/></Relationships>
</file>

<file path=ppt/slides/_rels/slide24.xml.rels><?xml version="1.0" encoding="UTF-8" standalone="yes"?>
<Relationships xmlns="http://schemas.openxmlformats.org/package/2006/relationships"><Relationship Id="rId2" Type="http://schemas.openxmlformats.org/officeDocument/2006/relationships/hyperlink" Target="Image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Attribute.html" TargetMode="External"/><Relationship Id="rId2" Type="http://schemas.openxmlformats.org/officeDocument/2006/relationships/hyperlink" Target="../Day_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EECB2-58A7-DF3E-B619-27E4BE9A3733}"/>
              </a:ext>
            </a:extLst>
          </p:cNvPr>
          <p:cNvSpPr>
            <a:spLocks noGrp="1"/>
          </p:cNvSpPr>
          <p:nvPr>
            <p:ph type="ctrTitle"/>
          </p:nvPr>
        </p:nvSpPr>
        <p:spPr>
          <a:xfrm>
            <a:off x="4800600" y="4396153"/>
            <a:ext cx="7239000" cy="2331793"/>
          </a:xfrm>
        </p:spPr>
        <p:txBody>
          <a:bodyPr/>
          <a:lstStyle/>
          <a:p>
            <a:r>
              <a:rPr lang="en-US" dirty="0">
                <a:latin typeface="Times New Roman" panose="02020603050405020304" pitchFamily="18" charset="0"/>
                <a:cs typeface="Times New Roman" panose="02020603050405020304" pitchFamily="18" charset="0"/>
              </a:rPr>
              <a:t>Day 1,</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HTML Fundamentals</a:t>
            </a:r>
          </a:p>
        </p:txBody>
      </p:sp>
    </p:spTree>
    <p:extLst>
      <p:ext uri="{BB962C8B-B14F-4D97-AF65-F5344CB8AC3E}">
        <p14:creationId xmlns:p14="http://schemas.microsoft.com/office/powerpoint/2010/main" val="598242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80134-8C3F-E3B5-7CC2-C87784ED955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Page Title</a:t>
            </a:r>
          </a:p>
        </p:txBody>
      </p:sp>
      <p:sp>
        <p:nvSpPr>
          <p:cNvPr id="3" name="Content Placeholder 2">
            <a:extLst>
              <a:ext uri="{FF2B5EF4-FFF2-40B4-BE49-F238E27FC236}">
                <a16:creationId xmlns:a16="http://schemas.microsoft.com/office/drawing/2014/main" id="{A46034CD-08E1-388D-A384-527C417C0B27}"/>
              </a:ext>
            </a:extLst>
          </p:cNvPr>
          <p:cNvSpPr>
            <a:spLocks noGrp="1"/>
          </p:cNvSpPr>
          <p:nvPr>
            <p:ph idx="1"/>
          </p:nvPr>
        </p:nvSpPr>
        <p:spPr/>
        <p:txBody>
          <a:bodyPr/>
          <a:lstStyle/>
          <a:p>
            <a:pPr marL="0" indent="0">
              <a:buNone/>
            </a:pPr>
            <a:r>
              <a:rPr lang="en-IN" b="0" i="0" dirty="0">
                <a:solidFill>
                  <a:srgbClr val="000000"/>
                </a:solidFill>
                <a:effectLst/>
                <a:latin typeface="Times New Roman" panose="02020603050405020304" pitchFamily="18" charset="0"/>
                <a:cs typeface="Times New Roman" panose="02020603050405020304" pitchFamily="18" charset="0"/>
              </a:rPr>
              <a:t>Every web page should have a page title to describe the content and meaning of the page.</a:t>
            </a:r>
          </a:p>
          <a:p>
            <a:pPr marL="0" indent="0">
              <a:buNone/>
            </a:pPr>
            <a:r>
              <a:rPr lang="en-IN" dirty="0">
                <a:latin typeface="Times New Roman" panose="02020603050405020304" pitchFamily="18" charset="0"/>
                <a:cs typeface="Times New Roman" panose="02020603050405020304" pitchFamily="18" charset="0"/>
              </a:rPr>
              <a:t>The &lt;title&gt; element:</a:t>
            </a:r>
          </a:p>
          <a:p>
            <a:r>
              <a:rPr lang="en-IN" dirty="0">
                <a:latin typeface="Times New Roman" panose="02020603050405020304" pitchFamily="18" charset="0"/>
                <a:cs typeface="Times New Roman" panose="02020603050405020304" pitchFamily="18" charset="0"/>
              </a:rPr>
              <a:t>defines a title in the browser toolbar</a:t>
            </a:r>
          </a:p>
          <a:p>
            <a:r>
              <a:rPr lang="en-IN" dirty="0">
                <a:latin typeface="Times New Roman" panose="02020603050405020304" pitchFamily="18" charset="0"/>
                <a:cs typeface="Times New Roman" panose="02020603050405020304" pitchFamily="18" charset="0"/>
              </a:rPr>
              <a:t>provides a title for the page</a:t>
            </a:r>
          </a:p>
          <a:p>
            <a:r>
              <a:rPr lang="en-IN" dirty="0">
                <a:latin typeface="Times New Roman" panose="02020603050405020304" pitchFamily="18" charset="0"/>
                <a:cs typeface="Times New Roman" panose="02020603050405020304" pitchFamily="18" charset="0"/>
              </a:rPr>
              <a:t>displays a title for the page </a:t>
            </a:r>
          </a:p>
          <a:p>
            <a:pPr marL="0" indent="0">
              <a:buNone/>
            </a:pPr>
            <a:r>
              <a:rPr lang="en-IN" dirty="0">
                <a:latin typeface="Times New Roman" panose="02020603050405020304" pitchFamily="18" charset="0"/>
                <a:cs typeface="Times New Roman" panose="02020603050405020304" pitchFamily="18" charset="0"/>
              </a:rPr>
              <a:t>Syntax</a:t>
            </a:r>
          </a:p>
          <a:p>
            <a:pPr marL="0" indent="0">
              <a:buNone/>
            </a:pPr>
            <a:r>
              <a:rPr lang="en-IN" dirty="0">
                <a:latin typeface="Times New Roman" panose="02020603050405020304" pitchFamily="18" charset="0"/>
                <a:cs typeface="Times New Roman" panose="02020603050405020304" pitchFamily="18" charset="0"/>
              </a:rPr>
              <a:t>         &lt;title&gt; Title name &lt;/title&gt;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6299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B22E97-5028-34AF-00B8-8AC1FEF5F3C5}"/>
              </a:ext>
            </a:extLst>
          </p:cNvPr>
          <p:cNvSpPr>
            <a:spLocks noGrp="1"/>
          </p:cNvSpPr>
          <p:nvPr>
            <p:ph idx="1"/>
          </p:nvPr>
        </p:nvSpPr>
        <p:spPr>
          <a:xfrm>
            <a:off x="838200" y="334108"/>
            <a:ext cx="10515600" cy="5842855"/>
          </a:xfrm>
        </p:spPr>
        <p:txBody>
          <a:bodyPr/>
          <a:lstStyle/>
          <a:p>
            <a:pPr marL="0" indent="0">
              <a:buNone/>
            </a:pPr>
            <a:r>
              <a:rPr lang="en-US" dirty="0">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8707D743-5B3D-C0FC-C7B8-5E1AD178D87F}"/>
              </a:ext>
            </a:extLst>
          </p:cNvPr>
          <p:cNvSpPr txBox="1"/>
          <p:nvPr/>
        </p:nvSpPr>
        <p:spPr>
          <a:xfrm>
            <a:off x="838200" y="681037"/>
            <a:ext cx="9210367" cy="4955203"/>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EXAMPLE:</a:t>
            </a:r>
          </a:p>
          <a:p>
            <a:endParaRPr lang="en-IN" dirty="0"/>
          </a:p>
          <a:p>
            <a:r>
              <a:rPr lang="en-IN" sz="2000" dirty="0"/>
              <a:t>&lt;!DOCTYPE html&gt;</a:t>
            </a:r>
          </a:p>
          <a:p>
            <a:r>
              <a:rPr lang="en-IN" sz="2000" dirty="0"/>
              <a:t>&lt;html&gt;</a:t>
            </a:r>
          </a:p>
          <a:p>
            <a:r>
              <a:rPr lang="en-IN" sz="2000" dirty="0"/>
              <a:t>&lt;head&gt;</a:t>
            </a:r>
          </a:p>
          <a:p>
            <a:r>
              <a:rPr lang="en-IN" sz="2000" dirty="0"/>
              <a:t> </a:t>
            </a:r>
          </a:p>
          <a:p>
            <a:r>
              <a:rPr lang="en-IN" sz="2000" dirty="0"/>
              <a:t>    &lt;title&gt;Basic Web Page&lt;/title&gt;</a:t>
            </a:r>
          </a:p>
          <a:p>
            <a:r>
              <a:rPr lang="en-IN" sz="2000" dirty="0"/>
              <a:t>&lt;/head&gt;</a:t>
            </a:r>
          </a:p>
          <a:p>
            <a:endParaRPr lang="en-IN" sz="2000" dirty="0"/>
          </a:p>
          <a:p>
            <a:r>
              <a:rPr lang="en-IN" sz="2000" dirty="0"/>
              <a:t>&lt;body&gt;</a:t>
            </a:r>
          </a:p>
          <a:p>
            <a:r>
              <a:rPr lang="en-IN" sz="2000" dirty="0"/>
              <a:t> </a:t>
            </a:r>
          </a:p>
          <a:p>
            <a:r>
              <a:rPr lang="en-IN" sz="2000" dirty="0"/>
              <a:t>    &lt;h1&gt;Welcome&lt;/h1&gt;</a:t>
            </a:r>
          </a:p>
          <a:p>
            <a:r>
              <a:rPr lang="en-IN" sz="2000" dirty="0"/>
              <a:t>    &lt;p&gt;HTML is standard language</a:t>
            </a:r>
          </a:p>
          <a:p>
            <a:r>
              <a:rPr lang="en-IN" sz="2000" dirty="0"/>
              <a:t>&lt;/body&gt;</a:t>
            </a:r>
          </a:p>
          <a:p>
            <a:r>
              <a:rPr lang="en-IN" sz="2000" dirty="0"/>
              <a:t> </a:t>
            </a:r>
          </a:p>
          <a:p>
            <a:r>
              <a:rPr lang="en-IN" sz="2000" dirty="0"/>
              <a:t>&lt;/html&gt;</a:t>
            </a:r>
          </a:p>
        </p:txBody>
      </p:sp>
      <p:pic>
        <p:nvPicPr>
          <p:cNvPr id="8" name="Picture 7">
            <a:extLst>
              <a:ext uri="{FF2B5EF4-FFF2-40B4-BE49-F238E27FC236}">
                <a16:creationId xmlns:a16="http://schemas.microsoft.com/office/drawing/2014/main" id="{76E0D87C-AA5C-A9FB-6926-58873CA8FD66}"/>
              </a:ext>
            </a:extLst>
          </p:cNvPr>
          <p:cNvPicPr>
            <a:picLocks noChangeAspect="1"/>
          </p:cNvPicPr>
          <p:nvPr/>
        </p:nvPicPr>
        <p:blipFill>
          <a:blip r:embed="rId2"/>
          <a:stretch>
            <a:fillRect/>
          </a:stretch>
        </p:blipFill>
        <p:spPr>
          <a:xfrm>
            <a:off x="5112774" y="771875"/>
            <a:ext cx="6548284" cy="2676899"/>
          </a:xfrm>
          <a:prstGeom prst="rect">
            <a:avLst/>
          </a:prstGeom>
        </p:spPr>
      </p:pic>
    </p:spTree>
    <p:extLst>
      <p:ext uri="{BB962C8B-B14F-4D97-AF65-F5344CB8AC3E}">
        <p14:creationId xmlns:p14="http://schemas.microsoft.com/office/powerpoint/2010/main" val="176870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ECECE-62CB-0F0F-9C83-B2301125EE0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Headings</a:t>
            </a:r>
          </a:p>
        </p:txBody>
      </p:sp>
      <p:sp>
        <p:nvSpPr>
          <p:cNvPr id="3" name="Content Placeholder 2">
            <a:extLst>
              <a:ext uri="{FF2B5EF4-FFF2-40B4-BE49-F238E27FC236}">
                <a16:creationId xmlns:a16="http://schemas.microsoft.com/office/drawing/2014/main" id="{CAE3528B-72FD-8457-16B5-5E482DB0F1A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HTML headings are titles or subtitles that you want to display on a webpage.</a:t>
            </a:r>
          </a:p>
          <a:p>
            <a:r>
              <a:rPr lang="en-US" dirty="0">
                <a:latin typeface="Times New Roman" panose="02020603050405020304" pitchFamily="18" charset="0"/>
                <a:cs typeface="Times New Roman" panose="02020603050405020304" pitchFamily="18" charset="0"/>
              </a:rPr>
              <a:t>HTML headings are defined with the &lt;h1&gt; to &lt;h6&gt; tags.</a:t>
            </a:r>
          </a:p>
          <a:p>
            <a:r>
              <a:rPr lang="en-US" dirty="0">
                <a:latin typeface="Times New Roman" panose="02020603050405020304" pitchFamily="18" charset="0"/>
                <a:cs typeface="Times New Roman" panose="02020603050405020304" pitchFamily="18" charset="0"/>
              </a:rPr>
              <a:t>&lt;h1&gt; defines the most important heading. &lt;h6&gt; defines the least important heading.</a:t>
            </a:r>
          </a:p>
          <a:p>
            <a:r>
              <a:rPr lang="en-US" dirty="0">
                <a:solidFill>
                  <a:srgbClr val="FF0000"/>
                </a:solidFill>
                <a:latin typeface="Times New Roman" panose="02020603050405020304" pitchFamily="18" charset="0"/>
                <a:cs typeface="Times New Roman" panose="02020603050405020304" pitchFamily="18" charset="0"/>
                <a:hlinkClick r:id="rId2" action="ppaction://hlinkfile"/>
              </a:rPr>
              <a:t>..\Day_1</a:t>
            </a:r>
            <a:endParaRPr lang="en-US" dirty="0">
              <a:solidFill>
                <a:srgbClr val="FF0000"/>
              </a:solidFill>
              <a:latin typeface="Times New Roman" panose="02020603050405020304" pitchFamily="18" charset="0"/>
              <a:cs typeface="Times New Roman" panose="02020603050405020304" pitchFamily="18" charset="0"/>
            </a:endParaRPr>
          </a:p>
          <a:p>
            <a:r>
              <a:rPr lang="en-US" dirty="0">
                <a:solidFill>
                  <a:srgbClr val="FF0000"/>
                </a:solidFill>
                <a:latin typeface="Times New Roman" panose="02020603050405020304" pitchFamily="18" charset="0"/>
                <a:cs typeface="Times New Roman" panose="02020603050405020304" pitchFamily="18" charset="0"/>
                <a:hlinkClick r:id="rId3" action="ppaction://hlinkfile"/>
              </a:rPr>
              <a:t>heading.html</a:t>
            </a:r>
            <a:endParaRPr 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9655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9D94F-1C2C-89E2-FFD2-683EF2F5D4C0}"/>
              </a:ext>
            </a:extLst>
          </p:cNvPr>
          <p:cNvSpPr>
            <a:spLocks noGrp="1"/>
          </p:cNvSpPr>
          <p:nvPr>
            <p:ph type="title"/>
          </p:nvPr>
        </p:nvSpPr>
        <p:spPr/>
        <p:txBody>
          <a:bodyPr/>
          <a:lstStyle/>
          <a:p>
            <a:r>
              <a:rPr lang="en-US" b="0" i="0" dirty="0">
                <a:solidFill>
                  <a:srgbClr val="000000"/>
                </a:solidFill>
                <a:effectLst/>
                <a:latin typeface="Times New Roman" panose="02020603050405020304" pitchFamily="18" charset="0"/>
                <a:cs typeface="Times New Roman" panose="02020603050405020304" pitchFamily="18" charset="0"/>
              </a:rPr>
              <a:t>Paragraphs</a:t>
            </a:r>
            <a:br>
              <a:rPr lang="en-US" b="0" i="0" dirty="0">
                <a:solidFill>
                  <a:srgbClr val="000000"/>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20DD256E-27B8-195D-74B4-619D398D0370}"/>
              </a:ext>
            </a:extLst>
          </p:cNvPr>
          <p:cNvSpPr>
            <a:spLocks noGrp="1"/>
          </p:cNvSpPr>
          <p:nvPr>
            <p:ph idx="1"/>
          </p:nvPr>
        </p:nvSpPr>
        <p:spPr>
          <a:xfrm>
            <a:off x="838200" y="1134208"/>
            <a:ext cx="10515600" cy="5042755"/>
          </a:xfrm>
        </p:spPr>
        <p:txBody>
          <a:bodyPr>
            <a:normAutofit lnSpcReduction="10000"/>
          </a:bodyPr>
          <a:lstStyle/>
          <a:p>
            <a:r>
              <a:rPr lang="en-US" dirty="0">
                <a:latin typeface="Times New Roman" panose="02020603050405020304" pitchFamily="18" charset="0"/>
                <a:cs typeface="Times New Roman" panose="02020603050405020304" pitchFamily="18" charset="0"/>
              </a:rPr>
              <a:t>A paragraph always starts on a new line, and is usually a block of text.</a:t>
            </a:r>
          </a:p>
          <a:p>
            <a:r>
              <a:rPr lang="en-US" dirty="0">
                <a:latin typeface="Times New Roman" panose="02020603050405020304" pitchFamily="18" charset="0"/>
                <a:cs typeface="Times New Roman" panose="02020603050405020304" pitchFamily="18" charset="0"/>
              </a:rPr>
              <a:t>The HTML &lt;p&gt; element defines a paragraph.</a:t>
            </a:r>
          </a:p>
          <a:p>
            <a:r>
              <a:rPr lang="en-US" dirty="0">
                <a:latin typeface="Times New Roman" panose="02020603050405020304" pitchFamily="18" charset="0"/>
                <a:cs typeface="Times New Roman" panose="02020603050405020304" pitchFamily="18" charset="0"/>
              </a:rPr>
              <a:t>A paragraph always starts on a new line, and browsers automatically add some white space (a margin) before and after a paragraph.</a:t>
            </a:r>
          </a:p>
          <a:p>
            <a:r>
              <a:rPr lang="en-US" b="0" i="0" dirty="0">
                <a:solidFill>
                  <a:srgbClr val="FF0000"/>
                </a:solidFill>
                <a:effectLst/>
                <a:latin typeface="Times New Roman" panose="02020603050405020304" pitchFamily="18" charset="0"/>
                <a:cs typeface="Times New Roman" panose="02020603050405020304" pitchFamily="18" charset="0"/>
              </a:rPr>
              <a:t>Horizontal Rules</a:t>
            </a:r>
          </a:p>
          <a:p>
            <a:pPr lvl="1"/>
            <a:r>
              <a:rPr lang="en-US" b="0" i="0" dirty="0">
                <a:effectLst/>
                <a:latin typeface="Times New Roman" panose="02020603050405020304" pitchFamily="18" charset="0"/>
                <a:cs typeface="Times New Roman" panose="02020603050405020304" pitchFamily="18" charset="0"/>
              </a:rPr>
              <a:t>The &lt;</a:t>
            </a:r>
            <a:r>
              <a:rPr lang="en-US" b="0" i="0" dirty="0" err="1">
                <a:effectLst/>
                <a:latin typeface="Times New Roman" panose="02020603050405020304" pitchFamily="18" charset="0"/>
                <a:cs typeface="Times New Roman" panose="02020603050405020304" pitchFamily="18" charset="0"/>
              </a:rPr>
              <a:t>hr</a:t>
            </a:r>
            <a:r>
              <a:rPr lang="en-US" b="0" i="0" dirty="0">
                <a:effectLst/>
                <a:latin typeface="Times New Roman" panose="02020603050405020304" pitchFamily="18" charset="0"/>
                <a:cs typeface="Times New Roman" panose="02020603050405020304" pitchFamily="18" charset="0"/>
              </a:rPr>
              <a:t>&gt; tag defines a thematic break in an HTML page, and is most often displayed as a horizontal rule.</a:t>
            </a:r>
          </a:p>
          <a:p>
            <a:pPr lvl="1"/>
            <a:r>
              <a:rPr lang="en-US" b="0" i="0" dirty="0">
                <a:effectLst/>
                <a:latin typeface="Times New Roman" panose="02020603050405020304" pitchFamily="18" charset="0"/>
                <a:cs typeface="Times New Roman" panose="02020603050405020304" pitchFamily="18" charset="0"/>
              </a:rPr>
              <a:t>The &lt;</a:t>
            </a:r>
            <a:r>
              <a:rPr lang="en-US" b="0" i="0" dirty="0" err="1">
                <a:effectLst/>
                <a:latin typeface="Times New Roman" panose="02020603050405020304" pitchFamily="18" charset="0"/>
                <a:cs typeface="Times New Roman" panose="02020603050405020304" pitchFamily="18" charset="0"/>
              </a:rPr>
              <a:t>hr</a:t>
            </a:r>
            <a:r>
              <a:rPr lang="en-US" b="0" i="0" dirty="0">
                <a:effectLst/>
                <a:latin typeface="Times New Roman" panose="02020603050405020304" pitchFamily="18" charset="0"/>
                <a:cs typeface="Times New Roman" panose="02020603050405020304" pitchFamily="18" charset="0"/>
              </a:rPr>
              <a:t>&gt; element is used to separate content (or define a change) in an HTML page:</a:t>
            </a:r>
          </a:p>
          <a:p>
            <a:r>
              <a:rPr lang="en-US" b="0" i="0" dirty="0">
                <a:solidFill>
                  <a:srgbClr val="FF0000"/>
                </a:solidFill>
                <a:effectLst/>
                <a:latin typeface="Times New Roman" panose="02020603050405020304" pitchFamily="18" charset="0"/>
                <a:cs typeface="Times New Roman" panose="02020603050405020304" pitchFamily="18" charset="0"/>
              </a:rPr>
              <a:t>Line Breaks</a:t>
            </a:r>
          </a:p>
          <a:p>
            <a:pPr lvl="1"/>
            <a:r>
              <a:rPr lang="en-US" b="0" i="0" dirty="0">
                <a:effectLst/>
                <a:latin typeface="Times New Roman" panose="02020603050405020304" pitchFamily="18" charset="0"/>
                <a:cs typeface="Times New Roman" panose="02020603050405020304" pitchFamily="18" charset="0"/>
              </a:rPr>
              <a:t>The HTML &lt;</a:t>
            </a:r>
            <a:r>
              <a:rPr lang="en-US" b="0" i="0" dirty="0" err="1">
                <a:effectLst/>
                <a:latin typeface="Times New Roman" panose="02020603050405020304" pitchFamily="18" charset="0"/>
                <a:cs typeface="Times New Roman" panose="02020603050405020304" pitchFamily="18" charset="0"/>
              </a:rPr>
              <a:t>br</a:t>
            </a:r>
            <a:r>
              <a:rPr lang="en-US" b="0" i="0" dirty="0">
                <a:effectLst/>
                <a:latin typeface="Times New Roman" panose="02020603050405020304" pitchFamily="18" charset="0"/>
                <a:cs typeface="Times New Roman" panose="02020603050405020304" pitchFamily="18" charset="0"/>
              </a:rPr>
              <a:t>&gt; element defines a line break.</a:t>
            </a:r>
          </a:p>
          <a:p>
            <a:pPr lvl="1"/>
            <a:r>
              <a:rPr lang="en-US" b="0" i="0" dirty="0">
                <a:effectLst/>
                <a:latin typeface="Times New Roman" panose="02020603050405020304" pitchFamily="18" charset="0"/>
                <a:cs typeface="Times New Roman" panose="02020603050405020304" pitchFamily="18" charset="0"/>
              </a:rPr>
              <a:t>Use &lt;</a:t>
            </a:r>
            <a:r>
              <a:rPr lang="en-US" b="0" i="0" dirty="0" err="1">
                <a:effectLst/>
                <a:latin typeface="Times New Roman" panose="02020603050405020304" pitchFamily="18" charset="0"/>
                <a:cs typeface="Times New Roman" panose="02020603050405020304" pitchFamily="18" charset="0"/>
              </a:rPr>
              <a:t>br</a:t>
            </a:r>
            <a:r>
              <a:rPr lang="en-US" b="0" i="0" dirty="0">
                <a:effectLst/>
                <a:latin typeface="Times New Roman" panose="02020603050405020304" pitchFamily="18" charset="0"/>
                <a:cs typeface="Times New Roman" panose="02020603050405020304" pitchFamily="18" charset="0"/>
              </a:rPr>
              <a:t>&gt; if you want a line break (a new line) without starting a new paragraph:</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8028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6428D4-6BF0-24BC-0EA2-E52A7F29AA64}"/>
              </a:ext>
            </a:extLst>
          </p:cNvPr>
          <p:cNvSpPr>
            <a:spLocks noGrp="1"/>
          </p:cNvSpPr>
          <p:nvPr>
            <p:ph idx="1"/>
          </p:nvPr>
        </p:nvSpPr>
        <p:spPr>
          <a:xfrm>
            <a:off x="750277" y="454025"/>
            <a:ext cx="10515600" cy="4351338"/>
          </a:xfrm>
        </p:spPr>
        <p:txBody>
          <a:bodyPr/>
          <a:lstStyle/>
          <a:p>
            <a:r>
              <a:rPr lang="en-US" b="0" i="0" dirty="0">
                <a:solidFill>
                  <a:srgbClr val="FF0000"/>
                </a:solidFill>
                <a:effectLst/>
                <a:latin typeface="Times New Roman" panose="02020603050405020304" pitchFamily="18" charset="0"/>
                <a:cs typeface="Times New Roman" panose="02020603050405020304" pitchFamily="18" charset="0"/>
              </a:rPr>
              <a:t>Poem Problem</a:t>
            </a:r>
          </a:p>
          <a:p>
            <a:pPr lvl="1"/>
            <a:r>
              <a:rPr lang="en-US" b="0" i="0" dirty="0">
                <a:effectLst/>
                <a:latin typeface="Times New Roman" panose="02020603050405020304" pitchFamily="18" charset="0"/>
                <a:cs typeface="Times New Roman" panose="02020603050405020304" pitchFamily="18" charset="0"/>
              </a:rPr>
              <a:t>The HTML &lt;pre&gt; element defines preformatted text.</a:t>
            </a:r>
          </a:p>
          <a:p>
            <a:pPr lvl="1"/>
            <a:r>
              <a:rPr lang="en-US" b="0" i="0" dirty="0">
                <a:effectLst/>
                <a:latin typeface="Times New Roman" panose="02020603050405020304" pitchFamily="18" charset="0"/>
                <a:cs typeface="Times New Roman" panose="02020603050405020304" pitchFamily="18" charset="0"/>
              </a:rPr>
              <a:t>The text inside a &lt;pre&gt; element is displayed in a fixed-width font (usually Courier), and it preserves both spaces and line breaks:</a:t>
            </a:r>
          </a:p>
          <a:p>
            <a:r>
              <a:rPr lang="en-US" dirty="0">
                <a:solidFill>
                  <a:srgbClr val="FF0000"/>
                </a:solidFill>
                <a:latin typeface="Times New Roman" panose="02020603050405020304" pitchFamily="18" charset="0"/>
                <a:cs typeface="Times New Roman" panose="02020603050405020304" pitchFamily="18" charset="0"/>
                <a:hlinkClick r:id="rId2" action="ppaction://hlinkfile"/>
              </a:rPr>
              <a:t>..\Day_1</a:t>
            </a:r>
            <a:endParaRPr lang="en-US" dirty="0">
              <a:solidFill>
                <a:srgbClr val="FF0000"/>
              </a:solidFill>
              <a:latin typeface="Times New Roman" panose="02020603050405020304" pitchFamily="18" charset="0"/>
              <a:cs typeface="Times New Roman" panose="02020603050405020304" pitchFamily="18" charset="0"/>
            </a:endParaRPr>
          </a:p>
          <a:p>
            <a:pPr marL="457200" lvl="1" indent="0">
              <a:buNone/>
            </a:pPr>
            <a:r>
              <a:rPr lang="en-US" dirty="0">
                <a:latin typeface="Times New Roman" panose="02020603050405020304" pitchFamily="18" charset="0"/>
                <a:cs typeface="Times New Roman" panose="02020603050405020304" pitchFamily="18" charset="0"/>
                <a:hlinkClick r:id="rId3" action="ppaction://hlinkfile"/>
              </a:rPr>
              <a:t>Paragraphs.html</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71995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15632-ACE3-3D44-25DD-CA1FE67880FA}"/>
              </a:ext>
            </a:extLst>
          </p:cNvPr>
          <p:cNvSpPr>
            <a:spLocks noGrp="1"/>
          </p:cNvSpPr>
          <p:nvPr>
            <p:ph type="title"/>
          </p:nvPr>
        </p:nvSpPr>
        <p:spPr/>
        <p:txBody>
          <a:bodyPr/>
          <a:lstStyle/>
          <a:p>
            <a:r>
              <a:rPr lang="en-US" b="0" i="0" dirty="0">
                <a:solidFill>
                  <a:srgbClr val="000000"/>
                </a:solidFill>
                <a:effectLst/>
                <a:latin typeface="Times New Roman" panose="02020603050405020304" pitchFamily="18" charset="0"/>
                <a:cs typeface="Times New Roman" panose="02020603050405020304" pitchFamily="18" charset="0"/>
              </a:rPr>
              <a:t>Styles</a:t>
            </a:r>
            <a:br>
              <a:rPr lang="en-US" b="0" i="0" dirty="0">
                <a:solidFill>
                  <a:srgbClr val="000000"/>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7A18A8C0-B536-3529-DFD5-B8F8254A82E3}"/>
              </a:ext>
            </a:extLst>
          </p:cNvPr>
          <p:cNvSpPr>
            <a:spLocks noGrp="1"/>
          </p:cNvSpPr>
          <p:nvPr>
            <p:ph idx="1"/>
          </p:nvPr>
        </p:nvSpPr>
        <p:spPr>
          <a:xfrm>
            <a:off x="668215" y="1591408"/>
            <a:ext cx="10685585" cy="4585555"/>
          </a:xfrm>
        </p:spPr>
        <p:txBody>
          <a:bodyPr/>
          <a:lstStyle/>
          <a:p>
            <a:r>
              <a:rPr lang="en-US" dirty="0">
                <a:latin typeface="Times New Roman" panose="02020603050405020304" pitchFamily="18" charset="0"/>
                <a:cs typeface="Times New Roman" panose="02020603050405020304" pitchFamily="18" charset="0"/>
              </a:rPr>
              <a:t>The HTML style attribute is used to add styles to an element, such as color, font, size, and more.</a:t>
            </a:r>
          </a:p>
          <a:p>
            <a:r>
              <a:rPr lang="en-US" dirty="0">
                <a:latin typeface="Times New Roman" panose="02020603050405020304" pitchFamily="18" charset="0"/>
                <a:cs typeface="Times New Roman" panose="02020603050405020304" pitchFamily="18" charset="0"/>
              </a:rPr>
              <a:t>Syntax</a:t>
            </a:r>
          </a:p>
          <a:p>
            <a:pPr lvl="1"/>
            <a:r>
              <a:rPr lang="en-US" dirty="0">
                <a:latin typeface="Times New Roman" panose="02020603050405020304" pitchFamily="18" charset="0"/>
                <a:cs typeface="Times New Roman" panose="02020603050405020304" pitchFamily="18" charset="0"/>
              </a:rPr>
              <a:t>&lt;</a:t>
            </a:r>
            <a:r>
              <a:rPr lang="en-US" dirty="0" err="1">
                <a:latin typeface="Times New Roman" panose="02020603050405020304" pitchFamily="18" charset="0"/>
                <a:cs typeface="Times New Roman" panose="02020603050405020304" pitchFamily="18" charset="0"/>
              </a:rPr>
              <a:t>tagname</a:t>
            </a:r>
            <a:r>
              <a:rPr lang="en-US" dirty="0">
                <a:latin typeface="Times New Roman" panose="02020603050405020304" pitchFamily="18" charset="0"/>
                <a:cs typeface="Times New Roman" panose="02020603050405020304" pitchFamily="18" charset="0"/>
              </a:rPr>
              <a:t> </a:t>
            </a:r>
            <a:r>
              <a:rPr lang="en-US" dirty="0">
                <a:solidFill>
                  <a:srgbClr val="00B0F0"/>
                </a:solidFill>
                <a:latin typeface="Times New Roman" panose="02020603050405020304" pitchFamily="18" charset="0"/>
                <a:cs typeface="Times New Roman" panose="02020603050405020304" pitchFamily="18" charset="0"/>
              </a:rPr>
              <a:t>style</a:t>
            </a:r>
            <a:r>
              <a:rPr lang="en-US" dirty="0">
                <a:latin typeface="Times New Roman" panose="02020603050405020304" pitchFamily="18" charset="0"/>
                <a:cs typeface="Times New Roman" panose="02020603050405020304" pitchFamily="18" charset="0"/>
              </a:rPr>
              <a:t>="</a:t>
            </a:r>
            <a:r>
              <a:rPr lang="en-US" dirty="0" err="1">
                <a:solidFill>
                  <a:srgbClr val="FF0000"/>
                </a:solidFill>
                <a:latin typeface="Times New Roman" panose="02020603050405020304" pitchFamily="18" charset="0"/>
                <a:cs typeface="Times New Roman" panose="02020603050405020304" pitchFamily="18" charset="0"/>
              </a:rPr>
              <a:t>property:value</a:t>
            </a:r>
            <a:r>
              <a:rPr lang="en-US" dirty="0">
                <a:solidFill>
                  <a:srgbClr val="FF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&gt;</a:t>
            </a:r>
          </a:p>
          <a:p>
            <a:r>
              <a:rPr lang="en-US" dirty="0">
                <a:solidFill>
                  <a:srgbClr val="FF0000"/>
                </a:solidFill>
                <a:latin typeface="Times New Roman" panose="02020603050405020304" pitchFamily="18" charset="0"/>
                <a:cs typeface="Times New Roman" panose="02020603050405020304" pitchFamily="18" charset="0"/>
              </a:rPr>
              <a:t>Background Color</a:t>
            </a:r>
          </a:p>
          <a:p>
            <a:pPr lvl="1"/>
            <a:r>
              <a:rPr lang="en-US" dirty="0">
                <a:latin typeface="Times New Roman" panose="02020603050405020304" pitchFamily="18" charset="0"/>
                <a:cs typeface="Times New Roman" panose="02020603050405020304" pitchFamily="18" charset="0"/>
              </a:rPr>
              <a:t>The CSS background-color property defines the background color for an HTML element.</a:t>
            </a:r>
          </a:p>
          <a:p>
            <a:r>
              <a:rPr lang="en-US" dirty="0">
                <a:solidFill>
                  <a:srgbClr val="FF0000"/>
                </a:solidFill>
                <a:latin typeface="Times New Roman" panose="02020603050405020304" pitchFamily="18" charset="0"/>
                <a:cs typeface="Times New Roman" panose="02020603050405020304" pitchFamily="18" charset="0"/>
              </a:rPr>
              <a:t>Text Color</a:t>
            </a:r>
          </a:p>
          <a:p>
            <a:pPr lvl="1"/>
            <a:r>
              <a:rPr lang="en-US" dirty="0">
                <a:latin typeface="Times New Roman" panose="02020603050405020304" pitchFamily="18" charset="0"/>
                <a:cs typeface="Times New Roman" panose="02020603050405020304" pitchFamily="18" charset="0"/>
              </a:rPr>
              <a:t>The CSS color property defines the text color for an HTML element:</a:t>
            </a:r>
          </a:p>
        </p:txBody>
      </p:sp>
    </p:spTree>
    <p:extLst>
      <p:ext uri="{BB962C8B-B14F-4D97-AF65-F5344CB8AC3E}">
        <p14:creationId xmlns:p14="http://schemas.microsoft.com/office/powerpoint/2010/main" val="2290374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400130-AA07-1112-F145-4C4566B17C7A}"/>
              </a:ext>
            </a:extLst>
          </p:cNvPr>
          <p:cNvSpPr>
            <a:spLocks noGrp="1"/>
          </p:cNvSpPr>
          <p:nvPr>
            <p:ph idx="1"/>
          </p:nvPr>
        </p:nvSpPr>
        <p:spPr>
          <a:xfrm>
            <a:off x="838200" y="325315"/>
            <a:ext cx="10515600" cy="5851648"/>
          </a:xfrm>
        </p:spPr>
        <p:txBody>
          <a:bodyPr/>
          <a:lstStyle/>
          <a:p>
            <a:r>
              <a:rPr lang="en-US" b="0" i="0" dirty="0">
                <a:solidFill>
                  <a:srgbClr val="FF0000"/>
                </a:solidFill>
                <a:effectLst/>
                <a:latin typeface="Times New Roman" panose="02020603050405020304" pitchFamily="18" charset="0"/>
                <a:cs typeface="Times New Roman" panose="02020603050405020304" pitchFamily="18" charset="0"/>
              </a:rPr>
              <a:t>Fonts</a:t>
            </a:r>
          </a:p>
          <a:p>
            <a:pPr lvl="1"/>
            <a:r>
              <a:rPr lang="en-US" b="0" i="0" dirty="0">
                <a:effectLst/>
                <a:latin typeface="Times New Roman" panose="02020603050405020304" pitchFamily="18" charset="0"/>
                <a:cs typeface="Times New Roman" panose="02020603050405020304" pitchFamily="18" charset="0"/>
              </a:rPr>
              <a:t>The CSS font-family property defines the font to be used for an HTML elements</a:t>
            </a:r>
          </a:p>
          <a:p>
            <a:r>
              <a:rPr lang="en-US" b="0" i="0" dirty="0">
                <a:solidFill>
                  <a:srgbClr val="FF0000"/>
                </a:solidFill>
                <a:effectLst/>
                <a:latin typeface="Times New Roman" panose="02020603050405020304" pitchFamily="18" charset="0"/>
                <a:cs typeface="Times New Roman" panose="02020603050405020304" pitchFamily="18" charset="0"/>
              </a:rPr>
              <a:t>Text Size</a:t>
            </a:r>
          </a:p>
          <a:p>
            <a:pPr lvl="1"/>
            <a:r>
              <a:rPr lang="en-US" b="0" i="0" dirty="0">
                <a:effectLst/>
                <a:latin typeface="Times New Roman" panose="02020603050405020304" pitchFamily="18" charset="0"/>
                <a:cs typeface="Times New Roman" panose="02020603050405020304" pitchFamily="18" charset="0"/>
              </a:rPr>
              <a:t>The CSS font-size property defines the text size for an HTML element:</a:t>
            </a:r>
            <a:endParaRPr lang="en-US" dirty="0">
              <a:latin typeface="Times New Roman" panose="02020603050405020304" pitchFamily="18" charset="0"/>
              <a:cs typeface="Times New Roman" panose="02020603050405020304" pitchFamily="18" charset="0"/>
            </a:endParaRPr>
          </a:p>
          <a:p>
            <a:r>
              <a:rPr lang="en-US" b="0" i="0" dirty="0">
                <a:solidFill>
                  <a:srgbClr val="FF0000"/>
                </a:solidFill>
                <a:effectLst/>
                <a:latin typeface="Times New Roman" panose="02020603050405020304" pitchFamily="18" charset="0"/>
                <a:cs typeface="Times New Roman" panose="02020603050405020304" pitchFamily="18" charset="0"/>
              </a:rPr>
              <a:t>Text Alignment</a:t>
            </a:r>
          </a:p>
          <a:p>
            <a:pPr lvl="1"/>
            <a:r>
              <a:rPr lang="en-US" b="0" i="0" dirty="0">
                <a:effectLst/>
                <a:latin typeface="Times New Roman" panose="02020603050405020304" pitchFamily="18" charset="0"/>
                <a:cs typeface="Times New Roman" panose="02020603050405020304" pitchFamily="18" charset="0"/>
              </a:rPr>
              <a:t>The CSS text-align property defines the horizontal text alignment for an HTML element:</a:t>
            </a:r>
            <a:endParaRPr lang="en-US" dirty="0">
              <a:latin typeface="Times New Roman" panose="02020603050405020304" pitchFamily="18" charset="0"/>
              <a:cs typeface="Times New Roman" panose="02020603050405020304" pitchFamily="18" charset="0"/>
            </a:endParaRPr>
          </a:p>
          <a:p>
            <a:r>
              <a:rPr lang="en-US" dirty="0">
                <a:solidFill>
                  <a:srgbClr val="FF0000"/>
                </a:solidFill>
                <a:latin typeface="Times New Roman" panose="02020603050405020304" pitchFamily="18" charset="0"/>
                <a:cs typeface="Times New Roman" panose="02020603050405020304" pitchFamily="18" charset="0"/>
                <a:hlinkClick r:id="rId2" action="ppaction://hlinkfile"/>
              </a:rPr>
              <a:t>..\Day_1</a:t>
            </a:r>
            <a:endParaRPr lang="en-US" dirty="0">
              <a:solidFill>
                <a:srgbClr val="FF0000"/>
              </a:solidFill>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hlinkClick r:id="rId3" action="ppaction://hlinkfile"/>
              </a:rPr>
              <a:t>style.html</a:t>
            </a:r>
            <a:endParaRPr lang="en-US" b="0" i="0"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6013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BA804-8132-37FF-8245-C2D4930175B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Text Formatting</a:t>
            </a:r>
          </a:p>
        </p:txBody>
      </p:sp>
      <p:sp>
        <p:nvSpPr>
          <p:cNvPr id="3" name="Content Placeholder 2">
            <a:extLst>
              <a:ext uri="{FF2B5EF4-FFF2-40B4-BE49-F238E27FC236}">
                <a16:creationId xmlns:a16="http://schemas.microsoft.com/office/drawing/2014/main" id="{E56579E6-771C-1524-F9B4-9D16037DCB41}"/>
              </a:ext>
            </a:extLst>
          </p:cNvPr>
          <p:cNvSpPr>
            <a:spLocks noGrp="1"/>
          </p:cNvSpPr>
          <p:nvPr>
            <p:ph idx="1"/>
          </p:nvPr>
        </p:nvSpPr>
        <p:spPr>
          <a:xfrm>
            <a:off x="838200" y="1477108"/>
            <a:ext cx="10515600" cy="4699855"/>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HTML contains several elements for defining text with a special meaning.</a:t>
            </a:r>
          </a:p>
          <a:p>
            <a:r>
              <a:rPr lang="en-US" dirty="0">
                <a:latin typeface="Times New Roman" panose="02020603050405020304" pitchFamily="18" charset="0"/>
                <a:cs typeface="Times New Roman" panose="02020603050405020304" pitchFamily="18" charset="0"/>
              </a:rPr>
              <a:t>&lt;b&gt; - Bold text</a:t>
            </a:r>
          </a:p>
          <a:p>
            <a:r>
              <a:rPr lang="en-US" dirty="0">
                <a:latin typeface="Times New Roman" panose="02020603050405020304" pitchFamily="18" charset="0"/>
                <a:cs typeface="Times New Roman" panose="02020603050405020304" pitchFamily="18" charset="0"/>
              </a:rPr>
              <a:t>&lt;strong&gt; - Important text</a:t>
            </a:r>
          </a:p>
          <a:p>
            <a:r>
              <a:rPr lang="en-US" dirty="0">
                <a:latin typeface="Times New Roman" panose="02020603050405020304" pitchFamily="18" charset="0"/>
                <a:cs typeface="Times New Roman" panose="02020603050405020304" pitchFamily="18" charset="0"/>
              </a:rPr>
              <a:t>&lt;</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&gt; - Italic text</a:t>
            </a:r>
          </a:p>
          <a:p>
            <a:r>
              <a:rPr lang="en-US" dirty="0">
                <a:latin typeface="Times New Roman" panose="02020603050405020304" pitchFamily="18" charset="0"/>
                <a:cs typeface="Times New Roman" panose="02020603050405020304" pitchFamily="18" charset="0"/>
              </a:rPr>
              <a:t>&lt;</a:t>
            </a:r>
            <a:r>
              <a:rPr lang="en-US" dirty="0" err="1">
                <a:latin typeface="Times New Roman" panose="02020603050405020304" pitchFamily="18" charset="0"/>
                <a:cs typeface="Times New Roman" panose="02020603050405020304" pitchFamily="18" charset="0"/>
              </a:rPr>
              <a:t>em</a:t>
            </a:r>
            <a:r>
              <a:rPr lang="en-US" dirty="0">
                <a:latin typeface="Times New Roman" panose="02020603050405020304" pitchFamily="18" charset="0"/>
                <a:cs typeface="Times New Roman" panose="02020603050405020304" pitchFamily="18" charset="0"/>
              </a:rPr>
              <a:t>&gt; - Emphasized text</a:t>
            </a:r>
          </a:p>
          <a:p>
            <a:r>
              <a:rPr lang="en-US" dirty="0">
                <a:latin typeface="Times New Roman" panose="02020603050405020304" pitchFamily="18" charset="0"/>
                <a:cs typeface="Times New Roman" panose="02020603050405020304" pitchFamily="18" charset="0"/>
              </a:rPr>
              <a:t>&lt;mark&gt; - Marked text</a:t>
            </a:r>
          </a:p>
          <a:p>
            <a:r>
              <a:rPr lang="en-US" dirty="0">
                <a:latin typeface="Times New Roman" panose="02020603050405020304" pitchFamily="18" charset="0"/>
                <a:cs typeface="Times New Roman" panose="02020603050405020304" pitchFamily="18" charset="0"/>
              </a:rPr>
              <a:t>&lt;small&gt; - Smaller text			</a:t>
            </a:r>
            <a:r>
              <a:rPr lang="en-US" dirty="0">
                <a:solidFill>
                  <a:srgbClr val="FF0000"/>
                </a:solidFill>
                <a:latin typeface="Times New Roman" panose="02020603050405020304" pitchFamily="18" charset="0"/>
                <a:cs typeface="Times New Roman" panose="02020603050405020304" pitchFamily="18" charset="0"/>
                <a:hlinkClick r:id="rId2" action="ppaction://hlinkfile"/>
              </a:rPr>
              <a:t>..\Day_1</a:t>
            </a:r>
            <a:endParaRPr lang="en-US" dirty="0">
              <a:solidFill>
                <a:srgbClr val="FF000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&lt;del&gt; - Deleted text			</a:t>
            </a:r>
            <a:r>
              <a:rPr lang="en-US" dirty="0">
                <a:latin typeface="Times New Roman" panose="02020603050405020304" pitchFamily="18" charset="0"/>
                <a:cs typeface="Times New Roman" panose="02020603050405020304" pitchFamily="18" charset="0"/>
                <a:hlinkClick r:id="rId3" action="ppaction://hlinkfile"/>
              </a:rPr>
              <a:t>text_formating.html</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&lt;ins&gt; - Inserted text			</a:t>
            </a:r>
          </a:p>
          <a:p>
            <a:r>
              <a:rPr lang="en-US" dirty="0">
                <a:latin typeface="Times New Roman" panose="02020603050405020304" pitchFamily="18" charset="0"/>
                <a:cs typeface="Times New Roman" panose="02020603050405020304" pitchFamily="18" charset="0"/>
              </a:rPr>
              <a:t>&lt;sub&gt; - Subscript text</a:t>
            </a:r>
          </a:p>
          <a:p>
            <a:r>
              <a:rPr lang="en-US" dirty="0">
                <a:latin typeface="Times New Roman" panose="02020603050405020304" pitchFamily="18" charset="0"/>
                <a:cs typeface="Times New Roman" panose="02020603050405020304" pitchFamily="18" charset="0"/>
              </a:rPr>
              <a:t>&lt;sup&gt; - Superscript text</a:t>
            </a:r>
          </a:p>
        </p:txBody>
      </p:sp>
    </p:spTree>
    <p:extLst>
      <p:ext uri="{BB962C8B-B14F-4D97-AF65-F5344CB8AC3E}">
        <p14:creationId xmlns:p14="http://schemas.microsoft.com/office/powerpoint/2010/main" val="1184140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76A0E-53D0-E305-B031-222E6F07C0C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Comments</a:t>
            </a:r>
          </a:p>
        </p:txBody>
      </p:sp>
      <p:sp>
        <p:nvSpPr>
          <p:cNvPr id="3" name="Content Placeholder 2">
            <a:extLst>
              <a:ext uri="{FF2B5EF4-FFF2-40B4-BE49-F238E27FC236}">
                <a16:creationId xmlns:a16="http://schemas.microsoft.com/office/drawing/2014/main" id="{8533A086-750A-6E6F-3FBD-FE72FD5348CA}"/>
              </a:ext>
            </a:extLst>
          </p:cNvPr>
          <p:cNvSpPr>
            <a:spLocks noGrp="1"/>
          </p:cNvSpPr>
          <p:nvPr>
            <p:ph idx="1"/>
          </p:nvPr>
        </p:nvSpPr>
        <p:spPr/>
        <p:txBody>
          <a:bodyPr/>
          <a:lstStyle/>
          <a:p>
            <a:r>
              <a:rPr lang="en-US" b="0" i="0" dirty="0">
                <a:solidFill>
                  <a:srgbClr val="000000"/>
                </a:solidFill>
                <a:effectLst/>
                <a:latin typeface="Times New Roman" panose="02020603050405020304" pitchFamily="18" charset="0"/>
                <a:cs typeface="Times New Roman" panose="02020603050405020304" pitchFamily="18" charset="0"/>
              </a:rPr>
              <a:t>HTML comments are not displayed in the browser, but they can help document your HTML source code.</a:t>
            </a:r>
          </a:p>
          <a:p>
            <a:r>
              <a:rPr lang="en-US" dirty="0">
                <a:solidFill>
                  <a:srgbClr val="000000"/>
                </a:solidFill>
                <a:latin typeface="Times New Roman" panose="02020603050405020304" pitchFamily="18" charset="0"/>
                <a:cs typeface="Times New Roman" panose="02020603050405020304" pitchFamily="18" charset="0"/>
              </a:rPr>
              <a:t>Syntax</a:t>
            </a:r>
          </a:p>
          <a:p>
            <a:pPr lvl="1"/>
            <a:r>
              <a:rPr lang="en-US" b="0" i="0" dirty="0">
                <a:solidFill>
                  <a:srgbClr val="008000"/>
                </a:solidFill>
                <a:effectLst/>
                <a:latin typeface="Consolas" panose="020B0609020204030204" pitchFamily="49" charset="0"/>
              </a:rPr>
              <a:t>&lt;!-- Write your comments here --&gt;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0327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D869A-BDD5-D64A-2425-37E1359BA9CB}"/>
              </a:ext>
            </a:extLst>
          </p:cNvPr>
          <p:cNvSpPr>
            <a:spLocks noGrp="1"/>
          </p:cNvSpPr>
          <p:nvPr>
            <p:ph type="title"/>
          </p:nvPr>
        </p:nvSpPr>
        <p:spPr/>
        <p:txBody>
          <a:bodyPr/>
          <a:lstStyle/>
          <a:p>
            <a:r>
              <a:rPr lang="en-US" b="0" i="0" dirty="0">
                <a:solidFill>
                  <a:srgbClr val="000000"/>
                </a:solidFill>
                <a:effectLst/>
                <a:latin typeface="Times New Roman" panose="02020603050405020304" pitchFamily="18" charset="0"/>
                <a:cs typeface="Times New Roman" panose="02020603050405020304" pitchFamily="18" charset="0"/>
              </a:rPr>
              <a:t>Colors</a:t>
            </a:r>
            <a:br>
              <a:rPr lang="en-US" b="0" i="0" dirty="0">
                <a:solidFill>
                  <a:srgbClr val="000000"/>
                </a:solidFill>
                <a:effectLst/>
                <a:latin typeface="Segoe UI" panose="020B0502040204020203" pitchFamily="34"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FEFF239-99AC-1E1F-6DCA-AB540C926B56}"/>
              </a:ext>
            </a:extLst>
          </p:cNvPr>
          <p:cNvSpPr>
            <a:spLocks noGrp="1"/>
          </p:cNvSpPr>
          <p:nvPr>
            <p:ph idx="1"/>
          </p:nvPr>
        </p:nvSpPr>
        <p:spPr>
          <a:xfrm>
            <a:off x="838200" y="1257300"/>
            <a:ext cx="10515600" cy="4919663"/>
          </a:xfrm>
        </p:spPr>
        <p:txBody>
          <a:bodyPr>
            <a:normAutofit/>
          </a:bodyPr>
          <a:lstStyle/>
          <a:p>
            <a:r>
              <a:rPr lang="en-US" dirty="0">
                <a:latin typeface="Times New Roman" panose="02020603050405020304" pitchFamily="18" charset="0"/>
                <a:cs typeface="Times New Roman" panose="02020603050405020304" pitchFamily="18" charset="0"/>
              </a:rPr>
              <a:t>HTML colors are specified with predefined color names, or with RGB, HEX, HSL, RGBA, or HSLA values.</a:t>
            </a:r>
          </a:p>
          <a:p>
            <a:r>
              <a:rPr lang="en-US" dirty="0">
                <a:solidFill>
                  <a:srgbClr val="FF0000"/>
                </a:solidFill>
                <a:latin typeface="Times New Roman" panose="02020603050405020304" pitchFamily="18" charset="0"/>
                <a:cs typeface="Times New Roman" panose="02020603050405020304" pitchFamily="18" charset="0"/>
              </a:rPr>
              <a:t>RGB and RGBA Colors</a:t>
            </a:r>
          </a:p>
          <a:p>
            <a:pPr lvl="1"/>
            <a:r>
              <a:rPr lang="en-US" dirty="0">
                <a:latin typeface="Times New Roman" panose="02020603050405020304" pitchFamily="18" charset="0"/>
                <a:cs typeface="Times New Roman" panose="02020603050405020304" pitchFamily="18" charset="0"/>
              </a:rPr>
              <a:t>In HTML, a color can be specified as an RGB value, using this formula:</a:t>
            </a:r>
          </a:p>
          <a:p>
            <a:pPr lvl="1"/>
            <a:r>
              <a:rPr lang="en-US" dirty="0" err="1">
                <a:latin typeface="Times New Roman" panose="02020603050405020304" pitchFamily="18" charset="0"/>
                <a:cs typeface="Times New Roman" panose="02020603050405020304" pitchFamily="18" charset="0"/>
              </a:rPr>
              <a:t>rgb</a:t>
            </a:r>
            <a:r>
              <a:rPr lang="en-US" dirty="0">
                <a:latin typeface="Times New Roman" panose="02020603050405020304" pitchFamily="18" charset="0"/>
                <a:cs typeface="Times New Roman" panose="02020603050405020304" pitchFamily="18" charset="0"/>
              </a:rPr>
              <a:t>(red, green, blue)</a:t>
            </a:r>
          </a:p>
          <a:p>
            <a:pPr lvl="1"/>
            <a:r>
              <a:rPr lang="en-US" dirty="0">
                <a:latin typeface="Times New Roman" panose="02020603050405020304" pitchFamily="18" charset="0"/>
                <a:cs typeface="Times New Roman" panose="02020603050405020304" pitchFamily="18" charset="0"/>
              </a:rPr>
              <a:t>Each parameter (red, green, and blue) defines the intensity of the color with a value between 0 and 255.</a:t>
            </a:r>
          </a:p>
          <a:p>
            <a:pPr lvl="1"/>
            <a:r>
              <a:rPr lang="en-US" dirty="0">
                <a:latin typeface="Times New Roman" panose="02020603050405020304" pitchFamily="18" charset="0"/>
                <a:cs typeface="Times New Roman" panose="02020603050405020304" pitchFamily="18" charset="0"/>
              </a:rPr>
              <a:t>This means that there are 256 x 256 x 256</a:t>
            </a:r>
          </a:p>
        </p:txBody>
      </p:sp>
    </p:spTree>
    <p:extLst>
      <p:ext uri="{BB962C8B-B14F-4D97-AF65-F5344CB8AC3E}">
        <p14:creationId xmlns:p14="http://schemas.microsoft.com/office/powerpoint/2010/main" val="1619292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556B2-41A2-3651-30DF-7088296546C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66ABAE54-97B2-4F22-89EC-EC5C2E6FDBC1}"/>
              </a:ext>
            </a:extLst>
          </p:cNvPr>
          <p:cNvSpPr>
            <a:spLocks noGrp="1"/>
          </p:cNvSpPr>
          <p:nvPr>
            <p:ph idx="1"/>
          </p:nvPr>
        </p:nvSpPr>
        <p:spPr>
          <a:xfrm>
            <a:off x="5867400" y="1647091"/>
            <a:ext cx="4375638" cy="4682271"/>
          </a:xfrm>
        </p:spPr>
        <p:txBody>
          <a:bodyPr>
            <a:normAutofit/>
          </a:bodyPr>
          <a:lstStyle/>
          <a:p>
            <a:r>
              <a:rPr lang="en-US" dirty="0">
                <a:latin typeface="Times New Roman" panose="02020603050405020304" pitchFamily="18" charset="0"/>
                <a:cs typeface="Times New Roman" panose="02020603050405020304" pitchFamily="18" charset="0"/>
              </a:rPr>
              <a:t>HTML Text Formatting</a:t>
            </a:r>
          </a:p>
          <a:p>
            <a:r>
              <a:rPr lang="en-US" dirty="0">
                <a:latin typeface="Times New Roman" panose="02020603050405020304" pitchFamily="18" charset="0"/>
                <a:cs typeface="Times New Roman" panose="02020603050405020304" pitchFamily="18" charset="0"/>
              </a:rPr>
              <a:t>HTML Comments</a:t>
            </a:r>
          </a:p>
          <a:p>
            <a:r>
              <a:rPr lang="en-US" dirty="0">
                <a:latin typeface="Times New Roman" panose="02020603050405020304" pitchFamily="18" charset="0"/>
                <a:cs typeface="Times New Roman" panose="02020603050405020304" pitchFamily="18" charset="0"/>
              </a:rPr>
              <a:t>HTML Colors</a:t>
            </a:r>
          </a:p>
          <a:p>
            <a:pPr lvl="1"/>
            <a:r>
              <a:rPr lang="en-US" dirty="0">
                <a:latin typeface="Times New Roman" panose="02020603050405020304" pitchFamily="18" charset="0"/>
                <a:cs typeface="Times New Roman" panose="02020603050405020304" pitchFamily="18" charset="0"/>
              </a:rPr>
              <a:t>Colors, RGB, HEX</a:t>
            </a:r>
          </a:p>
          <a:p>
            <a:r>
              <a:rPr lang="en-US" dirty="0">
                <a:latin typeface="Times New Roman" panose="02020603050405020304" pitchFamily="18" charset="0"/>
                <a:cs typeface="Times New Roman" panose="02020603050405020304" pitchFamily="18" charset="0"/>
              </a:rPr>
              <a:t>HTML Links</a:t>
            </a:r>
          </a:p>
          <a:p>
            <a:r>
              <a:rPr lang="en-US" dirty="0">
                <a:latin typeface="Times New Roman" panose="02020603050405020304" pitchFamily="18" charset="0"/>
                <a:cs typeface="Times New Roman" panose="02020603050405020304" pitchFamily="18" charset="0"/>
              </a:rPr>
              <a:t>HTML Images</a:t>
            </a:r>
          </a:p>
        </p:txBody>
      </p:sp>
      <p:sp>
        <p:nvSpPr>
          <p:cNvPr id="4" name="Content Placeholder 2">
            <a:extLst>
              <a:ext uri="{FF2B5EF4-FFF2-40B4-BE49-F238E27FC236}">
                <a16:creationId xmlns:a16="http://schemas.microsoft.com/office/drawing/2014/main" id="{DE1E32A4-1C47-8C63-D3A6-1EF54E4ADE91}"/>
              </a:ext>
            </a:extLst>
          </p:cNvPr>
          <p:cNvSpPr txBox="1">
            <a:spLocks/>
          </p:cNvSpPr>
          <p:nvPr/>
        </p:nvSpPr>
        <p:spPr>
          <a:xfrm>
            <a:off x="990600" y="1647092"/>
            <a:ext cx="4375638" cy="46822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HTML Introduction</a:t>
            </a:r>
          </a:p>
          <a:p>
            <a:r>
              <a:rPr lang="en-US" dirty="0">
                <a:latin typeface="Times New Roman" panose="02020603050405020304" pitchFamily="18" charset="0"/>
                <a:cs typeface="Times New Roman" panose="02020603050405020304" pitchFamily="18" charset="0"/>
              </a:rPr>
              <a:t>HTML Elements</a:t>
            </a:r>
          </a:p>
          <a:p>
            <a:r>
              <a:rPr lang="en-US" dirty="0">
                <a:latin typeface="Times New Roman" panose="02020603050405020304" pitchFamily="18" charset="0"/>
                <a:cs typeface="Times New Roman" panose="02020603050405020304" pitchFamily="18" charset="0"/>
              </a:rPr>
              <a:t>HTML Attributes</a:t>
            </a:r>
          </a:p>
          <a:p>
            <a:r>
              <a:rPr lang="en-US" dirty="0">
                <a:latin typeface="Times New Roman" panose="02020603050405020304" pitchFamily="18" charset="0"/>
                <a:cs typeface="Times New Roman" panose="02020603050405020304" pitchFamily="18" charset="0"/>
              </a:rPr>
              <a:t>HTML Headings</a:t>
            </a:r>
          </a:p>
          <a:p>
            <a:r>
              <a:rPr lang="en-US" dirty="0">
                <a:latin typeface="Times New Roman" panose="02020603050405020304" pitchFamily="18" charset="0"/>
                <a:cs typeface="Times New Roman" panose="02020603050405020304" pitchFamily="18" charset="0"/>
              </a:rPr>
              <a:t>HTML Page Titles</a:t>
            </a:r>
          </a:p>
          <a:p>
            <a:r>
              <a:rPr lang="en-US" dirty="0">
                <a:latin typeface="Times New Roman" panose="02020603050405020304" pitchFamily="18" charset="0"/>
                <a:cs typeface="Times New Roman" panose="02020603050405020304" pitchFamily="18" charset="0"/>
              </a:rPr>
              <a:t>HTML Paragraphs</a:t>
            </a:r>
          </a:p>
          <a:p>
            <a:r>
              <a:rPr lang="en-US" dirty="0">
                <a:latin typeface="Times New Roman" panose="02020603050405020304" pitchFamily="18" charset="0"/>
                <a:cs typeface="Times New Roman" panose="02020603050405020304" pitchFamily="18" charset="0"/>
              </a:rPr>
              <a:t>HTML Styles</a:t>
            </a:r>
          </a:p>
          <a:p>
            <a:pPr marL="0" indent="0">
              <a:buFont typeface="Arial" panose="020B0604020202020204" pitchFamily="34" charse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4795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35DAC4-2398-5ED6-48F9-625DE5504BCB}"/>
              </a:ext>
            </a:extLst>
          </p:cNvPr>
          <p:cNvSpPr>
            <a:spLocks noGrp="1"/>
          </p:cNvSpPr>
          <p:nvPr>
            <p:ph idx="1"/>
          </p:nvPr>
        </p:nvSpPr>
        <p:spPr>
          <a:xfrm>
            <a:off x="838200" y="272562"/>
            <a:ext cx="10515600" cy="5904401"/>
          </a:xfrm>
        </p:spPr>
        <p:txBody>
          <a:bodyPr/>
          <a:lstStyle/>
          <a:p>
            <a:r>
              <a:rPr lang="en-US" b="0" i="0" dirty="0">
                <a:solidFill>
                  <a:srgbClr val="FF0000"/>
                </a:solidFill>
                <a:effectLst/>
                <a:latin typeface="Segoe UI" panose="020B0502040204020203" pitchFamily="34" charset="0"/>
              </a:rPr>
              <a:t>HEX Colors</a:t>
            </a:r>
          </a:p>
          <a:p>
            <a:pPr lvl="1"/>
            <a:r>
              <a:rPr lang="en-US" dirty="0">
                <a:latin typeface="Times New Roman" panose="02020603050405020304" pitchFamily="18" charset="0"/>
                <a:cs typeface="Times New Roman" panose="02020603050405020304" pitchFamily="18" charset="0"/>
              </a:rPr>
              <a:t>A hexadecimal color is specified with: #RRGGBB, where the RR (red), GG (green) and BB (blue) hexadecimal integers specify the components of the color.</a:t>
            </a:r>
          </a:p>
          <a:p>
            <a:pPr lvl="1"/>
            <a:r>
              <a:rPr lang="en-US" dirty="0">
                <a:latin typeface="Times New Roman" panose="02020603050405020304" pitchFamily="18" charset="0"/>
                <a:cs typeface="Times New Roman" panose="02020603050405020304" pitchFamily="18" charset="0"/>
              </a:rPr>
              <a:t>In HTML, a color can be specified using a hexadecimal value in the form:</a:t>
            </a:r>
          </a:p>
          <a:p>
            <a:pPr lvl="1"/>
            <a:r>
              <a:rPr lang="en-US" dirty="0">
                <a:latin typeface="Times New Roman" panose="02020603050405020304" pitchFamily="18" charset="0"/>
                <a:cs typeface="Times New Roman" panose="02020603050405020304" pitchFamily="18" charset="0"/>
              </a:rPr>
              <a:t>#rrggbb</a:t>
            </a:r>
          </a:p>
          <a:p>
            <a:pPr lvl="1"/>
            <a:r>
              <a:rPr lang="en-US" dirty="0">
                <a:latin typeface="Times New Roman" panose="02020603050405020304" pitchFamily="18" charset="0"/>
                <a:cs typeface="Times New Roman" panose="02020603050405020304" pitchFamily="18" charset="0"/>
              </a:rPr>
              <a:t>Where </a:t>
            </a:r>
            <a:r>
              <a:rPr lang="en-US" dirty="0" err="1">
                <a:latin typeface="Times New Roman" panose="02020603050405020304" pitchFamily="18" charset="0"/>
                <a:cs typeface="Times New Roman" panose="02020603050405020304" pitchFamily="18" charset="0"/>
              </a:rPr>
              <a:t>rr</a:t>
            </a:r>
            <a:r>
              <a:rPr lang="en-US" dirty="0">
                <a:latin typeface="Times New Roman" panose="02020603050405020304" pitchFamily="18" charset="0"/>
                <a:cs typeface="Times New Roman" panose="02020603050405020304" pitchFamily="18" charset="0"/>
              </a:rPr>
              <a:t> (red), gg (green) and bb (blue) are hexadecimal values between 00 and ff (same as decimal 0-255).</a:t>
            </a:r>
          </a:p>
          <a:p>
            <a:r>
              <a:rPr lang="en-US" dirty="0">
                <a:solidFill>
                  <a:srgbClr val="FF0000"/>
                </a:solidFill>
                <a:latin typeface="Times New Roman" panose="02020603050405020304" pitchFamily="18" charset="0"/>
                <a:cs typeface="Times New Roman" panose="02020603050405020304" pitchFamily="18" charset="0"/>
                <a:hlinkClick r:id="rId2" action="ppaction://hlinkfile"/>
              </a:rPr>
              <a:t>..\Day_1</a:t>
            </a:r>
            <a:endParaRPr lang="en-US" dirty="0">
              <a:solidFill>
                <a:srgbClr val="FF0000"/>
              </a:solidFill>
              <a:latin typeface="Times New Roman" panose="02020603050405020304" pitchFamily="18" charset="0"/>
              <a:cs typeface="Times New Roman" panose="02020603050405020304" pitchFamily="18" charset="0"/>
            </a:endParaRPr>
          </a:p>
          <a:p>
            <a:r>
              <a:rPr lang="en-US" dirty="0">
                <a:hlinkClick r:id="rId3" action="ppaction://hlinkfile"/>
              </a:rPr>
              <a:t>color.html</a:t>
            </a:r>
            <a:endParaRPr lang="en-US" dirty="0"/>
          </a:p>
        </p:txBody>
      </p:sp>
    </p:spTree>
    <p:extLst>
      <p:ext uri="{BB962C8B-B14F-4D97-AF65-F5344CB8AC3E}">
        <p14:creationId xmlns:p14="http://schemas.microsoft.com/office/powerpoint/2010/main" val="3608817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9350F-577F-DF19-8A1F-0F063848887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Links - Hyperlinks</a:t>
            </a:r>
          </a:p>
        </p:txBody>
      </p:sp>
      <p:sp>
        <p:nvSpPr>
          <p:cNvPr id="3" name="Content Placeholder 2">
            <a:extLst>
              <a:ext uri="{FF2B5EF4-FFF2-40B4-BE49-F238E27FC236}">
                <a16:creationId xmlns:a16="http://schemas.microsoft.com/office/drawing/2014/main" id="{A43C2BF3-EA09-0E9E-ED5A-EAB8E2666FEC}"/>
              </a:ext>
            </a:extLst>
          </p:cNvPr>
          <p:cNvSpPr>
            <a:spLocks noGrp="1"/>
          </p:cNvSpPr>
          <p:nvPr>
            <p:ph idx="1"/>
          </p:nvPr>
        </p:nvSpPr>
        <p:spPr>
          <a:xfrm>
            <a:off x="838200" y="1336431"/>
            <a:ext cx="10515600" cy="4840532"/>
          </a:xfrm>
        </p:spPr>
        <p:txBody>
          <a:bodyPr>
            <a:normAutofit/>
          </a:bodyPr>
          <a:lstStyle/>
          <a:p>
            <a:r>
              <a:rPr lang="en-US" dirty="0">
                <a:latin typeface="Times New Roman" panose="02020603050405020304" pitchFamily="18" charset="0"/>
                <a:cs typeface="Times New Roman" panose="02020603050405020304" pitchFamily="18" charset="0"/>
              </a:rPr>
              <a:t>HTML links are hyperlinks.</a:t>
            </a:r>
          </a:p>
          <a:p>
            <a:r>
              <a:rPr lang="en-US" dirty="0">
                <a:latin typeface="Times New Roman" panose="02020603050405020304" pitchFamily="18" charset="0"/>
                <a:cs typeface="Times New Roman" panose="02020603050405020304" pitchFamily="18" charset="0"/>
              </a:rPr>
              <a:t>You can click on a link and jump to another document.</a:t>
            </a:r>
          </a:p>
          <a:p>
            <a:r>
              <a:rPr lang="en-US" dirty="0">
                <a:latin typeface="Times New Roman" panose="02020603050405020304" pitchFamily="18" charset="0"/>
                <a:cs typeface="Times New Roman" panose="02020603050405020304" pitchFamily="18" charset="0"/>
              </a:rPr>
              <a:t>When you move the mouse over a link, the mouse arrow will turn into a little hand</a:t>
            </a:r>
            <a:r>
              <a:rPr lang="en-US" dirty="0"/>
              <a:t>.</a:t>
            </a:r>
          </a:p>
          <a:p>
            <a:r>
              <a:rPr lang="en-US" dirty="0">
                <a:latin typeface="Times New Roman" panose="02020603050405020304" pitchFamily="18" charset="0"/>
                <a:cs typeface="Times New Roman" panose="02020603050405020304" pitchFamily="18" charset="0"/>
              </a:rPr>
              <a:t>The HTML &lt;a&gt; tag defines a hyperlink. It has the following syntax:</a:t>
            </a:r>
          </a:p>
          <a:p>
            <a:r>
              <a:rPr lang="en-US" dirty="0">
                <a:latin typeface="Times New Roman" panose="02020603050405020304" pitchFamily="18" charset="0"/>
                <a:cs typeface="Times New Roman" panose="02020603050405020304" pitchFamily="18" charset="0"/>
              </a:rPr>
              <a:t>Syntax</a:t>
            </a:r>
          </a:p>
          <a:p>
            <a:pPr lvl="1"/>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href</a:t>
            </a:r>
            <a:r>
              <a:rPr lang="en-US" b="0" i="0" dirty="0">
                <a:solidFill>
                  <a:srgbClr val="0000CD"/>
                </a:solidFill>
                <a:effectLst/>
                <a:latin typeface="Consolas" panose="020B0609020204030204" pitchFamily="49" charset="0"/>
              </a:rPr>
              <a:t>="</a:t>
            </a:r>
            <a:r>
              <a:rPr lang="en-US" b="0" i="1" dirty="0" err="1">
                <a:solidFill>
                  <a:srgbClr val="0000CD"/>
                </a:solidFill>
                <a:effectLst/>
                <a:latin typeface="Consolas" panose="020B0609020204030204" pitchFamily="49" charset="0"/>
              </a:rPr>
              <a:t>url</a:t>
            </a:r>
            <a:r>
              <a:rPr lang="en-US" b="0" i="0" dirty="0">
                <a:solidFill>
                  <a:srgbClr val="0000CD"/>
                </a:solidFill>
                <a:effectLst/>
                <a:latin typeface="Consolas" panose="020B0609020204030204" pitchFamily="49" charset="0"/>
              </a:rPr>
              <a:t>"&gt;</a:t>
            </a:r>
            <a:r>
              <a:rPr lang="en-US" b="0" i="1" dirty="0">
                <a:solidFill>
                  <a:srgbClr val="000000"/>
                </a:solidFill>
                <a:effectLst/>
                <a:latin typeface="Consolas" panose="020B0609020204030204" pitchFamily="49" charset="0"/>
              </a:rPr>
              <a:t>link text</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/a</a:t>
            </a:r>
            <a:r>
              <a:rPr lang="en-US" b="0" i="0" dirty="0">
                <a:solidFill>
                  <a:srgbClr val="0000CD"/>
                </a:solidFill>
                <a:effectLst/>
                <a:latin typeface="Consolas" panose="020B0609020204030204" pitchFamily="49" charset="0"/>
              </a:rPr>
              <a:t>&gt;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most important attribute of the &lt;a&gt; element is the </a:t>
            </a:r>
            <a:r>
              <a:rPr lang="en-US" dirty="0" err="1">
                <a:latin typeface="Times New Roman" panose="02020603050405020304" pitchFamily="18" charset="0"/>
                <a:cs typeface="Times New Roman" panose="02020603050405020304" pitchFamily="18" charset="0"/>
              </a:rPr>
              <a:t>href</a:t>
            </a:r>
            <a:r>
              <a:rPr lang="en-US" dirty="0">
                <a:latin typeface="Times New Roman" panose="02020603050405020304" pitchFamily="18" charset="0"/>
                <a:cs typeface="Times New Roman" panose="02020603050405020304" pitchFamily="18" charset="0"/>
              </a:rPr>
              <a:t> attribute, which indicates the link's destination.</a:t>
            </a:r>
          </a:p>
          <a:p>
            <a:r>
              <a:rPr lang="en-US" dirty="0">
                <a:latin typeface="Times New Roman" panose="02020603050405020304" pitchFamily="18" charset="0"/>
                <a:cs typeface="Times New Roman" panose="02020603050405020304" pitchFamily="18" charset="0"/>
              </a:rPr>
              <a:t>The link text is the part that will be visible to the reader.</a:t>
            </a:r>
          </a:p>
        </p:txBody>
      </p:sp>
    </p:spTree>
    <p:extLst>
      <p:ext uri="{BB962C8B-B14F-4D97-AF65-F5344CB8AC3E}">
        <p14:creationId xmlns:p14="http://schemas.microsoft.com/office/powerpoint/2010/main" val="263469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5E9B7A-0A06-0CFB-3764-EC2D47039986}"/>
              </a:ext>
            </a:extLst>
          </p:cNvPr>
          <p:cNvSpPr>
            <a:spLocks noGrp="1"/>
          </p:cNvSpPr>
          <p:nvPr>
            <p:ph idx="1"/>
          </p:nvPr>
        </p:nvSpPr>
        <p:spPr>
          <a:xfrm>
            <a:off x="838200" y="70338"/>
            <a:ext cx="10515600" cy="6106625"/>
          </a:xfrm>
        </p:spPr>
        <p:txBody>
          <a:bodyPr/>
          <a:lstStyle/>
          <a:p>
            <a:r>
              <a:rPr lang="en-US" b="0" i="0" dirty="0">
                <a:solidFill>
                  <a:srgbClr val="FF0000"/>
                </a:solidFill>
                <a:effectLst/>
                <a:latin typeface="Times New Roman" panose="02020603050405020304" pitchFamily="18" charset="0"/>
                <a:cs typeface="Times New Roman" panose="02020603050405020304" pitchFamily="18" charset="0"/>
              </a:rPr>
              <a:t>The target Attribute</a:t>
            </a:r>
          </a:p>
          <a:p>
            <a:pPr lvl="1"/>
            <a:r>
              <a:rPr lang="en-US" dirty="0">
                <a:latin typeface="Times New Roman" panose="02020603050405020304" pitchFamily="18" charset="0"/>
                <a:cs typeface="Times New Roman" panose="02020603050405020304" pitchFamily="18" charset="0"/>
              </a:rPr>
              <a:t>By default, the linked page will be displayed in the current browser window. To change this, you must specify another target for the link.</a:t>
            </a:r>
          </a:p>
          <a:p>
            <a:pPr lvl="1"/>
            <a:r>
              <a:rPr lang="en-US" dirty="0">
                <a:latin typeface="Times New Roman" panose="02020603050405020304" pitchFamily="18" charset="0"/>
                <a:cs typeface="Times New Roman" panose="02020603050405020304" pitchFamily="18" charset="0"/>
              </a:rPr>
              <a:t>The target attribute specifies where to open the linked document.</a:t>
            </a:r>
          </a:p>
          <a:p>
            <a:pPr lvl="1"/>
            <a:r>
              <a:rPr lang="en-US" dirty="0">
                <a:latin typeface="Times New Roman" panose="02020603050405020304" pitchFamily="18" charset="0"/>
                <a:cs typeface="Times New Roman" panose="02020603050405020304" pitchFamily="18" charset="0"/>
              </a:rPr>
              <a:t>The target attribute can have one of the following values:</a:t>
            </a:r>
          </a:p>
          <a:p>
            <a:pPr lvl="1"/>
            <a:r>
              <a:rPr lang="en-US" dirty="0">
                <a:solidFill>
                  <a:srgbClr val="FF0000"/>
                </a:solidFill>
                <a:latin typeface="Times New Roman" panose="02020603050405020304" pitchFamily="18" charset="0"/>
                <a:cs typeface="Times New Roman" panose="02020603050405020304" pitchFamily="18" charset="0"/>
              </a:rPr>
              <a:t>_self </a:t>
            </a:r>
            <a:r>
              <a:rPr lang="en-US" dirty="0">
                <a:latin typeface="Times New Roman" panose="02020603050405020304" pitchFamily="18" charset="0"/>
                <a:cs typeface="Times New Roman" panose="02020603050405020304" pitchFamily="18" charset="0"/>
              </a:rPr>
              <a:t>- Default. Opens the document in the same window/tab as it was clicked</a:t>
            </a:r>
          </a:p>
          <a:p>
            <a:pPr lvl="1"/>
            <a:r>
              <a:rPr lang="en-US" dirty="0">
                <a:solidFill>
                  <a:srgbClr val="FF0000"/>
                </a:solidFill>
                <a:latin typeface="Times New Roman" panose="02020603050405020304" pitchFamily="18" charset="0"/>
                <a:cs typeface="Times New Roman" panose="02020603050405020304" pitchFamily="18" charset="0"/>
              </a:rPr>
              <a:t>_blank </a:t>
            </a:r>
            <a:r>
              <a:rPr lang="en-US" dirty="0">
                <a:latin typeface="Times New Roman" panose="02020603050405020304" pitchFamily="18" charset="0"/>
                <a:cs typeface="Times New Roman" panose="02020603050405020304" pitchFamily="18" charset="0"/>
              </a:rPr>
              <a:t>- Opens the document in a new window or tab</a:t>
            </a:r>
          </a:p>
          <a:p>
            <a:pPr lvl="1"/>
            <a:r>
              <a:rPr lang="en-US" dirty="0">
                <a:solidFill>
                  <a:srgbClr val="FF0000"/>
                </a:solidFill>
                <a:latin typeface="Times New Roman" panose="02020603050405020304" pitchFamily="18" charset="0"/>
                <a:cs typeface="Times New Roman" panose="02020603050405020304" pitchFamily="18" charset="0"/>
              </a:rPr>
              <a:t>_parent </a:t>
            </a:r>
            <a:r>
              <a:rPr lang="en-US" dirty="0">
                <a:latin typeface="Times New Roman" panose="02020603050405020304" pitchFamily="18" charset="0"/>
                <a:cs typeface="Times New Roman" panose="02020603050405020304" pitchFamily="18" charset="0"/>
              </a:rPr>
              <a:t>- Opens the document in the parent frame</a:t>
            </a:r>
          </a:p>
          <a:p>
            <a:pPr lvl="1"/>
            <a:r>
              <a:rPr lang="en-US" dirty="0">
                <a:solidFill>
                  <a:srgbClr val="FF0000"/>
                </a:solidFill>
                <a:latin typeface="Times New Roman" panose="02020603050405020304" pitchFamily="18" charset="0"/>
                <a:cs typeface="Times New Roman" panose="02020603050405020304" pitchFamily="18" charset="0"/>
              </a:rPr>
              <a:t>_top </a:t>
            </a:r>
            <a:r>
              <a:rPr lang="en-US" dirty="0">
                <a:latin typeface="Times New Roman" panose="02020603050405020304" pitchFamily="18" charset="0"/>
                <a:cs typeface="Times New Roman" panose="02020603050405020304" pitchFamily="18" charset="0"/>
              </a:rPr>
              <a:t>- Opens the document in the full body of the window</a:t>
            </a:r>
          </a:p>
          <a:p>
            <a:r>
              <a:rPr lang="en-US" b="0" i="0" dirty="0">
                <a:solidFill>
                  <a:srgbClr val="FF0000"/>
                </a:solidFill>
                <a:effectLst/>
                <a:latin typeface="Times New Roman" panose="02020603050405020304" pitchFamily="18" charset="0"/>
                <a:cs typeface="Times New Roman" panose="02020603050405020304" pitchFamily="18" charset="0"/>
              </a:rPr>
              <a:t>Use an Image as a Link</a:t>
            </a:r>
          </a:p>
          <a:p>
            <a:pPr lvl="1"/>
            <a:r>
              <a:rPr lang="en-US" dirty="0">
                <a:latin typeface="Times New Roman" panose="02020603050405020304" pitchFamily="18" charset="0"/>
                <a:cs typeface="Times New Roman" panose="02020603050405020304" pitchFamily="18" charset="0"/>
              </a:rPr>
              <a:t>To use an image as a link, just put the &lt;</a:t>
            </a:r>
            <a:r>
              <a:rPr lang="en-US" dirty="0" err="1">
                <a:latin typeface="Times New Roman" panose="02020603050405020304" pitchFamily="18" charset="0"/>
                <a:cs typeface="Times New Roman" panose="02020603050405020304" pitchFamily="18" charset="0"/>
              </a:rPr>
              <a:t>img</a:t>
            </a:r>
            <a:r>
              <a:rPr lang="en-US" dirty="0">
                <a:latin typeface="Times New Roman" panose="02020603050405020304" pitchFamily="18" charset="0"/>
                <a:cs typeface="Times New Roman" panose="02020603050405020304" pitchFamily="18" charset="0"/>
              </a:rPr>
              <a:t>&gt; tag inside the &lt;a&gt; tag:</a:t>
            </a:r>
          </a:p>
          <a:p>
            <a:r>
              <a:rPr lang="en-US" dirty="0">
                <a:solidFill>
                  <a:srgbClr val="FF0000"/>
                </a:solidFill>
                <a:latin typeface="Times New Roman" panose="02020603050405020304" pitchFamily="18" charset="0"/>
                <a:cs typeface="Times New Roman" panose="02020603050405020304" pitchFamily="18" charset="0"/>
              </a:rPr>
              <a:t>Link to an Email Address</a:t>
            </a:r>
          </a:p>
          <a:p>
            <a:pPr lvl="1"/>
            <a:r>
              <a:rPr lang="en-US" dirty="0">
                <a:latin typeface="Times New Roman" panose="02020603050405020304" pitchFamily="18" charset="0"/>
                <a:cs typeface="Times New Roman" panose="02020603050405020304" pitchFamily="18" charset="0"/>
              </a:rPr>
              <a:t>Use </a:t>
            </a:r>
            <a:r>
              <a:rPr lang="en-US" dirty="0">
                <a:solidFill>
                  <a:srgbClr val="FF0000"/>
                </a:solidFill>
                <a:latin typeface="Times New Roman" panose="02020603050405020304" pitchFamily="18" charset="0"/>
                <a:cs typeface="Times New Roman" panose="02020603050405020304" pitchFamily="18" charset="0"/>
              </a:rPr>
              <a:t>mailto: </a:t>
            </a:r>
            <a:r>
              <a:rPr lang="en-US" dirty="0">
                <a:latin typeface="Times New Roman" panose="02020603050405020304" pitchFamily="18" charset="0"/>
                <a:cs typeface="Times New Roman" panose="02020603050405020304" pitchFamily="18" charset="0"/>
              </a:rPr>
              <a:t>inside the </a:t>
            </a:r>
            <a:r>
              <a:rPr lang="en-US" dirty="0" err="1">
                <a:latin typeface="Times New Roman" panose="02020603050405020304" pitchFamily="18" charset="0"/>
                <a:cs typeface="Times New Roman" panose="02020603050405020304" pitchFamily="18" charset="0"/>
              </a:rPr>
              <a:t>href</a:t>
            </a:r>
            <a:r>
              <a:rPr lang="en-US" dirty="0">
                <a:latin typeface="Times New Roman" panose="02020603050405020304" pitchFamily="18" charset="0"/>
                <a:cs typeface="Times New Roman" panose="02020603050405020304" pitchFamily="18" charset="0"/>
              </a:rPr>
              <a:t> attribute to create a link that opens the user's email program (to let them send a new email):</a:t>
            </a:r>
          </a:p>
        </p:txBody>
      </p:sp>
    </p:spTree>
    <p:extLst>
      <p:ext uri="{BB962C8B-B14F-4D97-AF65-F5344CB8AC3E}">
        <p14:creationId xmlns:p14="http://schemas.microsoft.com/office/powerpoint/2010/main" val="3770705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B6E1A7-9AC3-EE7D-E1B2-2FE217B0FD4B}"/>
              </a:ext>
            </a:extLst>
          </p:cNvPr>
          <p:cNvSpPr>
            <a:spLocks noGrp="1"/>
          </p:cNvSpPr>
          <p:nvPr>
            <p:ph idx="1"/>
          </p:nvPr>
        </p:nvSpPr>
        <p:spPr>
          <a:xfrm>
            <a:off x="838200" y="202223"/>
            <a:ext cx="10515600" cy="5974740"/>
          </a:xfrm>
        </p:spPr>
        <p:txBody>
          <a:bodyPr/>
          <a:lstStyle/>
          <a:p>
            <a:r>
              <a:rPr lang="en-US" dirty="0">
                <a:solidFill>
                  <a:srgbClr val="FF0000"/>
                </a:solidFill>
                <a:latin typeface="Times New Roman" panose="02020603050405020304" pitchFamily="18" charset="0"/>
                <a:cs typeface="Times New Roman" panose="02020603050405020304" pitchFamily="18" charset="0"/>
              </a:rPr>
              <a:t>Button as a Link</a:t>
            </a:r>
          </a:p>
          <a:p>
            <a:pPr lvl="1"/>
            <a:r>
              <a:rPr lang="en-US" dirty="0">
                <a:latin typeface="Times New Roman" panose="02020603050405020304" pitchFamily="18" charset="0"/>
                <a:cs typeface="Times New Roman" panose="02020603050405020304" pitchFamily="18" charset="0"/>
              </a:rPr>
              <a:t>To use an HTML button as a link, you have to add some JavaScript code.</a:t>
            </a:r>
          </a:p>
          <a:p>
            <a:pPr lvl="1"/>
            <a:r>
              <a:rPr lang="en-US" dirty="0">
                <a:latin typeface="Times New Roman" panose="02020603050405020304" pitchFamily="18" charset="0"/>
                <a:cs typeface="Times New Roman" panose="02020603050405020304" pitchFamily="18" charset="0"/>
              </a:rPr>
              <a:t>JavaScript allows you to specify what happens at certain events, such as a click of a button:</a:t>
            </a:r>
          </a:p>
          <a:p>
            <a:r>
              <a:rPr lang="en-US" dirty="0">
                <a:solidFill>
                  <a:srgbClr val="FF0000"/>
                </a:solidFill>
                <a:latin typeface="Times New Roman" panose="02020603050405020304" pitchFamily="18" charset="0"/>
                <a:cs typeface="Times New Roman" panose="02020603050405020304" pitchFamily="18" charset="0"/>
              </a:rPr>
              <a:t>Link Titles</a:t>
            </a:r>
          </a:p>
          <a:p>
            <a:pPr lvl="1"/>
            <a:r>
              <a:rPr lang="en-US" dirty="0">
                <a:latin typeface="Times New Roman" panose="02020603050405020304" pitchFamily="18" charset="0"/>
                <a:cs typeface="Times New Roman" panose="02020603050405020304" pitchFamily="18" charset="0"/>
              </a:rPr>
              <a:t>The title attribute specifies extra information about an element. The information is most often shown as a tooltip text when the mouse moves over the element.</a:t>
            </a:r>
          </a:p>
          <a:p>
            <a:r>
              <a:rPr lang="en-US" dirty="0">
                <a:solidFill>
                  <a:srgbClr val="FF0000"/>
                </a:solidFill>
                <a:latin typeface="Times New Roman" panose="02020603050405020304" pitchFamily="18" charset="0"/>
                <a:cs typeface="Times New Roman" panose="02020603050405020304" pitchFamily="18" charset="0"/>
                <a:hlinkClick r:id="rId2" action="ppaction://hlinkfile"/>
              </a:rPr>
              <a:t>..\Day_1</a:t>
            </a:r>
            <a:endParaRPr lang="en-US" dirty="0">
              <a:solidFill>
                <a:srgbClr val="FF000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3" action="ppaction://hlinkfile"/>
              </a:rPr>
              <a:t>hyperlinks.html</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4" action="ppaction://hlinkfile"/>
              </a:rPr>
              <a:t>hyperlink_color.html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18757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BA54-36F1-8016-E608-4374070BA796}"/>
              </a:ext>
            </a:extLst>
          </p:cNvPr>
          <p:cNvSpPr>
            <a:spLocks noGrp="1"/>
          </p:cNvSpPr>
          <p:nvPr>
            <p:ph type="title"/>
          </p:nvPr>
        </p:nvSpPr>
        <p:spPr>
          <a:xfrm>
            <a:off x="838200" y="365126"/>
            <a:ext cx="10515600" cy="751498"/>
          </a:xfrm>
        </p:spPr>
        <p:txBody>
          <a:bodyPr/>
          <a:lstStyle/>
          <a:p>
            <a:r>
              <a:rPr lang="en-US" dirty="0">
                <a:latin typeface="Times New Roman" panose="02020603050405020304" pitchFamily="18" charset="0"/>
                <a:cs typeface="Times New Roman" panose="02020603050405020304" pitchFamily="18" charset="0"/>
              </a:rPr>
              <a:t>Images</a:t>
            </a:r>
          </a:p>
        </p:txBody>
      </p:sp>
      <p:sp>
        <p:nvSpPr>
          <p:cNvPr id="3" name="Content Placeholder 2">
            <a:extLst>
              <a:ext uri="{FF2B5EF4-FFF2-40B4-BE49-F238E27FC236}">
                <a16:creationId xmlns:a16="http://schemas.microsoft.com/office/drawing/2014/main" id="{52EF4F7F-5C6B-E70A-6A17-480F0E15B0A0}"/>
              </a:ext>
            </a:extLst>
          </p:cNvPr>
          <p:cNvSpPr>
            <a:spLocks noGrp="1"/>
          </p:cNvSpPr>
          <p:nvPr>
            <p:ph idx="1"/>
          </p:nvPr>
        </p:nvSpPr>
        <p:spPr>
          <a:xfrm>
            <a:off x="838200" y="1116624"/>
            <a:ext cx="10515600" cy="5512776"/>
          </a:xfrm>
        </p:spPr>
        <p:txBody>
          <a:bodyPr>
            <a:normAutofit lnSpcReduction="10000"/>
          </a:bodyPr>
          <a:lstStyle/>
          <a:p>
            <a:r>
              <a:rPr lang="en-US" dirty="0">
                <a:latin typeface="Times New Roman" panose="02020603050405020304" pitchFamily="18" charset="0"/>
                <a:cs typeface="Times New Roman" panose="02020603050405020304" pitchFamily="18" charset="0"/>
              </a:rPr>
              <a:t>The HTML &lt;</a:t>
            </a:r>
            <a:r>
              <a:rPr lang="en-US" dirty="0" err="1">
                <a:latin typeface="Times New Roman" panose="02020603050405020304" pitchFamily="18" charset="0"/>
                <a:cs typeface="Times New Roman" panose="02020603050405020304" pitchFamily="18" charset="0"/>
              </a:rPr>
              <a:t>img</a:t>
            </a:r>
            <a:r>
              <a:rPr lang="en-US" dirty="0">
                <a:latin typeface="Times New Roman" panose="02020603050405020304" pitchFamily="18" charset="0"/>
                <a:cs typeface="Times New Roman" panose="02020603050405020304" pitchFamily="18" charset="0"/>
              </a:rPr>
              <a:t>&gt; tag is used to embed an image in a web page.</a:t>
            </a:r>
          </a:p>
          <a:p>
            <a:r>
              <a:rPr lang="en-US" dirty="0">
                <a:latin typeface="Times New Roman" panose="02020603050405020304" pitchFamily="18" charset="0"/>
                <a:cs typeface="Times New Roman" panose="02020603050405020304" pitchFamily="18" charset="0"/>
              </a:rPr>
              <a:t>Images are not technically inserted into a web page; images are linked to web pages. The &lt;</a:t>
            </a:r>
            <a:r>
              <a:rPr lang="en-US" dirty="0" err="1">
                <a:latin typeface="Times New Roman" panose="02020603050405020304" pitchFamily="18" charset="0"/>
                <a:cs typeface="Times New Roman" panose="02020603050405020304" pitchFamily="18" charset="0"/>
              </a:rPr>
              <a:t>img</a:t>
            </a:r>
            <a:r>
              <a:rPr lang="en-US" dirty="0">
                <a:latin typeface="Times New Roman" panose="02020603050405020304" pitchFamily="18" charset="0"/>
                <a:cs typeface="Times New Roman" panose="02020603050405020304" pitchFamily="18" charset="0"/>
              </a:rPr>
              <a:t>&gt; tag creates a holding space for the referenced image.</a:t>
            </a:r>
          </a:p>
          <a:p>
            <a:r>
              <a:rPr lang="en-US" dirty="0">
                <a:latin typeface="Times New Roman" panose="02020603050405020304" pitchFamily="18" charset="0"/>
                <a:cs typeface="Times New Roman" panose="02020603050405020304" pitchFamily="18" charset="0"/>
              </a:rPr>
              <a:t>The &lt;</a:t>
            </a:r>
            <a:r>
              <a:rPr lang="en-US" dirty="0" err="1">
                <a:latin typeface="Times New Roman" panose="02020603050405020304" pitchFamily="18" charset="0"/>
                <a:cs typeface="Times New Roman" panose="02020603050405020304" pitchFamily="18" charset="0"/>
              </a:rPr>
              <a:t>img</a:t>
            </a:r>
            <a:r>
              <a:rPr lang="en-US" dirty="0">
                <a:latin typeface="Times New Roman" panose="02020603050405020304" pitchFamily="18" charset="0"/>
                <a:cs typeface="Times New Roman" panose="02020603050405020304" pitchFamily="18" charset="0"/>
              </a:rPr>
              <a:t>&gt; tag is empty, it contains attributes only, and does not have a closing tag.</a:t>
            </a:r>
          </a:p>
          <a:p>
            <a:r>
              <a:rPr lang="en-US" dirty="0">
                <a:latin typeface="Times New Roman" panose="02020603050405020304" pitchFamily="18" charset="0"/>
                <a:cs typeface="Times New Roman" panose="02020603050405020304" pitchFamily="18" charset="0"/>
              </a:rPr>
              <a:t>The &lt;</a:t>
            </a:r>
            <a:r>
              <a:rPr lang="en-US" dirty="0" err="1">
                <a:latin typeface="Times New Roman" panose="02020603050405020304" pitchFamily="18" charset="0"/>
                <a:cs typeface="Times New Roman" panose="02020603050405020304" pitchFamily="18" charset="0"/>
              </a:rPr>
              <a:t>img</a:t>
            </a:r>
            <a:r>
              <a:rPr lang="en-US" dirty="0">
                <a:latin typeface="Times New Roman" panose="02020603050405020304" pitchFamily="18" charset="0"/>
                <a:cs typeface="Times New Roman" panose="02020603050405020304" pitchFamily="18" charset="0"/>
              </a:rPr>
              <a:t>&gt; tag has two required attributes:</a:t>
            </a:r>
          </a:p>
          <a:p>
            <a:pPr lvl="1"/>
            <a:r>
              <a:rPr lang="en-US" dirty="0" err="1">
                <a:latin typeface="Times New Roman" panose="02020603050405020304" pitchFamily="18" charset="0"/>
                <a:cs typeface="Times New Roman" panose="02020603050405020304" pitchFamily="18" charset="0"/>
              </a:rPr>
              <a:t>src</a:t>
            </a:r>
            <a:r>
              <a:rPr lang="en-US" dirty="0">
                <a:latin typeface="Times New Roman" panose="02020603050405020304" pitchFamily="18" charset="0"/>
                <a:cs typeface="Times New Roman" panose="02020603050405020304" pitchFamily="18" charset="0"/>
              </a:rPr>
              <a:t> - Specifies the path to the image</a:t>
            </a:r>
          </a:p>
          <a:p>
            <a:pPr lvl="1"/>
            <a:r>
              <a:rPr lang="en-US" dirty="0">
                <a:latin typeface="Times New Roman" panose="02020603050405020304" pitchFamily="18" charset="0"/>
                <a:cs typeface="Times New Roman" panose="02020603050405020304" pitchFamily="18" charset="0"/>
              </a:rPr>
              <a:t>alt - Specifies an alternate text for the image</a:t>
            </a:r>
          </a:p>
          <a:p>
            <a:r>
              <a:rPr lang="en-US" dirty="0">
                <a:solidFill>
                  <a:srgbClr val="FF0000"/>
                </a:solidFill>
                <a:latin typeface="Times New Roman" panose="02020603050405020304" pitchFamily="18" charset="0"/>
                <a:cs typeface="Times New Roman" panose="02020603050405020304" pitchFamily="18" charset="0"/>
              </a:rPr>
              <a:t>Image Floating</a:t>
            </a:r>
          </a:p>
          <a:p>
            <a:pPr lvl="1"/>
            <a:r>
              <a:rPr lang="en-US" dirty="0">
                <a:latin typeface="Times New Roman" panose="02020603050405020304" pitchFamily="18" charset="0"/>
                <a:cs typeface="Times New Roman" panose="02020603050405020304" pitchFamily="18" charset="0"/>
              </a:rPr>
              <a:t>Use the CSS float property to let the image float to the right or to the left of a text:</a:t>
            </a:r>
          </a:p>
          <a:p>
            <a:r>
              <a:rPr lang="en-US" dirty="0">
                <a:latin typeface="Times New Roman" panose="02020603050405020304" pitchFamily="18" charset="0"/>
                <a:cs typeface="Times New Roman" panose="02020603050405020304" pitchFamily="18" charset="0"/>
                <a:hlinkClick r:id="rId2" action="ppaction://hlinkfile"/>
              </a:rPr>
              <a:t>Images.html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6605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4CA23-7695-2724-880C-73766C2F4CF3}"/>
              </a:ext>
            </a:extLst>
          </p:cNvPr>
          <p:cNvSpPr>
            <a:spLocks noGrp="1"/>
          </p:cNvSpPr>
          <p:nvPr>
            <p:ph type="title"/>
          </p:nvPr>
        </p:nvSpPr>
        <p:spPr>
          <a:xfrm>
            <a:off x="838200" y="365126"/>
            <a:ext cx="10515600" cy="751498"/>
          </a:xfrm>
        </p:spPr>
        <p:txBody>
          <a:bodyPr/>
          <a:lstStyle/>
          <a:p>
            <a:r>
              <a:rPr lang="en-US" dirty="0">
                <a:latin typeface="Times New Roman" panose="02020603050405020304" pitchFamily="18" charset="0"/>
                <a:cs typeface="Times New Roman" panose="02020603050405020304" pitchFamily="18" charset="0"/>
              </a:rPr>
              <a:t>History</a:t>
            </a:r>
          </a:p>
        </p:txBody>
      </p:sp>
      <p:sp>
        <p:nvSpPr>
          <p:cNvPr id="3" name="Content Placeholder 2">
            <a:extLst>
              <a:ext uri="{FF2B5EF4-FFF2-40B4-BE49-F238E27FC236}">
                <a16:creationId xmlns:a16="http://schemas.microsoft.com/office/drawing/2014/main" id="{4570244D-5F8B-65D6-5B39-4FCB45C32C8F}"/>
              </a:ext>
            </a:extLst>
          </p:cNvPr>
          <p:cNvSpPr>
            <a:spLocks noGrp="1"/>
          </p:cNvSpPr>
          <p:nvPr>
            <p:ph idx="1"/>
          </p:nvPr>
        </p:nvSpPr>
        <p:spPr>
          <a:xfrm>
            <a:off x="838200" y="1213338"/>
            <a:ext cx="10515600" cy="4963625"/>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1989: Tim Berners-Lee invents the Web with HTML as its publishing language</a:t>
            </a:r>
          </a:p>
          <a:p>
            <a:r>
              <a:rPr lang="en-US" dirty="0">
                <a:latin typeface="Times New Roman" panose="02020603050405020304" pitchFamily="18" charset="0"/>
                <a:cs typeface="Times New Roman" panose="02020603050405020304" pitchFamily="18" charset="0"/>
              </a:rPr>
              <a:t>The World Wide Web began life in the place where you would least expect it: at CERN, the European Laboratory for Particle Physics in Geneva, Switzerland</a:t>
            </a:r>
          </a:p>
          <a:p>
            <a:r>
              <a:rPr lang="en-US" dirty="0">
                <a:latin typeface="Times New Roman" panose="02020603050405020304" pitchFamily="18" charset="0"/>
                <a:cs typeface="Times New Roman" panose="02020603050405020304" pitchFamily="18" charset="0"/>
              </a:rPr>
              <a:t>On August 6, 1991, the first website was introduced to the world.</a:t>
            </a:r>
          </a:p>
          <a:p>
            <a:r>
              <a:rPr lang="en-US" b="0" i="0" dirty="0">
                <a:solidFill>
                  <a:srgbClr val="000000"/>
                </a:solidFill>
                <a:effectLst/>
                <a:latin typeface="Times New Roman" panose="02020603050405020304" pitchFamily="18" charset="0"/>
              </a:rPr>
              <a:t>HTML has had a life-span of roughly seven years. During that time, it has evolved from a simple language with a small number of tags to a complex system of mark-up, enabling authors to create all-singing-and-dancing Web pages complete with animated images, sound and all manner of gimmicks. This chapter tells you something about the Web's early days, HTML, and about the people, companies and organizations who contributed to HTML+, HTML 2, HTML 3.2 and finally, HTML 4.</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5922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80134-8C3F-E3B5-7CC2-C87784ED955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A46034CD-08E1-388D-A384-527C417C0B2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HTML (Hypertext Markup Language) </a:t>
            </a:r>
          </a:p>
          <a:p>
            <a:r>
              <a:rPr lang="en-US" dirty="0">
                <a:latin typeface="Times New Roman" panose="02020603050405020304" pitchFamily="18" charset="0"/>
                <a:cs typeface="Times New Roman" panose="02020603050405020304" pitchFamily="18" charset="0"/>
              </a:rPr>
              <a:t>Is a text-based approach to describing how content contained within an HTML file is structured. </a:t>
            </a:r>
          </a:p>
          <a:p>
            <a:r>
              <a:rPr lang="en-US" dirty="0">
                <a:latin typeface="Times New Roman" panose="02020603050405020304" pitchFamily="18" charset="0"/>
                <a:cs typeface="Times New Roman" panose="02020603050405020304" pitchFamily="18" charset="0"/>
              </a:rPr>
              <a:t>This markup tells a web browser how to display text, images and other forms of multimedia on a webpage.</a:t>
            </a:r>
          </a:p>
          <a:p>
            <a:r>
              <a:rPr lang="en-US" dirty="0">
                <a:latin typeface="Times New Roman" panose="02020603050405020304" pitchFamily="18" charset="0"/>
                <a:cs typeface="Times New Roman" panose="02020603050405020304" pitchFamily="18" charset="0"/>
              </a:rPr>
              <a:t>Based on </a:t>
            </a:r>
            <a:r>
              <a:rPr lang="en-US" b="0" i="0" dirty="0">
                <a:solidFill>
                  <a:srgbClr val="000000"/>
                </a:solidFill>
                <a:effectLst/>
                <a:latin typeface="Times New Roman" panose="02020603050405020304" pitchFamily="18" charset="0"/>
                <a:cs typeface="Times New Roman" panose="02020603050405020304" pitchFamily="18" charset="0"/>
              </a:rPr>
              <a:t>series of elements</a:t>
            </a:r>
          </a:p>
          <a:p>
            <a:r>
              <a:rPr lang="en-US" dirty="0">
                <a:latin typeface="Times New Roman" panose="02020603050405020304" pitchFamily="18" charset="0"/>
                <a:cs typeface="Times New Roman" panose="02020603050405020304" pitchFamily="18" charset="0"/>
              </a:rPr>
              <a:t>Elements Tell The Browser How To Display The Content</a:t>
            </a:r>
          </a:p>
        </p:txBody>
      </p:sp>
    </p:spTree>
    <p:extLst>
      <p:ext uri="{BB962C8B-B14F-4D97-AF65-F5344CB8AC3E}">
        <p14:creationId xmlns:p14="http://schemas.microsoft.com/office/powerpoint/2010/main" val="2621720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B22E97-5028-34AF-00B8-8AC1FEF5F3C5}"/>
              </a:ext>
            </a:extLst>
          </p:cNvPr>
          <p:cNvSpPr>
            <a:spLocks noGrp="1"/>
          </p:cNvSpPr>
          <p:nvPr>
            <p:ph idx="1"/>
          </p:nvPr>
        </p:nvSpPr>
        <p:spPr>
          <a:xfrm>
            <a:off x="838200" y="334108"/>
            <a:ext cx="10515600" cy="5842855"/>
          </a:xfrm>
        </p:spPr>
        <p:txBody>
          <a:bodyPr/>
          <a:lstStyle/>
          <a:p>
            <a:r>
              <a:rPr lang="en-US" dirty="0">
                <a:solidFill>
                  <a:srgbClr val="FF0000"/>
                </a:solidFill>
                <a:latin typeface="Times New Roman" panose="02020603050405020304" pitchFamily="18" charset="0"/>
                <a:cs typeface="Times New Roman" panose="02020603050405020304" pitchFamily="18" charset="0"/>
              </a:rPr>
              <a:t>Learn HTML Using Notepad or TextEdit</a:t>
            </a:r>
          </a:p>
          <a:p>
            <a:pPr lvl="1"/>
            <a:r>
              <a:rPr lang="en-US" dirty="0">
                <a:latin typeface="Times New Roman" panose="02020603050405020304" pitchFamily="18" charset="0"/>
                <a:cs typeface="Times New Roman" panose="02020603050405020304" pitchFamily="18" charset="0"/>
              </a:rPr>
              <a:t>Notepad</a:t>
            </a:r>
          </a:p>
          <a:p>
            <a:pPr lvl="1"/>
            <a:r>
              <a:rPr lang="en-US" dirty="0">
                <a:latin typeface="Times New Roman" panose="02020603050405020304" pitchFamily="18" charset="0"/>
                <a:cs typeface="Times New Roman" panose="02020603050405020304" pitchFamily="18" charset="0"/>
              </a:rPr>
              <a:t>Notepad++</a:t>
            </a:r>
          </a:p>
          <a:p>
            <a:pPr lvl="1"/>
            <a:r>
              <a:rPr lang="en-US" dirty="0">
                <a:latin typeface="Times New Roman" panose="02020603050405020304" pitchFamily="18" charset="0"/>
                <a:cs typeface="Times New Roman" panose="02020603050405020304" pitchFamily="18" charset="0"/>
              </a:rPr>
              <a:t>Visual Studio Code</a:t>
            </a:r>
          </a:p>
          <a:p>
            <a:pPr lvl="1"/>
            <a:r>
              <a:rPr lang="en-US" dirty="0">
                <a:latin typeface="Times New Roman" panose="02020603050405020304" pitchFamily="18" charset="0"/>
                <a:cs typeface="Times New Roman" panose="02020603050405020304" pitchFamily="18" charset="0"/>
              </a:rPr>
              <a:t>Dreamweaver</a:t>
            </a:r>
          </a:p>
          <a:p>
            <a:pPr lvl="1"/>
            <a:r>
              <a:rPr lang="en-US" dirty="0">
                <a:latin typeface="Times New Roman" panose="02020603050405020304" pitchFamily="18" charset="0"/>
                <a:cs typeface="Times New Roman" panose="02020603050405020304" pitchFamily="18" charset="0"/>
              </a:rPr>
              <a:t>Eclipse</a:t>
            </a:r>
          </a:p>
          <a:p>
            <a:r>
              <a:rPr lang="en-US" dirty="0">
                <a:solidFill>
                  <a:srgbClr val="FF0000"/>
                </a:solidFill>
                <a:latin typeface="Times New Roman" panose="02020603050405020304" pitchFamily="18" charset="0"/>
                <a:cs typeface="Times New Roman" panose="02020603050405020304" pitchFamily="18" charset="0"/>
              </a:rPr>
              <a:t>HTML Documents</a:t>
            </a:r>
          </a:p>
          <a:p>
            <a:pPr lvl="1"/>
            <a:r>
              <a:rPr lang="en-US" dirty="0">
                <a:latin typeface="Times New Roman" panose="02020603050405020304" pitchFamily="18" charset="0"/>
                <a:cs typeface="Times New Roman" panose="02020603050405020304" pitchFamily="18" charset="0"/>
              </a:rPr>
              <a:t>All HTML documents must start with a document type declaration: &lt;!DOCTYPE html&gt;</a:t>
            </a:r>
          </a:p>
          <a:p>
            <a:pPr lvl="1"/>
            <a:r>
              <a:rPr lang="en-US" dirty="0">
                <a:latin typeface="Times New Roman" panose="02020603050405020304" pitchFamily="18" charset="0"/>
                <a:cs typeface="Times New Roman" panose="02020603050405020304" pitchFamily="18" charset="0"/>
              </a:rPr>
              <a:t>The HTML document itself begins with &lt;html&gt; and ends with &lt;/html&gt;.</a:t>
            </a:r>
          </a:p>
          <a:p>
            <a:pPr lvl="1"/>
            <a:r>
              <a:rPr lang="en-US" dirty="0">
                <a:latin typeface="Times New Roman" panose="02020603050405020304" pitchFamily="18" charset="0"/>
                <a:cs typeface="Times New Roman" panose="02020603050405020304" pitchFamily="18" charset="0"/>
              </a:rPr>
              <a:t>The visible part of the HTML document is between &lt;body&gt; and &lt;/body&gt;</a:t>
            </a:r>
          </a:p>
        </p:txBody>
      </p:sp>
    </p:spTree>
    <p:extLst>
      <p:ext uri="{BB962C8B-B14F-4D97-AF65-F5344CB8AC3E}">
        <p14:creationId xmlns:p14="http://schemas.microsoft.com/office/powerpoint/2010/main" val="2235328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F830E-8D5D-5319-510B-69AAE5DC8872}"/>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What is HTML Element’s?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C6CECC-3ABF-7DF6-F520-F376D8BF6EC5}"/>
              </a:ext>
            </a:extLst>
          </p:cNvPr>
          <p:cNvSpPr>
            <a:spLocks noGrp="1"/>
          </p:cNvSpPr>
          <p:nvPr>
            <p:ph idx="1"/>
          </p:nvPr>
        </p:nvSpPr>
        <p:spPr/>
        <p:txBody>
          <a:bodyPr/>
          <a:lstStyle/>
          <a:p>
            <a:r>
              <a:rPr lang="en-US" b="0" i="0" dirty="0">
                <a:solidFill>
                  <a:srgbClr val="000000"/>
                </a:solidFill>
                <a:effectLst/>
                <a:latin typeface="Times New Roman" panose="02020603050405020304" pitchFamily="18" charset="0"/>
                <a:cs typeface="Times New Roman" panose="02020603050405020304" pitchFamily="18" charset="0"/>
              </a:rPr>
              <a:t>An HTML element is defined by a start tag, some content, and an end tag:</a:t>
            </a:r>
          </a:p>
          <a:p>
            <a:r>
              <a:rPr lang="en-US" dirty="0">
                <a:solidFill>
                  <a:srgbClr val="000000"/>
                </a:solidFill>
                <a:latin typeface="Times New Roman" panose="02020603050405020304" pitchFamily="18" charset="0"/>
                <a:cs typeface="Times New Roman" panose="02020603050405020304" pitchFamily="18" charset="0"/>
              </a:rPr>
              <a:t>Syntax:</a:t>
            </a:r>
          </a:p>
          <a:p>
            <a:pPr lvl="1"/>
            <a:r>
              <a:rPr lang="en-US" dirty="0">
                <a:latin typeface="Times New Roman" panose="02020603050405020304" pitchFamily="18" charset="0"/>
                <a:cs typeface="Times New Roman" panose="02020603050405020304" pitchFamily="18" charset="0"/>
              </a:rPr>
              <a:t>&lt;</a:t>
            </a:r>
            <a:r>
              <a:rPr lang="en-US" dirty="0" err="1">
                <a:latin typeface="Times New Roman" panose="02020603050405020304" pitchFamily="18" charset="0"/>
                <a:cs typeface="Times New Roman" panose="02020603050405020304" pitchFamily="18" charset="0"/>
              </a:rPr>
              <a:t>tagname</a:t>
            </a:r>
            <a:r>
              <a:rPr lang="en-US" dirty="0">
                <a:latin typeface="Times New Roman" panose="02020603050405020304" pitchFamily="18" charset="0"/>
                <a:cs typeface="Times New Roman" panose="02020603050405020304" pitchFamily="18" charset="0"/>
              </a:rPr>
              <a:t>&gt; Content goes here... &lt;/</a:t>
            </a:r>
            <a:r>
              <a:rPr lang="en-US" dirty="0" err="1">
                <a:latin typeface="Times New Roman" panose="02020603050405020304" pitchFamily="18" charset="0"/>
                <a:cs typeface="Times New Roman" panose="02020603050405020304" pitchFamily="18" charset="0"/>
              </a:rPr>
              <a:t>tagname</a:t>
            </a:r>
            <a:r>
              <a:rPr lang="en-US" dirty="0">
                <a:latin typeface="Times New Roman" panose="02020603050405020304" pitchFamily="18" charset="0"/>
                <a:cs typeface="Times New Roman" panose="02020603050405020304" pitchFamily="18" charset="0"/>
              </a:rPr>
              <a:t>&gt;</a:t>
            </a:r>
          </a:p>
          <a:p>
            <a:r>
              <a:rPr lang="en-US" dirty="0">
                <a:latin typeface="Times New Roman" panose="02020603050405020304" pitchFamily="18" charset="0"/>
                <a:cs typeface="Times New Roman" panose="02020603050405020304" pitchFamily="18" charset="0"/>
              </a:rPr>
              <a:t>Example:</a:t>
            </a:r>
          </a:p>
          <a:p>
            <a:pPr lvl="1"/>
            <a:r>
              <a:rPr lang="en-US" dirty="0">
                <a:latin typeface="Times New Roman" panose="02020603050405020304" pitchFamily="18" charset="0"/>
                <a:cs typeface="Times New Roman" panose="02020603050405020304" pitchFamily="18" charset="0"/>
              </a:rPr>
              <a:t>&lt;h1&gt;My First Heading&lt;/h1&gt;</a:t>
            </a:r>
          </a:p>
          <a:p>
            <a:pPr lvl="1"/>
            <a:r>
              <a:rPr lang="en-US" dirty="0">
                <a:latin typeface="Times New Roman" panose="02020603050405020304" pitchFamily="18" charset="0"/>
                <a:cs typeface="Times New Roman" panose="02020603050405020304" pitchFamily="18" charset="0"/>
              </a:rPr>
              <a:t>&lt;p&gt;My first paragraph.&lt;/p&gt;</a:t>
            </a:r>
          </a:p>
        </p:txBody>
      </p:sp>
    </p:spTree>
    <p:extLst>
      <p:ext uri="{BB962C8B-B14F-4D97-AF65-F5344CB8AC3E}">
        <p14:creationId xmlns:p14="http://schemas.microsoft.com/office/powerpoint/2010/main" val="1358937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6F5FF-2E46-42E5-7618-EE33E107887C}"/>
              </a:ext>
            </a:extLst>
          </p:cNvPr>
          <p:cNvSpPr>
            <a:spLocks noGrp="1"/>
          </p:cNvSpPr>
          <p:nvPr>
            <p:ph type="title"/>
          </p:nvPr>
        </p:nvSpPr>
        <p:spPr/>
        <p:txBody>
          <a:bodyPr/>
          <a:lstStyle/>
          <a:p>
            <a:r>
              <a:rPr lang="en-US" dirty="0"/>
              <a:t>Sample.html</a:t>
            </a:r>
          </a:p>
        </p:txBody>
      </p:sp>
      <p:sp>
        <p:nvSpPr>
          <p:cNvPr id="3" name="Content Placeholder 2">
            <a:extLst>
              <a:ext uri="{FF2B5EF4-FFF2-40B4-BE49-F238E27FC236}">
                <a16:creationId xmlns:a16="http://schemas.microsoft.com/office/drawing/2014/main" id="{6B220DFC-9A2C-4B54-12FD-6B48F9769838}"/>
              </a:ext>
            </a:extLst>
          </p:cNvPr>
          <p:cNvSpPr>
            <a:spLocks noGrp="1"/>
          </p:cNvSpPr>
          <p:nvPr>
            <p:ph idx="1"/>
          </p:nvPr>
        </p:nvSpPr>
        <p:spPr>
          <a:xfrm>
            <a:off x="624254" y="1690688"/>
            <a:ext cx="10729546" cy="4486275"/>
          </a:xfrm>
        </p:spPr>
        <p:txBody>
          <a:bodyPr>
            <a:normAutofit fontScale="77500" lnSpcReduction="20000"/>
          </a:bodyPr>
          <a:lstStyle/>
          <a:p>
            <a:pPr marL="0" indent="0">
              <a:buNone/>
            </a:pPr>
            <a:r>
              <a:rPr lang="en-US" dirty="0"/>
              <a:t>&lt;!DOCTYPE html&gt;</a:t>
            </a:r>
          </a:p>
          <a:p>
            <a:pPr marL="0" indent="0">
              <a:buNone/>
            </a:pPr>
            <a:r>
              <a:rPr lang="en-US" dirty="0"/>
              <a:t>&lt;html&gt;</a:t>
            </a:r>
          </a:p>
          <a:p>
            <a:pPr marL="0" indent="0">
              <a:buNone/>
            </a:pPr>
            <a:r>
              <a:rPr lang="en-US" dirty="0"/>
              <a:t>&lt;head&gt;</a:t>
            </a:r>
          </a:p>
          <a:p>
            <a:pPr marL="0" indent="0">
              <a:buNone/>
            </a:pPr>
            <a:r>
              <a:rPr lang="en-US" dirty="0"/>
              <a:t>&lt;title&gt;Page Title&lt;/title&gt;</a:t>
            </a:r>
          </a:p>
          <a:p>
            <a:pPr marL="0" indent="0">
              <a:buNone/>
            </a:pPr>
            <a:r>
              <a:rPr lang="en-US" dirty="0"/>
              <a:t>&lt;/head&gt;</a:t>
            </a:r>
          </a:p>
          <a:p>
            <a:pPr marL="0" indent="0">
              <a:buNone/>
            </a:pPr>
            <a:r>
              <a:rPr lang="en-US" dirty="0"/>
              <a:t>&lt;body&gt;</a:t>
            </a:r>
          </a:p>
          <a:p>
            <a:pPr marL="0" indent="0">
              <a:buNone/>
            </a:pPr>
            <a:endParaRPr lang="en-US" dirty="0"/>
          </a:p>
          <a:p>
            <a:pPr marL="0" indent="0">
              <a:buNone/>
            </a:pPr>
            <a:r>
              <a:rPr lang="en-US" dirty="0"/>
              <a:t>&lt;h1&gt;My First Heading&lt;/h1&gt;</a:t>
            </a:r>
          </a:p>
          <a:p>
            <a:pPr marL="0" indent="0">
              <a:buNone/>
            </a:pPr>
            <a:r>
              <a:rPr lang="en-US" dirty="0"/>
              <a:t>&lt;p&gt;My first paragraph.&lt;/p&gt;</a:t>
            </a:r>
          </a:p>
          <a:p>
            <a:pPr marL="0" indent="0">
              <a:buNone/>
            </a:pPr>
            <a:endParaRPr lang="en-US" dirty="0"/>
          </a:p>
          <a:p>
            <a:pPr marL="0" indent="0">
              <a:buNone/>
            </a:pPr>
            <a:r>
              <a:rPr lang="en-US" dirty="0"/>
              <a:t>&lt;/body&gt;</a:t>
            </a:r>
          </a:p>
          <a:p>
            <a:pPr marL="0" indent="0">
              <a:buNone/>
            </a:pPr>
            <a:r>
              <a:rPr lang="en-US" dirty="0"/>
              <a:t>&lt;/html&gt;</a:t>
            </a:r>
          </a:p>
        </p:txBody>
      </p:sp>
      <p:pic>
        <p:nvPicPr>
          <p:cNvPr id="5" name="Picture 4">
            <a:extLst>
              <a:ext uri="{FF2B5EF4-FFF2-40B4-BE49-F238E27FC236}">
                <a16:creationId xmlns:a16="http://schemas.microsoft.com/office/drawing/2014/main" id="{60C450AD-BC7D-3F3A-36B8-717826E69316}"/>
              </a:ext>
            </a:extLst>
          </p:cNvPr>
          <p:cNvPicPr>
            <a:picLocks noChangeAspect="1"/>
          </p:cNvPicPr>
          <p:nvPr/>
        </p:nvPicPr>
        <p:blipFill>
          <a:blip r:embed="rId2"/>
          <a:stretch>
            <a:fillRect/>
          </a:stretch>
        </p:blipFill>
        <p:spPr>
          <a:xfrm>
            <a:off x="5730320" y="2086011"/>
            <a:ext cx="5837426" cy="2545301"/>
          </a:xfrm>
          <a:prstGeom prst="rect">
            <a:avLst/>
          </a:prstGeom>
        </p:spPr>
      </p:pic>
    </p:spTree>
    <p:extLst>
      <p:ext uri="{BB962C8B-B14F-4D97-AF65-F5344CB8AC3E}">
        <p14:creationId xmlns:p14="http://schemas.microsoft.com/office/powerpoint/2010/main" val="857406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9D535-E3A0-47BD-F7E0-DE5E0E2F77B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Attributes</a:t>
            </a:r>
          </a:p>
        </p:txBody>
      </p:sp>
      <p:sp>
        <p:nvSpPr>
          <p:cNvPr id="3" name="Content Placeholder 2">
            <a:extLst>
              <a:ext uri="{FF2B5EF4-FFF2-40B4-BE49-F238E27FC236}">
                <a16:creationId xmlns:a16="http://schemas.microsoft.com/office/drawing/2014/main" id="{82B78C73-FD2F-8092-C818-BC57DF99D288}"/>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HTML attributes provide additional information about HTML elements</a:t>
            </a:r>
            <a:r>
              <a:rPr lang="en-US" dirty="0"/>
              <a:t>.</a:t>
            </a:r>
          </a:p>
          <a:p>
            <a:r>
              <a:rPr lang="en-US" dirty="0">
                <a:latin typeface="Times New Roman" panose="02020603050405020304" pitchFamily="18" charset="0"/>
                <a:cs typeface="Times New Roman" panose="02020603050405020304" pitchFamily="18" charset="0"/>
              </a:rPr>
              <a:t>All HTML elements can have attributes</a:t>
            </a:r>
          </a:p>
          <a:p>
            <a:r>
              <a:rPr lang="en-US" dirty="0">
                <a:latin typeface="Times New Roman" panose="02020603050405020304" pitchFamily="18" charset="0"/>
                <a:cs typeface="Times New Roman" panose="02020603050405020304" pitchFamily="18" charset="0"/>
              </a:rPr>
              <a:t>provide additional information about elements</a:t>
            </a:r>
          </a:p>
          <a:p>
            <a:r>
              <a:rPr lang="en-US" dirty="0">
                <a:latin typeface="Times New Roman" panose="02020603050405020304" pitchFamily="18" charset="0"/>
                <a:cs typeface="Times New Roman" panose="02020603050405020304" pitchFamily="18" charset="0"/>
              </a:rPr>
              <a:t>are always specified in the start tag</a:t>
            </a:r>
          </a:p>
          <a:p>
            <a:r>
              <a:rPr lang="en-US" dirty="0">
                <a:solidFill>
                  <a:srgbClr val="FF0000"/>
                </a:solidFill>
                <a:latin typeface="Times New Roman" panose="02020603050405020304" pitchFamily="18" charset="0"/>
                <a:cs typeface="Times New Roman" panose="02020603050405020304" pitchFamily="18" charset="0"/>
              </a:rPr>
              <a:t>Attributes usually come in name/value pairs like: name="value"</a:t>
            </a:r>
          </a:p>
        </p:txBody>
      </p:sp>
    </p:spTree>
    <p:extLst>
      <p:ext uri="{BB962C8B-B14F-4D97-AF65-F5344CB8AC3E}">
        <p14:creationId xmlns:p14="http://schemas.microsoft.com/office/powerpoint/2010/main" val="680297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195D15-F1C8-6BBE-A79C-37F568D28A9F}"/>
              </a:ext>
            </a:extLst>
          </p:cNvPr>
          <p:cNvSpPr>
            <a:spLocks noGrp="1"/>
          </p:cNvSpPr>
          <p:nvPr>
            <p:ph idx="1"/>
          </p:nvPr>
        </p:nvSpPr>
        <p:spPr>
          <a:xfrm>
            <a:off x="838200" y="1690688"/>
            <a:ext cx="10515600" cy="4486275"/>
          </a:xfrm>
        </p:spPr>
        <p:txBody>
          <a:bodyPr/>
          <a:lstStyle/>
          <a:p>
            <a:r>
              <a:rPr lang="en-US" dirty="0">
                <a:latin typeface="Times New Roman" panose="02020603050405020304" pitchFamily="18" charset="0"/>
                <a:cs typeface="Times New Roman" panose="02020603050405020304" pitchFamily="18" charset="0"/>
              </a:rPr>
              <a:t>The </a:t>
            </a:r>
            <a:r>
              <a:rPr lang="en-US" dirty="0" err="1">
                <a:solidFill>
                  <a:srgbClr val="FF0000"/>
                </a:solidFill>
                <a:latin typeface="Times New Roman" panose="02020603050405020304" pitchFamily="18" charset="0"/>
                <a:cs typeface="Times New Roman" panose="02020603050405020304" pitchFamily="18" charset="0"/>
              </a:rPr>
              <a:t>href</a:t>
            </a:r>
            <a:r>
              <a:rPr lang="en-US" dirty="0">
                <a:latin typeface="Times New Roman" panose="02020603050405020304" pitchFamily="18" charset="0"/>
                <a:cs typeface="Times New Roman" panose="02020603050405020304" pitchFamily="18" charset="0"/>
              </a:rPr>
              <a:t> Attribute.</a:t>
            </a:r>
          </a:p>
          <a:p>
            <a:pPr lvl="1"/>
            <a:r>
              <a:rPr lang="en-US" dirty="0">
                <a:latin typeface="Times New Roman" panose="02020603050405020304" pitchFamily="18" charset="0"/>
                <a:cs typeface="Times New Roman" panose="02020603050405020304" pitchFamily="18" charset="0"/>
              </a:rPr>
              <a:t>The &lt;a&gt; tag defines a hyperlink. </a:t>
            </a:r>
            <a:r>
              <a:rPr lang="en-US" dirty="0">
                <a:solidFill>
                  <a:srgbClr val="FF0000"/>
                </a:solidFill>
                <a:latin typeface="Times New Roman" panose="02020603050405020304" pitchFamily="18" charset="0"/>
                <a:cs typeface="Times New Roman" panose="02020603050405020304" pitchFamily="18" charset="0"/>
              </a:rPr>
              <a:t>The </a:t>
            </a:r>
            <a:r>
              <a:rPr lang="en-US" dirty="0" err="1">
                <a:solidFill>
                  <a:srgbClr val="FF0000"/>
                </a:solidFill>
                <a:latin typeface="Times New Roman" panose="02020603050405020304" pitchFamily="18" charset="0"/>
                <a:cs typeface="Times New Roman" panose="02020603050405020304" pitchFamily="18" charset="0"/>
              </a:rPr>
              <a:t>href</a:t>
            </a:r>
            <a:r>
              <a:rPr lang="en-US" dirty="0">
                <a:solidFill>
                  <a:srgbClr val="FF0000"/>
                </a:solidFill>
                <a:latin typeface="Times New Roman" panose="02020603050405020304" pitchFamily="18" charset="0"/>
                <a:cs typeface="Times New Roman" panose="02020603050405020304" pitchFamily="18" charset="0"/>
              </a:rPr>
              <a:t> attribute specifies the URL of the page the link goes to:</a:t>
            </a:r>
          </a:p>
          <a:p>
            <a:r>
              <a:rPr lang="en-US" dirty="0">
                <a:latin typeface="Times New Roman" panose="02020603050405020304" pitchFamily="18" charset="0"/>
                <a:cs typeface="Times New Roman" panose="02020603050405020304" pitchFamily="18" charset="0"/>
              </a:rPr>
              <a:t>The </a:t>
            </a:r>
            <a:r>
              <a:rPr lang="en-US" dirty="0" err="1">
                <a:solidFill>
                  <a:srgbClr val="FF0000"/>
                </a:solidFill>
                <a:latin typeface="Times New Roman" panose="02020603050405020304" pitchFamily="18" charset="0"/>
                <a:cs typeface="Times New Roman" panose="02020603050405020304" pitchFamily="18" charset="0"/>
              </a:rPr>
              <a:t>src</a:t>
            </a:r>
            <a:r>
              <a:rPr lang="en-US" dirty="0">
                <a:latin typeface="Times New Roman" panose="02020603050405020304" pitchFamily="18" charset="0"/>
                <a:cs typeface="Times New Roman" panose="02020603050405020304" pitchFamily="18" charset="0"/>
              </a:rPr>
              <a:t> Attribute</a:t>
            </a:r>
          </a:p>
          <a:p>
            <a:pPr lvl="1"/>
            <a:r>
              <a:rPr lang="en-US" dirty="0">
                <a:latin typeface="Times New Roman" panose="02020603050405020304" pitchFamily="18" charset="0"/>
                <a:cs typeface="Times New Roman" panose="02020603050405020304" pitchFamily="18" charset="0"/>
              </a:rPr>
              <a:t>The &lt;</a:t>
            </a:r>
            <a:r>
              <a:rPr lang="en-US" dirty="0" err="1">
                <a:latin typeface="Times New Roman" panose="02020603050405020304" pitchFamily="18" charset="0"/>
                <a:cs typeface="Times New Roman" panose="02020603050405020304" pitchFamily="18" charset="0"/>
              </a:rPr>
              <a:t>img</a:t>
            </a:r>
            <a:r>
              <a:rPr lang="en-US" dirty="0">
                <a:latin typeface="Times New Roman" panose="02020603050405020304" pitchFamily="18" charset="0"/>
                <a:cs typeface="Times New Roman" panose="02020603050405020304" pitchFamily="18" charset="0"/>
              </a:rPr>
              <a:t>&gt; tag is used to embed an image in an HTML page. </a:t>
            </a:r>
            <a:r>
              <a:rPr lang="en-US" dirty="0">
                <a:solidFill>
                  <a:srgbClr val="FF0000"/>
                </a:solidFill>
                <a:latin typeface="Times New Roman" panose="02020603050405020304" pitchFamily="18" charset="0"/>
                <a:cs typeface="Times New Roman" panose="02020603050405020304" pitchFamily="18" charset="0"/>
              </a:rPr>
              <a:t>The </a:t>
            </a:r>
            <a:r>
              <a:rPr lang="en-US" dirty="0" err="1">
                <a:solidFill>
                  <a:srgbClr val="FF0000"/>
                </a:solidFill>
                <a:latin typeface="Times New Roman" panose="02020603050405020304" pitchFamily="18" charset="0"/>
                <a:cs typeface="Times New Roman" panose="02020603050405020304" pitchFamily="18" charset="0"/>
              </a:rPr>
              <a:t>src</a:t>
            </a:r>
            <a:r>
              <a:rPr lang="en-US" dirty="0">
                <a:solidFill>
                  <a:srgbClr val="FF0000"/>
                </a:solidFill>
                <a:latin typeface="Times New Roman" panose="02020603050405020304" pitchFamily="18" charset="0"/>
                <a:cs typeface="Times New Roman" panose="02020603050405020304" pitchFamily="18" charset="0"/>
              </a:rPr>
              <a:t> attribute specifies the path to the image to be display</a:t>
            </a:r>
          </a:p>
          <a:p>
            <a:r>
              <a:rPr lang="en-US" dirty="0">
                <a:solidFill>
                  <a:srgbClr val="FF0000"/>
                </a:solidFill>
                <a:latin typeface="Times New Roman" panose="02020603050405020304" pitchFamily="18" charset="0"/>
                <a:cs typeface="Times New Roman" panose="02020603050405020304" pitchFamily="18" charset="0"/>
                <a:hlinkClick r:id="rId2" action="ppaction://hlinkfile"/>
              </a:rPr>
              <a:t>..\Day_1</a:t>
            </a:r>
            <a:endParaRPr lang="en-US" dirty="0">
              <a:solidFill>
                <a:srgbClr val="FF0000"/>
              </a:solidFill>
              <a:latin typeface="Times New Roman" panose="02020603050405020304" pitchFamily="18" charset="0"/>
              <a:cs typeface="Times New Roman" panose="02020603050405020304" pitchFamily="18" charset="0"/>
            </a:endParaRPr>
          </a:p>
          <a:p>
            <a:r>
              <a:rPr lang="en-US" dirty="0">
                <a:solidFill>
                  <a:srgbClr val="FF0000"/>
                </a:solidFill>
                <a:latin typeface="Times New Roman" panose="02020603050405020304" pitchFamily="18" charset="0"/>
                <a:cs typeface="Times New Roman" panose="02020603050405020304" pitchFamily="18" charset="0"/>
                <a:hlinkClick r:id="rId3" action="ppaction://hlinkfile"/>
              </a:rPr>
              <a:t>Attribute.html</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27D0350A-C441-1B75-0481-B21AF1D10B63}"/>
              </a:ext>
            </a:extLst>
          </p:cNvPr>
          <p:cNvSpPr>
            <a:spLocks noGrp="1"/>
          </p:cNvSpPr>
          <p:nvPr>
            <p:ph type="title"/>
          </p:nvPr>
        </p:nvSpPr>
        <p:spPr>
          <a:xfrm>
            <a:off x="838200" y="365125"/>
            <a:ext cx="10515600" cy="1325563"/>
          </a:xfrm>
        </p:spPr>
        <p:txBody>
          <a:bodyPr/>
          <a:lstStyle/>
          <a:p>
            <a:r>
              <a:rPr lang="en-US" dirty="0">
                <a:latin typeface="Times New Roman" panose="02020603050405020304" pitchFamily="18" charset="0"/>
                <a:cs typeface="Times New Roman" panose="02020603050405020304" pitchFamily="18" charset="0"/>
              </a:rPr>
              <a:t>Attribute</a:t>
            </a:r>
          </a:p>
        </p:txBody>
      </p:sp>
    </p:spTree>
    <p:extLst>
      <p:ext uri="{BB962C8B-B14F-4D97-AF65-F5344CB8AC3E}">
        <p14:creationId xmlns:p14="http://schemas.microsoft.com/office/powerpoint/2010/main" val="28793892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1752</Words>
  <Application>Microsoft Office PowerPoint</Application>
  <PresentationFormat>Widescreen</PresentationFormat>
  <Paragraphs>200</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Consolas</vt:lpstr>
      <vt:lpstr>Segoe UI</vt:lpstr>
      <vt:lpstr>Times New Roman</vt:lpstr>
      <vt:lpstr>Office Theme</vt:lpstr>
      <vt:lpstr>Day 1, HTML Fundamentals</vt:lpstr>
      <vt:lpstr>Agenda</vt:lpstr>
      <vt:lpstr>History</vt:lpstr>
      <vt:lpstr>Introduction</vt:lpstr>
      <vt:lpstr>PowerPoint Presentation</vt:lpstr>
      <vt:lpstr>What is HTML Element’s?</vt:lpstr>
      <vt:lpstr>Sample.html</vt:lpstr>
      <vt:lpstr>Attributes</vt:lpstr>
      <vt:lpstr>Attribute</vt:lpstr>
      <vt:lpstr>Page Title</vt:lpstr>
      <vt:lpstr>PowerPoint Presentation</vt:lpstr>
      <vt:lpstr>Headings</vt:lpstr>
      <vt:lpstr>Paragraphs </vt:lpstr>
      <vt:lpstr>PowerPoint Presentation</vt:lpstr>
      <vt:lpstr>Styles </vt:lpstr>
      <vt:lpstr>PowerPoint Presentation</vt:lpstr>
      <vt:lpstr>Text Formatting</vt:lpstr>
      <vt:lpstr>Comments</vt:lpstr>
      <vt:lpstr>Colors </vt:lpstr>
      <vt:lpstr>PowerPoint Presentation</vt:lpstr>
      <vt:lpstr>Links - Hyperlinks</vt:lpstr>
      <vt:lpstr>PowerPoint Presentation</vt:lpstr>
      <vt:lpstr>PowerPoint Presentation</vt:lpstr>
      <vt:lpstr>Images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1, HTML Fundamentals</dc:title>
  <dc:creator>Nachiketh s</dc:creator>
  <cp:lastModifiedBy>Nachiketh s</cp:lastModifiedBy>
  <cp:revision>35</cp:revision>
  <dcterms:created xsi:type="dcterms:W3CDTF">2023-10-31T12:06:54Z</dcterms:created>
  <dcterms:modified xsi:type="dcterms:W3CDTF">2023-11-05T06:33:06Z</dcterms:modified>
</cp:coreProperties>
</file>