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456" y="3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DAB19BE-4D03-A09E-759D-0E4817390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Northeastern </a:t>
            </a:r>
            <a:r>
              <a:rPr lang="en-IN" dirty="0" err="1"/>
              <a:t>Univeristy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648EA9-F38F-0D65-F843-D0119F5BA5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D961A-525C-477C-8FF4-965ECFDA42EA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5F1A4-A006-E6B1-094E-9E23A153CA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ML Project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E0A9EF-6465-F71F-45B7-068260C2ED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383E3-5B84-4080-9574-D006328F4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593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 dirty="0"/>
              <a:t>Northeastern </a:t>
            </a:r>
            <a:r>
              <a:rPr lang="en-IN" dirty="0" err="1"/>
              <a:t>Univeristy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69101-60FA-4294-9B97-53450A4CB025}" type="datetimeFigureOut">
              <a:rPr lang="en-IN" smtClean="0"/>
              <a:t>17-04-2023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N"/>
              <a:t>ML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13EC70-A92B-48C8-B77D-28BB54F4A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8059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1ED34-D0E1-9EAF-EB37-D785186D30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A816DA-B2A3-CFB9-0A3D-91B90ECAE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7EC75-96A4-46BF-6C81-5AFAE8A89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64618-970D-4CB5-89A6-6C4932BB310F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4F774-9970-FFE8-676B-CA073977E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628F0-F6B3-CDD3-B013-EB7E041B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9E9DF-FAAF-9C89-476C-315DF1EEA3B4}"/>
              </a:ext>
            </a:extLst>
          </p:cNvPr>
          <p:cNvSpPr txBox="1"/>
          <p:nvPr userDrawn="1"/>
        </p:nvSpPr>
        <p:spPr>
          <a:xfrm>
            <a:off x="9270999" y="203756"/>
            <a:ext cx="3318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48681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02511-B60B-1851-FDFA-DCDBAB3CB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A5C5E-EDAA-042E-500C-0332B3D23F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3922E-A2B7-39DD-643F-231FEFCC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2D98-EDD6-4687-8EE7-F5A0A0E68DB0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990A0-FE45-E597-1DE5-EC6A10B5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23E9-D473-B02A-385F-4BC2978F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17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F3300-D008-FD0E-76B6-BB3045431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B69B2-BCB7-5040-F042-449C57E9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5E933-79AC-EF15-3463-8932E522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A8B7B-28C7-438F-B28C-8CFA60D4A283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4DB5F-75AB-969A-6C2C-F9A90D6D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4282E-825A-A8CD-52E7-E6CDD5720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419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BDB5-0F79-CC89-87DA-20461B6C1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72C22-11CA-287F-577B-A53285F71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709FF-AE66-1174-94BB-63244911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03E41-10AE-4B21-91D1-957F7E951DEC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DAECA-5C08-B1DE-E3F2-8790CB4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B80A-F399-6A17-0C8A-B9658630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F6F32-0A50-B6DB-CA32-B92EB9A8B8CC}"/>
              </a:ext>
            </a:extLst>
          </p:cNvPr>
          <p:cNvSpPr txBox="1"/>
          <p:nvPr userDrawn="1"/>
        </p:nvSpPr>
        <p:spPr>
          <a:xfrm>
            <a:off x="9203266" y="185738"/>
            <a:ext cx="25950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Northeastern University</a:t>
            </a:r>
          </a:p>
        </p:txBody>
      </p:sp>
    </p:spTree>
    <p:extLst>
      <p:ext uri="{BB962C8B-B14F-4D97-AF65-F5344CB8AC3E}">
        <p14:creationId xmlns:p14="http://schemas.microsoft.com/office/powerpoint/2010/main" val="3978091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B73A-226A-D00E-A930-4A1668C62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D4E70-6536-14FB-A413-30167890B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F8497-078F-4006-65BB-11DFDB97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193CD-9EB1-426E-B53D-40410B179A0D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B181-DDA2-D0F3-44DA-8CBDA54C9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01EF9-F379-4792-DF06-81BAE3512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248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3E5-4AC3-C60C-3512-E006DC22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A539-9DCF-CEAB-6C8E-187E36897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59C32C-6699-83BA-0C24-C49970A4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FA6059-04E2-34F0-A230-1D7C6F85D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4D177-D145-4A95-BD9B-66C90DFE657F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8C6-C0E1-8485-73C1-0B10C7A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4601C-40BC-3953-70B5-BC9B53A9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72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BA67-23CA-E5EE-CBFF-29AFD37A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9E955-E13C-98A1-1C8E-520A40359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71AA3-2B1B-B20B-847F-B2539B9F13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F39C20-C2A1-2C19-B920-6CA2F1696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F99935-78D6-E50B-7263-BE52F64C1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F0170-765C-7DF6-2674-D62D50EF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75721-0EAB-45D3-A463-91D3DFB89F47}" type="datetime1">
              <a:rPr lang="en-IN" smtClean="0"/>
              <a:t>17-04-2023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C2BDF-9918-D1B4-8782-090B8C5F5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ECD52-DE9E-4A02-D4C2-B8143092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6898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881F0-454B-776B-217B-E00648710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8C238-0AED-16C0-3FFD-FF312841A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20C02-7B3B-4890-B572-20BC0E39BF50}" type="datetime1">
              <a:rPr lang="en-IN" smtClean="0"/>
              <a:t>17-04-2023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B3B71F-4230-BC32-9AAE-88522FC4C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665FAA-F606-B525-3757-EBC84942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56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E02731-75D0-980D-2B33-0996BCE29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DC632-F686-41F8-BE4F-7487DE19E941}" type="datetime1">
              <a:rPr lang="en-IN" smtClean="0"/>
              <a:t>17-04-2023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A287B-B926-E745-63A7-472E1D33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47BA-F6BA-6F7E-D83C-91E564F7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662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8AF97-6B8A-6D55-0A95-2F3B43F0B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B55C-53E7-55AD-120C-D6DE3F19D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B83A33-84E4-B40F-6506-04283C6C95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7E306-9DED-EA26-1EBD-46C605D53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4D2F5-2ABF-401B-AEEA-CB6FED115623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F348F-F2FD-7B9E-8171-2C0C2C5AB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B91B3-5550-C98E-5540-05AC1DD7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862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2FAB-0A16-8CCF-68F3-B1EFA5D10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574CF-4463-EE6D-2173-534F22CB80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1B6B48-6218-0CEE-9506-5492463EEC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64BE22-301C-E1FC-C2DD-3FAA9402A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69A37-EB3E-49E9-A500-F6BBB18A853B}" type="datetime1">
              <a:rPr lang="en-IN" smtClean="0"/>
              <a:t>17-04-2023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703B3-9C04-2A7C-33F4-D06D2078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A15855-A473-12D0-5D0C-5FCD5ACE1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9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E165F-CCEA-77E0-8EE5-B2538A73B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B53FA-B7C5-101F-1454-890E250B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2E52F-5E6C-3FA9-1526-B37CC3CB52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D3C77-4798-4947-BB20-CE953F91B3F8}" type="datetime1">
              <a:rPr lang="en-IN" smtClean="0"/>
              <a:t>17-04-2023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21F8F-6346-CEDB-1AC9-1F1AE65AE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EECE 5644 Machine Learning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FCF0B-7757-610E-5B6D-0516DEBC43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F1210-5882-49E5-8054-5A9FFA22F2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328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C97D-F293-6018-B937-EAEAA4FFAC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EECE 5644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F19A7-1BF2-EAAE-A225-49B9168E4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IN" dirty="0"/>
          </a:p>
          <a:p>
            <a:endParaRPr lang="en-IN" dirty="0"/>
          </a:p>
          <a:p>
            <a:r>
              <a:rPr lang="en-IN" dirty="0"/>
              <a:t>						     Alexander Montes McNiel</a:t>
            </a:r>
          </a:p>
          <a:p>
            <a:r>
              <a:rPr lang="en-IN" dirty="0"/>
              <a:t>						Nishanth Marer Prabhu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C3C9E0-F1AE-AA86-97A8-E076C17AA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FEEBCD-B30A-ABB7-DD97-6CBAA5D8A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1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7B49BA2-7517-86B8-9960-E4FF48CD9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7B6FD-8567-4994-B933-8DB9EC571B52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3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DF31-BCDD-48F8-8551-11F992AE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8742"/>
          </a:xfrm>
        </p:spPr>
        <p:txBody>
          <a:bodyPr/>
          <a:lstStyle/>
          <a:p>
            <a:r>
              <a:rPr lang="en-IN" dirty="0"/>
              <a:t>Data Pre-processing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AC5EB-8EB2-3A34-6EAD-FD288A0239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sz="1600" dirty="0"/>
                  <a:t>In order to ensure maximum accuracy of prediction, certain feature vector which do not contribute to the equation need to be removed.</a:t>
                </a:r>
              </a:p>
              <a:p>
                <a:r>
                  <a:rPr lang="en-IN" sz="1600" dirty="0"/>
                  <a:t>To perform this we will determine the correlation matrix using the below formula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𝐶𝑜𝑣𝑎𝑟𝑖𝑒𝑛𝑐𝑒</m:t>
                      </m:r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  <m:sup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num>
                            <m:den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𝐶𝑜𝑟𝑒𝑙𝑎𝑡𝑖𝑜𝑛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𝑐𝑜𝑓𝑓𝑖𝑐𝑖𝑒𝑛𝑡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b>
                          <m:f>
                            <m:f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den>
                          </m:f>
                        </m:sub>
                        <m:sup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represent the variance of x and y</a:t>
                </a: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Furthermore, we will calculate the threshold for the correlation matrix knows given by the equation below:</a:t>
                </a:r>
              </a:p>
              <a:p>
                <a:pPr marL="0" indent="0"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1.96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en-IN" sz="1600" dirty="0"/>
                  <a:t>If there exists any multi collinearity between two feature vectors, then we will determine the partial correlation coefficient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16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𝑥𝑦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𝑥𝑦</m:t>
                              </m:r>
                            </m:sub>
                          </m:s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𝑥𝑧</m:t>
                              </m:r>
                            </m:sub>
                          </m:s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𝑦𝑧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𝑥𝑧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16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1−</m:t>
                                  </m:r>
                                  <m:sSubSup>
                                    <m:sSubSupPr>
                                      <m:ctrlP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𝑦𝑧</m:t>
                                      </m:r>
                                    </m:sub>
                                    <m:sup>
                                      <m:r>
                                        <a:rPr lang="en-IN" sz="16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rad>
                        </m:den>
                      </m:f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In this problem, we selected only </a:t>
                </a:r>
                <a:r>
                  <a:rPr lang="en-IN" sz="1600" b="1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10 features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out of </a:t>
                </a:r>
                <a:r>
                  <a:rPr lang="en-IN" sz="1600" dirty="0"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30 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which showed significance</a:t>
                </a:r>
                <a:endParaRPr lang="en-IN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AC5EB-8EB2-3A34-6EAD-FD288A0239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48" t="-1821" r="-522" b="-112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548CC-4127-D595-7DB3-6665FB9E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A1FD4-5BFE-3123-614B-5521AD76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2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305A2E-154B-FEF4-B9DA-FD0B9B421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3BE27-6524-43A5-ABBE-23CC9752D8DE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43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F8B2F-7E49-3983-8245-6C762044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6408"/>
          </a:xfrm>
        </p:spPr>
        <p:txBody>
          <a:bodyPr/>
          <a:lstStyle/>
          <a:p>
            <a:r>
              <a:rPr lang="en-US" dirty="0"/>
              <a:t>Expected Risk Minimization (ERM)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70567"/>
                <a:ext cx="10515600" cy="4606396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en-US" sz="1600" dirty="0"/>
                  <a:t>We will determine the mean and covariance matrix for each of the label set</a:t>
                </a:r>
              </a:p>
              <a:p>
                <a:pPr algn="just"/>
                <a:r>
                  <a:rPr lang="en-US" sz="1600" dirty="0"/>
                  <a:t>Assuming the underlying PDF as Gaussian, we will evaluate the PDF</a:t>
                </a:r>
              </a:p>
              <a:p>
                <a:pPr algn="just"/>
                <a:r>
                  <a:rPr lang="en-US" sz="1600" dirty="0"/>
                  <a:t>In this case we will use a 0-1 loss matrix and multiply it with the class posterior</a:t>
                </a:r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=0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  <a:p>
                <a:pPr marL="0" indent="0" algn="just">
                  <a:buNone/>
                </a:pPr>
                <a:endParaRPr lang="en-US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class posterior is given by the below equation:</a:t>
                </a:r>
              </a:p>
              <a:p>
                <a:pPr marL="0" indent="0" algn="just">
                  <a:buNone/>
                </a:pPr>
                <a:endParaRPr lang="en-IN" sz="16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</m:e>
                          </m:d>
                        </m:num>
                        <m:den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16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determine the Risk </a:t>
                </a:r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Matrix, we need to multiply the Class Posterior </a:t>
                </a:r>
                <a14:m>
                  <m:oMath xmlns:m="http://schemas.openxmlformats.org/officeDocument/2006/math"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 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𝑤h𝑒𝑟𝑒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IN" sz="16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=0,1 </m:t>
                    </m:r>
                  </m:oMath>
                </a14:m>
                <a:r>
                  <a:rPr lang="en-IN" sz="16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with the loss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</m:e>
                      <m:sub>
                        <m:r>
                          <a:rPr lang="en-IN" sz="16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01</m:t>
                        </m:r>
                      </m:sub>
                    </m:sSub>
                  </m:oMath>
                </a14:m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𝑅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01</m:t>
                          </m:r>
                        </m:sub>
                      </m:sSub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IN" sz="16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</m:d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    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𝑤h𝑒𝑟𝑒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𝑙</m:t>
                      </m:r>
                      <m:r>
                        <a:rPr lang="en-IN" sz="16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=0,1</m:t>
                      </m:r>
                    </m:oMath>
                  </m:oMathPara>
                </a14:m>
                <a:endParaRPr lang="en-IN" sz="16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00000"/>
                  </a:lnSpc>
                  <a:spcAft>
                    <a:spcPts val="800"/>
                  </a:spcAft>
                </a:pPr>
                <a:r>
                  <a:rPr lang="en-IN" sz="16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Once the risk matrix has been calculated, we need to pick the decision with least risk for each data point</a:t>
                </a:r>
              </a:p>
              <a:p>
                <a:pPr indent="0" algn="just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IN" sz="1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A448C-6B6A-6198-B086-BA9786BA1D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70567"/>
                <a:ext cx="10515600" cy="4606396"/>
              </a:xfrm>
              <a:blipFill>
                <a:blip r:embed="rId2"/>
                <a:stretch>
                  <a:fillRect l="-232" t="-13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FD45F6-293F-61C0-DB1A-E5C168D7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34600-0200-B3ED-4A59-483011DB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3</a:t>
            </a:fld>
            <a:endParaRPr lang="en-IN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3BAC453-397A-8EC5-6113-1A21B6501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8C1F-261D-4BDC-AF59-6B15B314E17C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211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9981-38D6-78D5-E059-77A87D4E9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8442"/>
          </a:xfrm>
        </p:spPr>
        <p:txBody>
          <a:bodyPr/>
          <a:lstStyle/>
          <a:p>
            <a:r>
              <a:rPr lang="en-IN" dirty="0"/>
              <a:t>Results for 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B8D8B-2A28-6A26-3B11-F2367D3BA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The confusion matrix and the </a:t>
            </a:r>
            <a:r>
              <a:rPr lang="en-IN" sz="1800" dirty="0" err="1"/>
              <a:t>PminError</a:t>
            </a:r>
            <a:r>
              <a:rPr lang="en-IN" sz="1800" dirty="0"/>
              <a:t> is as follows:</a:t>
            </a:r>
          </a:p>
          <a:p>
            <a:endParaRPr lang="en-IN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0E1E5-A742-21C5-3BA7-E2764C1C5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597" y="2484331"/>
            <a:ext cx="4882227" cy="1075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B6B69-732A-60DC-C935-415F255E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4867" y="2097200"/>
            <a:ext cx="4327102" cy="43956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3E5C80-1E4F-FD89-554D-3EC728ACE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EECE 5644 Machine Learning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523AC9-40E8-E570-DCAB-0D4A118B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F1210-5882-49E5-8054-5A9FFA22F275}" type="slidenum">
              <a:rPr lang="en-IN" smtClean="0"/>
              <a:t>4</a:t>
            </a:fld>
            <a:endParaRPr lang="en-IN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8AF0286-7785-7C03-7501-82AB85A40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033B9A-4560-437E-A71B-1CEAA84A3124}" type="datetime1">
              <a:rPr lang="en-IN" smtClean="0"/>
              <a:t>17-04-2023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2081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</TotalTime>
  <Words>334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EECE 5644 Machine Learning</vt:lpstr>
      <vt:lpstr>Data Pre-processing</vt:lpstr>
      <vt:lpstr>Expected Risk Minimization (ERM)</vt:lpstr>
      <vt:lpstr>Results for 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EECE 5644 Machine Learning</dc:title>
  <dc:creator>Nishanth Marer</dc:creator>
  <cp:lastModifiedBy>Nishanth Marer</cp:lastModifiedBy>
  <cp:revision>1</cp:revision>
  <dcterms:created xsi:type="dcterms:W3CDTF">2023-04-17T00:36:32Z</dcterms:created>
  <dcterms:modified xsi:type="dcterms:W3CDTF">2023-04-17T05:50:17Z</dcterms:modified>
</cp:coreProperties>
</file>