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02" r:id="rId3"/>
    <p:sldId id="303" r:id="rId4"/>
    <p:sldId id="305" r:id="rId5"/>
    <p:sldId id="307" r:id="rId6"/>
    <p:sldId id="308" r:id="rId7"/>
    <p:sldId id="304" r:id="rId8"/>
    <p:sldId id="3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5"/>
    <p:restoredTop sz="90938"/>
  </p:normalViewPr>
  <p:slideViewPr>
    <p:cSldViewPr snapToGrid="0" snapToObjects="1">
      <p:cViewPr>
        <p:scale>
          <a:sx n="129" d="100"/>
          <a:sy n="129" d="100"/>
        </p:scale>
        <p:origin x="-2096" y="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40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7FBE9-E131-1845-B235-8B8901C56CDF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33AC2-78EF-6F41-8137-66BF904B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01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9FB34-6800-2F4F-8321-C282955D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A62AA-1252-BD4C-811A-4EB1922F35CA}" type="datetime1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3055-0FB5-1F45-BD1F-4BBB89CB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7BD9A-88AF-EC4C-85E4-8AE9044D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84A-19CC-2242-8675-C3C6A69C5E1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758C32-F2D6-D444-A5F7-D5E49C9B8C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71" t="25841" r="3957" b="11514"/>
          <a:stretch/>
        </p:blipFill>
        <p:spPr>
          <a:xfrm>
            <a:off x="-10885" y="5523826"/>
            <a:ext cx="12202886" cy="1741714"/>
          </a:xfrm>
          <a:prstGeom prst="rect">
            <a:avLst/>
          </a:prstGeom>
        </p:spPr>
      </p:pic>
      <p:pic>
        <p:nvPicPr>
          <p:cNvPr id="2050" name="Picture 2" descr="CareerEco - Virtual Career Fairs &amp; Grad School Fairs for Colleges &amp;  Universities">
            <a:extLst>
              <a:ext uri="{FF2B5EF4-FFF2-40B4-BE49-F238E27FC236}">
                <a16:creationId xmlns:a16="http://schemas.microsoft.com/office/drawing/2014/main" id="{1974734D-4444-DF8A-001A-9B6620CE37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50" y="799188"/>
            <a:ext cx="5575300" cy="11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84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9449-E6DB-B244-97C3-74ED08E3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1FA6-73FB-9A41-A6E5-12A929D54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A2C1E-FC71-F244-9B1A-214EBDED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EADE6-F2D4-3C4C-8C5E-40AD48437876}" type="datetime1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DD03-013C-604D-A458-7B2B1A76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8DAB-F99C-4348-B384-CFBF77FF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84A-19CC-2242-8675-C3C6A69C5E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areerEco - Virtual Career Fairs &amp; Grad School Fairs for Colleges &amp;  Universities">
            <a:extLst>
              <a:ext uri="{FF2B5EF4-FFF2-40B4-BE49-F238E27FC236}">
                <a16:creationId xmlns:a16="http://schemas.microsoft.com/office/drawing/2014/main" id="{93FC1B28-DA3B-4594-5968-BC340A5DC0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377" y="5755639"/>
            <a:ext cx="2592183" cy="53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7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C83ED-E8E9-2847-AB7A-C01C31758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67081-42F4-D446-A00A-84139D52E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89F1E-11CC-A247-9D42-712711ED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34CBA-1D08-6C45-9027-2229C48267DA}" type="datetime1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DB4F5-6AF9-BB48-8334-8D2F2D69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FDB91-239F-FC45-9CC9-624503BF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84A-19CC-2242-8675-C3C6A69C5E1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areerEco - Virtual Career Fairs &amp; Grad School Fairs for Colleges &amp;  Universities">
            <a:extLst>
              <a:ext uri="{FF2B5EF4-FFF2-40B4-BE49-F238E27FC236}">
                <a16:creationId xmlns:a16="http://schemas.microsoft.com/office/drawing/2014/main" id="{4D334ACC-0CBB-ECA2-82FA-753FAC9FA4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377" y="5755639"/>
            <a:ext cx="2592183" cy="53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4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D201-9235-FC4B-8C34-5C79A1AD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DD06-589A-C74E-A406-E7955034C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A1A14-D065-9F40-9D27-92B25BB1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BDD4-1A97-6C47-84AA-636E0BBB869C}" type="datetime1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EB660-99B3-1D4B-A048-FBB51196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24BD1-2CB8-2A44-8ADB-69AF3731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84A-19CC-2242-8675-C3C6A69C5E12}" type="slidenum">
              <a:rPr lang="en-US" smtClean="0"/>
              <a:t>‹#›</a:t>
            </a:fld>
            <a:endParaRPr lang="en-US"/>
          </a:p>
        </p:txBody>
      </p:sp>
      <p:pic>
        <p:nvPicPr>
          <p:cNvPr id="3074" name="Picture 2" descr="CareerEco - Virtual Career Fairs &amp; Grad School Fairs for Colleges &amp;  Universities">
            <a:extLst>
              <a:ext uri="{FF2B5EF4-FFF2-40B4-BE49-F238E27FC236}">
                <a16:creationId xmlns:a16="http://schemas.microsoft.com/office/drawing/2014/main" id="{02E64499-F8B5-2590-AF07-5C9E5F0C7B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377" y="5755639"/>
            <a:ext cx="2592183" cy="53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0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BF2E-4A3A-D542-AAB0-0DF97690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EFE66-25E4-EF43-A488-17B29034B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D53ED-C726-0241-A6A2-8281A019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85239-43D4-5B43-8B00-E7D4B646C207}" type="datetime1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97197-3043-2945-986C-DED0C6C4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A4E21-C90E-8C45-90DA-4BCC427C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84A-19CC-2242-8675-C3C6A69C5E1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areerEco - Virtual Career Fairs &amp; Grad School Fairs for Colleges &amp;  Universities">
            <a:extLst>
              <a:ext uri="{FF2B5EF4-FFF2-40B4-BE49-F238E27FC236}">
                <a16:creationId xmlns:a16="http://schemas.microsoft.com/office/drawing/2014/main" id="{CFD8CDA3-2EE3-377C-29C5-4AA3460BCB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377" y="5755639"/>
            <a:ext cx="2592183" cy="53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63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85BC-73E4-0D41-8346-7B498503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59890-5C30-B846-8FF8-B1C27A2D4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6BE4D-DEF6-8447-A5DD-6E0582A4F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848D8-F13D-0C43-AA25-4907145C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00A9-F77A-B643-86D9-110F7616D33A}" type="datetime1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70DDF-9B06-6745-8A70-D942BC0E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0EEAB-789A-C643-876A-D54038A6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84A-19CC-2242-8675-C3C6A69C5E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areerEco - Virtual Career Fairs &amp; Grad School Fairs for Colleges &amp;  Universities">
            <a:extLst>
              <a:ext uri="{FF2B5EF4-FFF2-40B4-BE49-F238E27FC236}">
                <a16:creationId xmlns:a16="http://schemas.microsoft.com/office/drawing/2014/main" id="{647FB779-8C1B-A9B7-0033-500E6B6FF5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377" y="5755639"/>
            <a:ext cx="2592183" cy="53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02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085E-3559-CC41-904F-DEEA7444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1D7C1-BA5E-F949-8F67-C461CC560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F4A37-6551-9747-9314-D8A6E01D7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52FEF-5AB8-B141-980E-B815F94F9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C2C7A-8BDB-7F43-87F3-D11CB7AEC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06803-0DFB-8C4F-8DA9-5D047002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BFC1F-99EA-6648-91E1-AE7246BEF1B0}" type="datetime1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9BCCD-16F9-BB4A-AEE5-8220C692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BDFAE-0BEF-564C-97C9-1F706549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84A-19CC-2242-8675-C3C6A69C5E1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areerEco - Virtual Career Fairs &amp; Grad School Fairs for Colleges &amp;  Universities">
            <a:extLst>
              <a:ext uri="{FF2B5EF4-FFF2-40B4-BE49-F238E27FC236}">
                <a16:creationId xmlns:a16="http://schemas.microsoft.com/office/drawing/2014/main" id="{F92952C0-15DE-BFC5-B19D-ECBAE4E00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377" y="5755639"/>
            <a:ext cx="2592183" cy="53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3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B294-A1A8-114E-A903-9DCB8E37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B792D-A9D9-344B-9B9A-43463979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6C13-CB2F-3E41-9F76-939789D14BB9}" type="datetime1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05112-87D5-E14C-ABA4-E5F4C722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F628D-CB1D-2D41-A643-03856731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84A-19CC-2242-8675-C3C6A69C5E1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areerEco - Virtual Career Fairs &amp; Grad School Fairs for Colleges &amp;  Universities">
            <a:extLst>
              <a:ext uri="{FF2B5EF4-FFF2-40B4-BE49-F238E27FC236}">
                <a16:creationId xmlns:a16="http://schemas.microsoft.com/office/drawing/2014/main" id="{6BBC8675-0DE4-FF67-2464-9602AB4E2B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377" y="5755639"/>
            <a:ext cx="2592183" cy="53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33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FFE9E-D7E6-8E48-B0CB-38279FDB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D1F9-0B08-2A43-99A9-FCD0145AB1DC}" type="datetime1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59343-B11C-194B-B80D-DA6A3249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12A91-F29B-7642-AB99-395965F1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84A-19CC-2242-8675-C3C6A69C5E1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areerEco - Virtual Career Fairs &amp; Grad School Fairs for Colleges &amp;  Universities">
            <a:extLst>
              <a:ext uri="{FF2B5EF4-FFF2-40B4-BE49-F238E27FC236}">
                <a16:creationId xmlns:a16="http://schemas.microsoft.com/office/drawing/2014/main" id="{085AB7C6-801A-DA0E-0868-1E6678424B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377" y="5755639"/>
            <a:ext cx="2592183" cy="53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38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8E65-B7D7-1145-A8D8-8905EBCD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4AD5-A70A-1C4E-9B9E-492B102E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6C335-69FC-154A-8469-7FE0097F0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C1A55-82D2-CB41-977E-FB618061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4228-0824-A84D-B39C-219AEC0F3473}" type="datetime1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F9E4F-915A-444D-A218-A8EE7612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60413-C00C-C647-A760-145DE356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84A-19CC-2242-8675-C3C6A69C5E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areerEco - Virtual Career Fairs &amp; Grad School Fairs for Colleges &amp;  Universities">
            <a:extLst>
              <a:ext uri="{FF2B5EF4-FFF2-40B4-BE49-F238E27FC236}">
                <a16:creationId xmlns:a16="http://schemas.microsoft.com/office/drawing/2014/main" id="{C1CA967F-B3C5-A450-EB5C-47F869885E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377" y="5755639"/>
            <a:ext cx="2592183" cy="53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52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7DA1-9C18-B249-A517-BE30D4F9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9AF88-667C-1740-B066-CE0AAE138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AFE8A-C3A9-EE44-A79A-9C57DC6C6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96AD-2709-314B-8F1B-D9591B5E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B2BA-343B-AB4B-AF59-08AC60DF77BD}" type="datetime1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7D5DB-7FD5-E444-BF85-9A2D554A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372D0-BDE3-2D44-A2B6-F1D02AF6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84A-19CC-2242-8675-C3C6A69C5E1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areerEco - Virtual Career Fairs &amp; Grad School Fairs for Colleges &amp;  Universities">
            <a:extLst>
              <a:ext uri="{FF2B5EF4-FFF2-40B4-BE49-F238E27FC236}">
                <a16:creationId xmlns:a16="http://schemas.microsoft.com/office/drawing/2014/main" id="{9CE43D41-13E7-E662-45A6-E7D76569F8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377" y="5755639"/>
            <a:ext cx="2592183" cy="53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93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4CB5C-FB42-7E4A-98BC-022B88F4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D6E15-EEFA-4946-9E87-07844451D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4E55-9C9E-0747-A61C-CBBF4DBD3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41DB-D19A-D148-A682-3E2F7B7D698C}" type="datetime1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74C60-C2E3-AA46-9E4A-95578209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AECA-8746-1B48-8F6E-01FE1E218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9984A-19CC-2242-8675-C3C6A69C5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5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ukritw/nflpredi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shanthmarer/ITMLPRFinalProjectAlex_Nishant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658632-B895-9175-8357-BAC67D33EA0C}"/>
              </a:ext>
            </a:extLst>
          </p:cNvPr>
          <p:cNvSpPr txBox="1"/>
          <p:nvPr/>
        </p:nvSpPr>
        <p:spPr>
          <a:xfrm>
            <a:off x="1315656" y="2505670"/>
            <a:ext cx="9560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EECE5644: Final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75573-ACEF-C328-C806-D3E468148BFF}"/>
              </a:ext>
            </a:extLst>
          </p:cNvPr>
          <p:cNvSpPr txBox="1"/>
          <p:nvPr/>
        </p:nvSpPr>
        <p:spPr>
          <a:xfrm>
            <a:off x="1315656" y="4566103"/>
            <a:ext cx="956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04/18/2023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0EC2E-28D8-0DAF-57F5-E2D11084B6A2}"/>
              </a:ext>
            </a:extLst>
          </p:cNvPr>
          <p:cNvSpPr txBox="1"/>
          <p:nvPr/>
        </p:nvSpPr>
        <p:spPr>
          <a:xfrm>
            <a:off x="1206325" y="3611996"/>
            <a:ext cx="9560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Alex Montes McNeil (NUID: 001989922)</a:t>
            </a:r>
          </a:p>
          <a:p>
            <a:pPr algn="ctr"/>
            <a:r>
              <a:rPr lang="en-US" sz="2800" dirty="0"/>
              <a:t>&amp; Nishanth </a:t>
            </a:r>
            <a:r>
              <a:rPr lang="en-US" sz="2800" dirty="0" err="1"/>
              <a:t>Marer</a:t>
            </a:r>
            <a:r>
              <a:rPr lang="en-US" sz="2800" dirty="0"/>
              <a:t> Prabhu (NUID: 002624650)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D81C56-44AC-B346-AE91-FA2C1CFA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84A-19CC-2242-8675-C3C6A69C5E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9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EBF3-E38D-93A0-0481-4918DD92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5C56C-7410-B129-0B25-D86C9F60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7836" cy="4351338"/>
          </a:xfrm>
        </p:spPr>
        <p:txBody>
          <a:bodyPr/>
          <a:lstStyle/>
          <a:p>
            <a:r>
              <a:rPr lang="en-US" dirty="0"/>
              <a:t>NFL data since the year 2000 containing 30 features of each game played</a:t>
            </a:r>
          </a:p>
          <a:p>
            <a:r>
              <a:rPr lang="en-US" dirty="0"/>
              <a:t>Full list of the dataset features is listed in our report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https://github.com/ukritw/nflprediction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67AD5-0281-B227-2AC0-1D3AFBFA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84A-19CC-2242-8675-C3C6A69C5E12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B7872-E4AD-1F4E-0C7A-42BC0FFD4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0" y="4287331"/>
            <a:ext cx="11097020" cy="86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9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43D6-FC65-1B92-62AD-949C98D6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NFL Home-Team-Win Classification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7704-2935-F313-B346-32B8DCA95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364" y="2290227"/>
            <a:ext cx="4987636" cy="299281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Can we train a Multilayer Perceptron (MLP) to predict if the home team or away team will win a game based on this dataset?</a:t>
            </a:r>
          </a:p>
          <a:p>
            <a:pPr lvl="1"/>
            <a:r>
              <a:rPr lang="en-US" sz="2000" dirty="0"/>
              <a:t>Does increasing the number of hidden layers improve the model size?</a:t>
            </a:r>
          </a:p>
          <a:p>
            <a:r>
              <a:rPr lang="en-US" sz="2400" dirty="0"/>
              <a:t>Use Expected Risk Minimization to determine the theoretical minimum probability of error.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5A2BF-BD0E-6E93-EA76-C6A99360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84A-19CC-2242-8675-C3C6A69C5E12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8C04E-F902-6E15-508D-ECEAAC048DBB}"/>
              </a:ext>
            </a:extLst>
          </p:cNvPr>
          <p:cNvSpPr txBox="1"/>
          <p:nvPr/>
        </p:nvSpPr>
        <p:spPr>
          <a:xfrm>
            <a:off x="729096" y="2290227"/>
            <a:ext cx="55112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Number of Games: 4783</a:t>
            </a:r>
          </a:p>
          <a:p>
            <a:r>
              <a:rPr lang="en-US" sz="2400" dirty="0"/>
              <a:t>Home Straight Up Win Percentage: 57.57%</a:t>
            </a:r>
          </a:p>
          <a:p>
            <a:r>
              <a:rPr lang="en-US" sz="2400" dirty="0"/>
              <a:t>Away Straight Up Win Percentage: 42.43%</a:t>
            </a:r>
          </a:p>
          <a:p>
            <a:r>
              <a:rPr lang="en-US" sz="2400" dirty="0"/>
              <a:t>Under Percentage: 49.70%</a:t>
            </a:r>
          </a:p>
          <a:p>
            <a:r>
              <a:rPr lang="en-US" sz="2400" dirty="0"/>
              <a:t>Over Percentage: 48.55%</a:t>
            </a:r>
          </a:p>
          <a:p>
            <a:r>
              <a:rPr lang="en-US" sz="2400" dirty="0"/>
              <a:t>Equal Percentage: 1.76%</a:t>
            </a:r>
          </a:p>
          <a:p>
            <a:r>
              <a:rPr lang="en-US" sz="2400" dirty="0"/>
              <a:t>Favored Win Percentage: 65.96%</a:t>
            </a:r>
          </a:p>
          <a:p>
            <a:r>
              <a:rPr lang="en-US" sz="2400" dirty="0"/>
              <a:t>Cover The Spread Percentage: 46.96%</a:t>
            </a:r>
          </a:p>
          <a:p>
            <a:r>
              <a:rPr lang="en-US" sz="2400" dirty="0"/>
              <a:t>Against The Spread Percentage: 49.32%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C18DE-4A95-7F46-375F-DE110392E136}"/>
              </a:ext>
            </a:extLst>
          </p:cNvPr>
          <p:cNvSpPr txBox="1"/>
          <p:nvPr/>
        </p:nvSpPr>
        <p:spPr>
          <a:xfrm>
            <a:off x="729096" y="1574959"/>
            <a:ext cx="6094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Take Aways from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692CE-12B0-2852-1473-120898586EA9}"/>
              </a:ext>
            </a:extLst>
          </p:cNvPr>
          <p:cNvSpPr txBox="1"/>
          <p:nvPr/>
        </p:nvSpPr>
        <p:spPr>
          <a:xfrm>
            <a:off x="6823364" y="1574959"/>
            <a:ext cx="6094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Apply ML Dataset</a:t>
            </a:r>
          </a:p>
        </p:txBody>
      </p:sp>
    </p:spTree>
    <p:extLst>
      <p:ext uri="{BB962C8B-B14F-4D97-AF65-F5344CB8AC3E}">
        <p14:creationId xmlns:p14="http://schemas.microsoft.com/office/powerpoint/2010/main" val="121081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6522-DBBF-B9BE-F71A-FEDD40C1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Size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5FD3F-8024-F710-6A49-1449700A8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214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Calculated the correlation coefficients of all numerical features with result</a:t>
            </a:r>
          </a:p>
          <a:p>
            <a:r>
              <a:rPr lang="en-US" dirty="0"/>
              <a:t>Chose to keep features with coefficient above +/- 0.05</a:t>
            </a:r>
          </a:p>
          <a:p>
            <a:pPr lvl="1"/>
            <a:r>
              <a:rPr lang="en-US" dirty="0"/>
              <a:t>Further reduction required to remove features the give away the result of the game</a:t>
            </a:r>
          </a:p>
          <a:p>
            <a:r>
              <a:rPr lang="en-US" dirty="0" err="1"/>
              <a:t>Feautures</a:t>
            </a:r>
            <a:r>
              <a:rPr lang="en-US" dirty="0"/>
              <a:t> used for classification:</a:t>
            </a:r>
          </a:p>
          <a:p>
            <a:pPr lvl="1"/>
            <a:r>
              <a:rPr lang="en-US" dirty="0"/>
              <a:t>elo_prob1/2</a:t>
            </a:r>
          </a:p>
          <a:p>
            <a:pPr lvl="1"/>
            <a:r>
              <a:rPr lang="en-US" dirty="0" err="1"/>
              <a:t>team_current_win_pct</a:t>
            </a:r>
            <a:endParaRPr lang="en-US" dirty="0"/>
          </a:p>
          <a:p>
            <a:pPr lvl="1"/>
            <a:r>
              <a:rPr lang="en-US" dirty="0" err="1"/>
              <a:t>team_lastseason_win_pct</a:t>
            </a:r>
            <a:endParaRPr lang="en-US" dirty="0"/>
          </a:p>
          <a:p>
            <a:pPr lvl="1"/>
            <a:r>
              <a:rPr lang="en-US" dirty="0"/>
              <a:t>home/</a:t>
            </a:r>
            <a:r>
              <a:rPr lang="en-US" dirty="0" err="1"/>
              <a:t>away_favorite</a:t>
            </a:r>
            <a:endParaRPr lang="en-US" dirty="0"/>
          </a:p>
          <a:p>
            <a:pPr lvl="1"/>
            <a:r>
              <a:rPr lang="en-US" dirty="0" err="1"/>
              <a:t>spread_favorite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020DA-DDB2-5EB1-DFD7-0876EA3E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84A-19CC-2242-8675-C3C6A69C5E12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959BA9-5E16-4784-97F8-1391B2D43B9A}"/>
              </a:ext>
            </a:extLst>
          </p:cNvPr>
          <p:cNvSpPr/>
          <p:nvPr/>
        </p:nvSpPr>
        <p:spPr>
          <a:xfrm>
            <a:off x="8946573" y="5195455"/>
            <a:ext cx="2867891" cy="1257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4254F7-10A8-F63F-A8B8-ACCD42F7C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47" y="1472610"/>
            <a:ext cx="6511653" cy="48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4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8B2F-7E49-3983-8245-6C762044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408"/>
          </a:xfrm>
        </p:spPr>
        <p:txBody>
          <a:bodyPr/>
          <a:lstStyle/>
          <a:p>
            <a:r>
              <a:rPr lang="en-US" dirty="0"/>
              <a:t>Expected Risk Minimization (ERM)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A448C-6B6A-6198-B086-BA9786BA1D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4624"/>
                <a:ext cx="10515600" cy="460639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1600" dirty="0"/>
                  <a:t>We will determine the mean and covariance matrix for each of the label set</a:t>
                </a:r>
              </a:p>
              <a:p>
                <a:pPr algn="just"/>
                <a:r>
                  <a:rPr lang="en-US" sz="1600" dirty="0"/>
                  <a:t>Assuming the underlying PDF as Gaussian, we will evaluate the PDF</a:t>
                </a:r>
              </a:p>
              <a:p>
                <a:pPr algn="just"/>
                <a:r>
                  <a:rPr lang="en-US" sz="1600" dirty="0"/>
                  <a:t>In this case we will use a 0-1 loss matrix and multiply it with the class posterior</a:t>
                </a:r>
              </a:p>
              <a:p>
                <a:pPr marL="0" indent="0" algn="just">
                  <a:buNone/>
                </a:pPr>
                <a:endParaRPr lang="en-US" sz="1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0" indent="0" algn="just">
                  <a:buNone/>
                </a:pPr>
                <a:endParaRPr lang="en-US" sz="1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</m:t>
                      </m:r>
                    </m:oMath>
                  </m:oMathPara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class posterior is given by the below equation:</a:t>
                </a:r>
              </a:p>
              <a:p>
                <a:pPr marL="0" indent="0" algn="just">
                  <a:buNone/>
                </a:pPr>
                <a:endParaRPr lang="en-IN" sz="1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num>
                        <m:den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</m:t>
                      </m:r>
                    </m:oMath>
                  </m:oMathPara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determine the Risk </a:t>
                </a:r>
                <a:r>
                  <a:rPr lang="en-IN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Matrix, we need to multiply the Class Posterior </a:t>
                </a:r>
                <a14:m>
                  <m:oMath xmlns:m="http://schemas.openxmlformats.org/officeDocument/2006/math">
                    <m:r>
                      <a:rPr lang="en-I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e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I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I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𝑤h𝑒𝑟𝑒</m:t>
                    </m:r>
                    <m:r>
                      <a:rPr lang="en-I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I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=0,1 </m:t>
                    </m:r>
                  </m:oMath>
                </a14:m>
                <a:r>
                  <a:rPr lang="en-IN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with the loss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01</m:t>
                        </m:r>
                      </m:sub>
                    </m:sSub>
                  </m:oMath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</m:t>
                      </m:r>
                    </m:oMath>
                  </m:oMathPara>
                </a14:m>
                <a:endParaRPr lang="en-IN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IN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Finally, we take the </a:t>
                </a:r>
                <a:r>
                  <a:rPr lang="en-IN" sz="1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argmin</a:t>
                </a:r>
                <a:r>
                  <a:rPr lang="en-IN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the risk matrix</a:t>
                </a:r>
              </a:p>
              <a:p>
                <a:pPr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IN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A448C-6B6A-6198-B086-BA9786BA1D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4624"/>
                <a:ext cx="10515600" cy="4606396"/>
              </a:xfrm>
              <a:blipFill>
                <a:blip r:embed="rId2"/>
                <a:stretch>
                  <a:fillRect l="-362" t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D45F6-293F-61C0-DB1A-E5C168D7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34600-0200-B3ED-4A59-483011DB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5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3BAC453-397A-8EC5-6113-1A21B650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8C1F-261D-4BDC-AF59-6B15B314E17C}" type="datetime1">
              <a:rPr lang="en-IN" smtClean="0"/>
              <a:t>17/04/23</a:t>
            </a:fld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AE22D2-7098-7178-F87C-8B52C4C15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53759"/>
              </p:ext>
            </p:extLst>
          </p:nvPr>
        </p:nvGraphicFramePr>
        <p:xfrm>
          <a:off x="9412776" y="1374624"/>
          <a:ext cx="2429934" cy="11370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214967">
                  <a:extLst>
                    <a:ext uri="{9D8B030D-6E8A-4147-A177-3AD203B41FA5}">
                      <a16:colId xmlns:a16="http://schemas.microsoft.com/office/drawing/2014/main" val="1522880894"/>
                    </a:ext>
                  </a:extLst>
                </a:gridCol>
                <a:gridCol w="1214967">
                  <a:extLst>
                    <a:ext uri="{9D8B030D-6E8A-4147-A177-3AD203B41FA5}">
                      <a16:colId xmlns:a16="http://schemas.microsoft.com/office/drawing/2014/main" val="566252817"/>
                    </a:ext>
                  </a:extLst>
                </a:gridCol>
              </a:tblGrid>
              <a:tr h="38658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ERM Confusion Matrix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506153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0.50</a:t>
                      </a:r>
                      <a:endParaRPr lang="en-US" sz="12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0.23</a:t>
                      </a:r>
                      <a:endParaRPr lang="en-US" sz="12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1060950"/>
                  </a:ext>
                </a:extLst>
              </a:tr>
              <a:tr h="3865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0.50</a:t>
                      </a:r>
                      <a:endParaRPr lang="en-US" sz="12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0.77</a:t>
                      </a:r>
                      <a:endParaRPr lang="en-US" sz="12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1680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00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5E92-3326-60E0-15BB-42CCEA46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 Model (MLP)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B202-FFB0-7D2E-5CF7-52B85E24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MLPClassifier</a:t>
            </a:r>
            <a:r>
              <a:rPr lang="en-US" dirty="0"/>
              <a:t> from scikit-learn python package</a:t>
            </a:r>
          </a:p>
          <a:p>
            <a:pPr lvl="1"/>
            <a:r>
              <a:rPr lang="en-US" dirty="0"/>
              <a:t>Number of hidden layers: 1</a:t>
            </a:r>
          </a:p>
          <a:p>
            <a:pPr lvl="2"/>
            <a:r>
              <a:rPr lang="en-US" dirty="0"/>
              <a:t>Find optimal number of neurons during cross validation</a:t>
            </a:r>
          </a:p>
          <a:p>
            <a:pPr lvl="1"/>
            <a:r>
              <a:rPr lang="en-US" dirty="0"/>
              <a:t>Activation function: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10k Iterations (convergence was reached before the end of the iterations)</a:t>
            </a:r>
          </a:p>
          <a:p>
            <a:r>
              <a:rPr lang="en-US" dirty="0"/>
              <a:t>N-fold cross-validation with </a:t>
            </a:r>
            <a:r>
              <a:rPr lang="en-US" dirty="0" err="1"/>
              <a:t>GridSearchCV</a:t>
            </a:r>
            <a:r>
              <a:rPr lang="en-US" dirty="0"/>
              <a:t> used to estimate number of neurons per layer</a:t>
            </a:r>
          </a:p>
          <a:p>
            <a:pPr lvl="1"/>
            <a:r>
              <a:rPr lang="en-US" dirty="0"/>
              <a:t>Varied number of folds to see the impact on the error of the model</a:t>
            </a:r>
          </a:p>
          <a:p>
            <a:pPr lvl="2"/>
            <a:r>
              <a:rPr lang="en-US" dirty="0"/>
              <a:t>[2, 5, 10, 15, 20]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96D55-3A14-6CC5-3026-334ECFC2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84A-19CC-2242-8675-C3C6A69C5E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2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ACE7-C053-2740-18E5-7E23CAD3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14E0-5975-0878-E0E4-0FFBDDE65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087"/>
            <a:ext cx="6178826" cy="1772340"/>
          </a:xfrm>
        </p:spPr>
        <p:txBody>
          <a:bodyPr/>
          <a:lstStyle/>
          <a:p>
            <a:r>
              <a:rPr lang="en-US" dirty="0"/>
              <a:t>MLP outperforms MAP estimate</a:t>
            </a:r>
          </a:p>
          <a:p>
            <a:pPr lvl="1"/>
            <a:r>
              <a:rPr lang="en-US" dirty="0"/>
              <a:t>This could be due to the shape of the data</a:t>
            </a:r>
          </a:p>
          <a:p>
            <a:r>
              <a:rPr lang="en-US" dirty="0"/>
              <a:t> Our dataset is &lt; 5000 samples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4423A-78C8-03AB-9BD2-6DB530D2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84A-19CC-2242-8675-C3C6A69C5E12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43E150-9EE2-667B-2D3D-2EE3238187FB}"/>
              </a:ext>
            </a:extLst>
          </p:cNvPr>
          <p:cNvSpPr/>
          <p:nvPr/>
        </p:nvSpPr>
        <p:spPr>
          <a:xfrm>
            <a:off x="8946573" y="5195455"/>
            <a:ext cx="2867891" cy="1257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E40E9-6090-3EAD-4186-0EEC212E6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026" y="631944"/>
            <a:ext cx="4987636" cy="485039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D0FF0D-0C51-2F0D-A6F2-03352E89540C}"/>
              </a:ext>
            </a:extLst>
          </p:cNvPr>
          <p:cNvSpPr txBox="1">
            <a:spLocks/>
          </p:cNvSpPr>
          <p:nvPr/>
        </p:nvSpPr>
        <p:spPr>
          <a:xfrm>
            <a:off x="727842" y="4051623"/>
            <a:ext cx="4987636" cy="1901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Better understanding of the data set</a:t>
            </a:r>
            <a:endParaRPr lang="en-US" sz="2000" dirty="0"/>
          </a:p>
          <a:p>
            <a:r>
              <a:rPr lang="en-US" sz="2400" dirty="0"/>
              <a:t>This dataset only contains games from after the year 2000</a:t>
            </a:r>
          </a:p>
          <a:p>
            <a:pPr lvl="1"/>
            <a:r>
              <a:rPr lang="en-US" sz="2000" dirty="0"/>
              <a:t>In the future we could include a large set NFL games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81A64-0985-920F-4E75-C6AAAABD6679}"/>
              </a:ext>
            </a:extLst>
          </p:cNvPr>
          <p:cNvSpPr txBox="1"/>
          <p:nvPr/>
        </p:nvSpPr>
        <p:spPr>
          <a:xfrm>
            <a:off x="727842" y="3336355"/>
            <a:ext cx="6094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82926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3320-1C8C-0AC9-AE97-D70A249F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FD3A-7843-6AB8-F328-D42E7167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code and data used in this project can be found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https://github.com/nishanthmarer/ITMLPRFinalProjectAlex_Nishanth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1415-CFBD-D534-C10F-F7A1C3EB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84A-19CC-2242-8675-C3C6A69C5E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4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theastern">
      <a:dk1>
        <a:srgbClr val="000000"/>
      </a:dk1>
      <a:lt1>
        <a:srgbClr val="FFFFFF"/>
      </a:lt1>
      <a:dk2>
        <a:srgbClr val="385675"/>
      </a:dk2>
      <a:lt2>
        <a:srgbClr val="E7E6E6"/>
      </a:lt2>
      <a:accent1>
        <a:srgbClr val="E40000"/>
      </a:accent1>
      <a:accent2>
        <a:srgbClr val="E4D4AB"/>
      </a:accent2>
      <a:accent3>
        <a:srgbClr val="B0B7C2"/>
      </a:accent3>
      <a:accent4>
        <a:srgbClr val="A09993"/>
      </a:accent4>
      <a:accent5>
        <a:srgbClr val="385675"/>
      </a:accent5>
      <a:accent6>
        <a:srgbClr val="57C1A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27386</TotalTime>
  <Words>567</Words>
  <Application>Microsoft Macintosh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Dataset</vt:lpstr>
      <vt:lpstr>NFL Home-Team-Win Classification Problem</vt:lpstr>
      <vt:lpstr>Reduce the Size of the Dataset</vt:lpstr>
      <vt:lpstr>Expected Risk Minimization (ERM)</vt:lpstr>
      <vt:lpstr>Multilayer Perceptron Model (MLP)</vt:lpstr>
      <vt:lpstr>Results and Analysis</vt:lpstr>
      <vt:lpstr>Github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Petrizzo, Jeanne</dc:creator>
  <cp:lastModifiedBy>Alexander Montes McNeil</cp:lastModifiedBy>
  <cp:revision>37</cp:revision>
  <dcterms:created xsi:type="dcterms:W3CDTF">2019-09-05T16:07:05Z</dcterms:created>
  <dcterms:modified xsi:type="dcterms:W3CDTF">2023-04-18T00:48:17Z</dcterms:modified>
</cp:coreProperties>
</file>