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4660"/>
  </p:normalViewPr>
  <p:slideViewPr>
    <p:cSldViewPr>
      <p:cViewPr>
        <p:scale>
          <a:sx n="75" d="100"/>
          <a:sy n="75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3870E6-2DD4-46BD-9DAD-E5E6D17F59B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0C706A8-A383-45F0-AAD7-3FD2C1BA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04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Variants of RSA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Crypto Course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4267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,</a:t>
            </a:r>
            <a:endParaRPr lang="en-US" dirty="0"/>
          </a:p>
          <a:p>
            <a:r>
              <a:rPr lang="en-US" dirty="0" err="1" smtClean="0"/>
              <a:t>Lokananda</a:t>
            </a:r>
            <a:r>
              <a:rPr lang="en-US" dirty="0" smtClean="0"/>
              <a:t> D.M. (09c043)</a:t>
            </a:r>
          </a:p>
          <a:p>
            <a:r>
              <a:rPr lang="en-US" dirty="0" err="1" smtClean="0"/>
              <a:t>Nishanth</a:t>
            </a:r>
            <a:r>
              <a:rPr lang="en-US" dirty="0" smtClean="0"/>
              <a:t> </a:t>
            </a:r>
            <a:r>
              <a:rPr lang="en-US" dirty="0" err="1" smtClean="0"/>
              <a:t>Prakash</a:t>
            </a:r>
            <a:r>
              <a:rPr lang="en-US" dirty="0" smtClean="0"/>
              <a:t> (09co63)</a:t>
            </a:r>
          </a:p>
          <a:p>
            <a:r>
              <a:rPr lang="en-US" dirty="0" err="1" smtClean="0"/>
              <a:t>Soumya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athew (09co94)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When </a:t>
            </a:r>
            <a:r>
              <a:rPr lang="en-US" sz="2200" dirty="0"/>
              <a:t>using small public exponents e1 and e2 for the same modulus </a:t>
            </a:r>
            <a:r>
              <a:rPr lang="en-US" sz="2200" dirty="0" smtClean="0"/>
              <a:t>N, </a:t>
            </a:r>
            <a:r>
              <a:rPr lang="en-US" sz="2200" dirty="0"/>
              <a:t>it </a:t>
            </a:r>
            <a:r>
              <a:rPr lang="en-US" sz="2200" dirty="0" smtClean="0"/>
              <a:t>is possible </a:t>
            </a:r>
            <a:r>
              <a:rPr lang="en-US" sz="2200" dirty="0"/>
              <a:t>to decrypt two </a:t>
            </a:r>
            <a:r>
              <a:rPr lang="en-US" sz="2200" dirty="0" err="1"/>
              <a:t>ciphertexts</a:t>
            </a:r>
            <a:r>
              <a:rPr lang="en-US" sz="2200" dirty="0"/>
              <a:t> </a:t>
            </a:r>
            <a:r>
              <a:rPr lang="en-US" sz="2200" dirty="0" smtClean="0"/>
              <a:t>for approximately </a:t>
            </a:r>
            <a:r>
              <a:rPr lang="en-US" sz="2200" dirty="0"/>
              <a:t>the price of </a:t>
            </a:r>
            <a:r>
              <a:rPr lang="en-US" sz="2200" dirty="0" smtClean="0"/>
              <a:t>one.</a:t>
            </a:r>
          </a:p>
          <a:p>
            <a:pPr algn="just"/>
            <a:r>
              <a:rPr lang="en-US" sz="2200" dirty="0"/>
              <a:t>This batching technique is only worthwhile when the public exponents e1 and e2 are </a:t>
            </a:r>
            <a:r>
              <a:rPr lang="en-US" sz="2200" dirty="0" smtClean="0"/>
              <a:t>small (e.g</a:t>
            </a:r>
            <a:r>
              <a:rPr lang="en-US" sz="2200" dirty="0"/>
              <a:t>., 3 and 5</a:t>
            </a:r>
            <a:r>
              <a:rPr lang="en-US" sz="2200" dirty="0" smtClean="0"/>
              <a:t>).</a:t>
            </a:r>
          </a:p>
          <a:p>
            <a:pPr algn="just"/>
            <a:r>
              <a:rPr lang="en-US" sz="2200" dirty="0"/>
              <a:t>Batch RSA can lead to a </a:t>
            </a:r>
            <a:r>
              <a:rPr lang="en-US" sz="2200" dirty="0" smtClean="0"/>
              <a:t>significant </a:t>
            </a:r>
            <a:r>
              <a:rPr lang="en-US" sz="2200" dirty="0"/>
              <a:t>improvement in RSA decryption </a:t>
            </a:r>
            <a:r>
              <a:rPr lang="en-US" sz="2200" dirty="0" smtClean="0"/>
              <a:t>time</a:t>
            </a:r>
          </a:p>
          <a:p>
            <a:pPr algn="just"/>
            <a:r>
              <a:rPr lang="en-US" sz="2200" dirty="0"/>
              <a:t>Also, one can </a:t>
            </a:r>
            <a:r>
              <a:rPr lang="en-US" sz="2200" dirty="0" smtClean="0"/>
              <a:t>only batch-decrypt </a:t>
            </a:r>
            <a:r>
              <a:rPr lang="en-US" sz="2200" dirty="0" err="1"/>
              <a:t>ciphertexts</a:t>
            </a:r>
            <a:r>
              <a:rPr lang="en-US" sz="2200" dirty="0"/>
              <a:t> encrypted using the same modulus and distinct public exponents</a:t>
            </a:r>
            <a:endParaRPr lang="en-US" sz="2200" dirty="0" smtClean="0"/>
          </a:p>
          <a:p>
            <a:pPr algn="just"/>
            <a:r>
              <a:rPr lang="en-US" sz="2200" dirty="0" smtClean="0"/>
              <a:t>Batch </a:t>
            </a:r>
            <a:r>
              <a:rPr lang="en-US" sz="2200" dirty="0"/>
              <a:t>RSA within the Apache web server to improve </a:t>
            </a:r>
            <a:r>
              <a:rPr lang="en-US" sz="2200" dirty="0" smtClean="0"/>
              <a:t>the performance </a:t>
            </a:r>
            <a:r>
              <a:rPr lang="en-US" sz="2200" dirty="0"/>
              <a:t>of the SSL </a:t>
            </a:r>
            <a:r>
              <a:rPr lang="en-US" sz="2200" dirty="0" smtClean="0"/>
              <a:t>handshake.</a:t>
            </a:r>
          </a:p>
          <a:p>
            <a:pPr algn="just"/>
            <a:r>
              <a:rPr lang="en-US" sz="2200" dirty="0" smtClean="0"/>
              <a:t>Here the Key generation and encryption is same as standard RSA, only decryption is different.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691187"/>
            <a:ext cx="7732059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Multi-prime </a:t>
            </a:r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200" dirty="0" err="1"/>
              <a:t>Mprime</a:t>
            </a:r>
            <a:r>
              <a:rPr lang="en-US" sz="2200" dirty="0"/>
              <a:t> RSA was introduced by Collins et al. [Collins et al. 1997]. It differs from </a:t>
            </a:r>
            <a:r>
              <a:rPr lang="en-US" sz="2200" dirty="0" smtClean="0"/>
              <a:t>plain RSA </a:t>
            </a:r>
            <a:r>
              <a:rPr lang="en-US" sz="2200" dirty="0"/>
              <a:t>by constructing </a:t>
            </a:r>
            <a:r>
              <a:rPr lang="en-US" sz="2200" dirty="0" err="1"/>
              <a:t>moduli</a:t>
            </a:r>
            <a:r>
              <a:rPr lang="en-US" sz="2200" dirty="0"/>
              <a:t> with k prime factors (n = p1p2 · · · </a:t>
            </a:r>
            <a:r>
              <a:rPr lang="en-US" sz="2200" dirty="0" err="1"/>
              <a:t>pk</a:t>
            </a:r>
            <a:r>
              <a:rPr lang="en-US" sz="2200" dirty="0"/>
              <a:t>) instead of only two.</a:t>
            </a:r>
          </a:p>
          <a:p>
            <a:r>
              <a:rPr lang="en-US" sz="2200" dirty="0"/>
              <a:t>The key generation, encryption and decryption algorithms are as follows</a:t>
            </a:r>
            <a:endParaRPr lang="en-US" sz="2200" b="1" dirty="0" smtClean="0"/>
          </a:p>
          <a:p>
            <a:r>
              <a:rPr lang="en-US" sz="2200" b="1" dirty="0" smtClean="0"/>
              <a:t>Key </a:t>
            </a:r>
            <a:r>
              <a:rPr lang="en-US" sz="2200" b="1" dirty="0"/>
              <a:t>generation: </a:t>
            </a:r>
            <a:r>
              <a:rPr lang="en-US" sz="2200" dirty="0"/>
              <a:t>The key generation algorithm takes as input a security parameter n and </a:t>
            </a:r>
            <a:r>
              <a:rPr lang="en-US" sz="2200" dirty="0" smtClean="0"/>
              <a:t>an additional </a:t>
            </a:r>
            <a:r>
              <a:rPr lang="en-US" sz="2200" dirty="0"/>
              <a:t>parameter b. It generates an RSA public/private key pair as follows:</a:t>
            </a:r>
          </a:p>
          <a:p>
            <a:pPr lvl="1"/>
            <a:r>
              <a:rPr lang="en-US" sz="1800" dirty="0"/>
              <a:t>Step 1: Generate b distinct primes </a:t>
            </a:r>
            <a:r>
              <a:rPr lang="en-US" sz="1800" dirty="0" smtClean="0"/>
              <a:t>p1.. </a:t>
            </a:r>
            <a:r>
              <a:rPr lang="en-US" sz="1800" dirty="0" err="1"/>
              <a:t>pb</a:t>
            </a:r>
            <a:r>
              <a:rPr lang="en-US" sz="1800" dirty="0"/>
              <a:t> each </a:t>
            </a:r>
            <a:r>
              <a:rPr lang="en-US" sz="1800" dirty="0" smtClean="0"/>
              <a:t>n/b bits </a:t>
            </a:r>
            <a:r>
              <a:rPr lang="en-US" sz="1800" dirty="0"/>
              <a:t>long. </a:t>
            </a:r>
            <a:endParaRPr lang="en-US" sz="1800" dirty="0" smtClean="0"/>
          </a:p>
          <a:p>
            <a:pPr lvl="2"/>
            <a:r>
              <a:rPr lang="en-US" sz="1800" dirty="0" smtClean="0"/>
              <a:t>Set N = product of all </a:t>
            </a:r>
            <a:r>
              <a:rPr lang="en-US" sz="1800" dirty="0" err="1" smtClean="0"/>
              <a:t>p’s</a:t>
            </a:r>
            <a:endParaRPr lang="en-US" sz="1800" dirty="0"/>
          </a:p>
          <a:p>
            <a:pPr lvl="1"/>
            <a:r>
              <a:rPr lang="en-US" sz="1800" dirty="0" smtClean="0"/>
              <a:t>Step </a:t>
            </a:r>
            <a:r>
              <a:rPr lang="en-US" sz="1800" dirty="0"/>
              <a:t>2: Pick the same e used in standard RSA public keys, namely e = 65537. </a:t>
            </a:r>
            <a:endParaRPr lang="en-US" sz="1800" dirty="0" smtClean="0"/>
          </a:p>
          <a:p>
            <a:pPr lvl="1"/>
            <a:r>
              <a:rPr lang="en-US" sz="1800" dirty="0" smtClean="0"/>
              <a:t>Then compute d =e 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 mod </a:t>
            </a:r>
            <a:r>
              <a:rPr lang="en-US" sz="1800" dirty="0"/>
              <a:t>'(N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/>
              <a:t>For 1  </a:t>
            </a:r>
            <a:r>
              <a:rPr lang="en-US" sz="1800" dirty="0" smtClean="0"/>
              <a:t>&lt; </a:t>
            </a:r>
            <a:r>
              <a:rPr lang="en-US" sz="1800" dirty="0" err="1" smtClean="0"/>
              <a:t>i</a:t>
            </a:r>
            <a:r>
              <a:rPr lang="en-US" sz="1800" dirty="0" smtClean="0"/>
              <a:t>  &lt;k</a:t>
            </a:r>
            <a:r>
              <a:rPr lang="en-US" sz="1800" dirty="0"/>
              <a:t>, compute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smtClean="0"/>
              <a:t>=d </a:t>
            </a:r>
            <a:r>
              <a:rPr lang="en-US" sz="1800" dirty="0"/>
              <a:t>(mod pi − 1</a:t>
            </a:r>
            <a:r>
              <a:rPr lang="en-US" sz="1800" dirty="0" smtClean="0"/>
              <a:t>); The public key is (n, e) while the private key is </a:t>
            </a:r>
            <a:r>
              <a:rPr lang="en-US" sz="1800" dirty="0"/>
              <a:t>(</a:t>
            </a:r>
            <a:r>
              <a:rPr lang="en-US" sz="1800" dirty="0" smtClean="0"/>
              <a:t>n, d1, . . . , </a:t>
            </a:r>
            <a:r>
              <a:rPr lang="en-US" sz="1800" dirty="0" err="1" smtClean="0"/>
              <a:t>dki</a:t>
            </a:r>
            <a:r>
              <a:rPr lang="en-US" sz="1800" dirty="0"/>
              <a:t>)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Multi-prime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Encryption: </a:t>
            </a:r>
            <a:r>
              <a:rPr lang="en-US" sz="2200" dirty="0" smtClean="0"/>
              <a:t>Given a public key </a:t>
            </a:r>
            <a:r>
              <a:rPr lang="en-US" sz="2200" dirty="0"/>
              <a:t> </a:t>
            </a:r>
            <a:r>
              <a:rPr lang="en-US" sz="2200" dirty="0" smtClean="0"/>
              <a:t>&lt;</a:t>
            </a:r>
            <a:r>
              <a:rPr lang="en-US" sz="2200" dirty="0" err="1" smtClean="0"/>
              <a:t>N,e</a:t>
            </a:r>
            <a:r>
              <a:rPr lang="en-US" sz="2200" dirty="0" smtClean="0"/>
              <a:t>&gt; the </a:t>
            </a:r>
            <a:r>
              <a:rPr lang="en-US" sz="2200" dirty="0" err="1" smtClean="0"/>
              <a:t>encrypter</a:t>
            </a:r>
            <a:r>
              <a:rPr lang="en-US" sz="2200" dirty="0" smtClean="0"/>
              <a:t> encrypts exactly as in standard RSA.</a:t>
            </a:r>
            <a:endParaRPr lang="en-US" sz="2200" b="1" dirty="0" smtClean="0"/>
          </a:p>
          <a:p>
            <a:r>
              <a:rPr lang="en-US" sz="2200" b="1" dirty="0" smtClean="0"/>
              <a:t>Decryption: </a:t>
            </a:r>
            <a:r>
              <a:rPr lang="en-US" sz="2200" dirty="0" smtClean="0"/>
              <a:t>Decryption is done using the Chinese Remainder Theorem (CRT). </a:t>
            </a:r>
          </a:p>
          <a:p>
            <a:pPr lvl="1"/>
            <a:r>
              <a:rPr lang="en-US" sz="1800" dirty="0"/>
              <a:t>To decrypt </a:t>
            </a:r>
            <a:r>
              <a:rPr lang="en-US" sz="1800" dirty="0" smtClean="0"/>
              <a:t>a </a:t>
            </a:r>
            <a:r>
              <a:rPr lang="en-US" sz="1800" dirty="0" err="1" smtClean="0"/>
              <a:t>ciphertext</a:t>
            </a:r>
            <a:r>
              <a:rPr lang="en-US" sz="1800" dirty="0" smtClean="0"/>
              <a:t> </a:t>
            </a:r>
            <a:r>
              <a:rPr lang="en-US" sz="1800" dirty="0"/>
              <a:t>C, first </a:t>
            </a:r>
            <a:r>
              <a:rPr lang="en-US" sz="1800" dirty="0" smtClean="0"/>
              <a:t>compute </a:t>
            </a:r>
            <a:r>
              <a:rPr lang="en-US" sz="1800" dirty="0" err="1" smtClean="0"/>
              <a:t>Mi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C^di</a:t>
            </a:r>
            <a:r>
              <a:rPr lang="en-US" sz="1800" dirty="0" smtClean="0"/>
              <a:t> </a:t>
            </a:r>
            <a:r>
              <a:rPr lang="en-US" sz="1800" dirty="0"/>
              <a:t>mod pi for 1  i  k. Next, apply the </a:t>
            </a:r>
            <a:r>
              <a:rPr lang="en-US" sz="1800" dirty="0" smtClean="0"/>
              <a:t>CRT to </a:t>
            </a:r>
            <a:r>
              <a:rPr lang="en-US" sz="1800" dirty="0"/>
              <a:t>the Mi’s to obtain M = C</a:t>
            </a:r>
            <a:r>
              <a:rPr lang="en-US" sz="1800" baseline="30000" dirty="0"/>
              <a:t>d</a:t>
            </a:r>
            <a:r>
              <a:rPr lang="en-US" sz="1800" dirty="0"/>
              <a:t> mod n</a:t>
            </a:r>
            <a:r>
              <a:rPr lang="en-US" sz="1800" dirty="0" smtClean="0"/>
              <a:t>.</a:t>
            </a:r>
            <a:endParaRPr lang="en-US" sz="2200" dirty="0" smtClean="0"/>
          </a:p>
          <a:p>
            <a:r>
              <a:rPr lang="en-US" sz="2200" dirty="0"/>
              <a:t>The CRT step </a:t>
            </a:r>
            <a:r>
              <a:rPr lang="en-US" sz="2200" dirty="0" smtClean="0"/>
              <a:t>takes negligible time </a:t>
            </a:r>
            <a:r>
              <a:rPr lang="en-US" sz="2200" dirty="0"/>
              <a:t>compared to the </a:t>
            </a:r>
            <a:r>
              <a:rPr lang="en-US" sz="2200" dirty="0" smtClean="0"/>
              <a:t>b exponentiations</a:t>
            </a:r>
            <a:r>
              <a:rPr lang="en-US" sz="2200" b="1" dirty="0" smtClean="0"/>
              <a:t>.</a:t>
            </a:r>
          </a:p>
          <a:p>
            <a:r>
              <a:rPr lang="en-US" sz="2200" b="1" dirty="0" smtClean="0"/>
              <a:t>Performance</a:t>
            </a:r>
            <a:r>
              <a:rPr lang="en-US" sz="2200" dirty="0" smtClean="0"/>
              <a:t>: standard RSA decryption using CRT requires two full exponentiations modulo n=2-bit numbers. In multi-prime RSA decryption requires b full exponentiations modulo n=b bit numbers. Using basic algorithms computing </a:t>
            </a:r>
            <a:r>
              <a:rPr lang="en-US" sz="2200" dirty="0" err="1" smtClean="0"/>
              <a:t>xd</a:t>
            </a:r>
            <a:r>
              <a:rPr lang="en-US" sz="2200" dirty="0" smtClean="0"/>
              <a:t> mod p takes time O(log d log2 p). When d is on the order of p the running time is O(log3 p). Therefore, the asymptotic speedup of multi-prime RSA over standard RSA is simply: 2*(n/2)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/b*(</a:t>
            </a:r>
            <a:r>
              <a:rPr lang="en-US" sz="2200" dirty="0" smtClean="0"/>
              <a:t>n/b)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 </a:t>
            </a:r>
            <a:r>
              <a:rPr lang="en-US" sz="2200" dirty="0" smtClean="0"/>
              <a:t>= b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/4</a:t>
            </a:r>
          </a:p>
          <a:p>
            <a:r>
              <a:rPr lang="en-US" sz="2200" b="1" dirty="0"/>
              <a:t>Security. </a:t>
            </a:r>
            <a:r>
              <a:rPr lang="en-US" sz="2200" dirty="0"/>
              <a:t>The security of multi-factor RSA depends on the </a:t>
            </a:r>
            <a:r>
              <a:rPr lang="en-US" sz="2200" dirty="0" smtClean="0"/>
              <a:t>difficulty </a:t>
            </a:r>
            <a:r>
              <a:rPr lang="en-US" sz="2200" dirty="0"/>
              <a:t>of factoring integers of </a:t>
            </a:r>
            <a:r>
              <a:rPr lang="en-US" sz="2200" dirty="0" smtClean="0"/>
              <a:t>the form </a:t>
            </a:r>
            <a:r>
              <a:rPr lang="en-US" sz="2200" dirty="0"/>
              <a:t>N = </a:t>
            </a:r>
            <a:r>
              <a:rPr lang="en-US" sz="2200" dirty="0" smtClean="0"/>
              <a:t>p1*..*</a:t>
            </a:r>
            <a:r>
              <a:rPr lang="en-US" sz="2200" dirty="0" err="1" smtClean="0"/>
              <a:t>pb</a:t>
            </a:r>
            <a:r>
              <a:rPr lang="en-US" sz="2200" dirty="0" smtClean="0"/>
              <a:t> </a:t>
            </a:r>
            <a:r>
              <a:rPr lang="en-US" sz="2200" dirty="0"/>
              <a:t>for b &gt; 2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Multi-power </a:t>
            </a:r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Here speeding up of RSA </a:t>
            </a:r>
            <a:r>
              <a:rPr lang="en-US" sz="2000" dirty="0"/>
              <a:t>decryption </a:t>
            </a:r>
            <a:r>
              <a:rPr lang="en-US" sz="2000" dirty="0" smtClean="0"/>
              <a:t>is done using </a:t>
            </a:r>
            <a:r>
              <a:rPr lang="en-US" sz="2000" dirty="0"/>
              <a:t>a modulus of the form N = </a:t>
            </a:r>
            <a:r>
              <a:rPr lang="en-US" sz="2000" dirty="0" smtClean="0"/>
              <a:t>p</a:t>
            </a:r>
            <a:r>
              <a:rPr lang="en-US" sz="2000" baseline="30000" dirty="0" smtClean="0"/>
              <a:t>b-1</a:t>
            </a:r>
            <a:r>
              <a:rPr lang="en-US" sz="2000" dirty="0" smtClean="0"/>
              <a:t>q </a:t>
            </a:r>
            <a:r>
              <a:rPr lang="en-US" sz="2000" dirty="0"/>
              <a:t>where p and </a:t>
            </a:r>
            <a:r>
              <a:rPr lang="en-US" sz="2000" dirty="0" smtClean="0"/>
              <a:t>q are n/b </a:t>
            </a:r>
            <a:r>
              <a:rPr lang="en-US" sz="2000" dirty="0"/>
              <a:t>bits </a:t>
            </a:r>
            <a:r>
              <a:rPr lang="en-US" sz="2000" dirty="0" smtClean="0"/>
              <a:t>each. </a:t>
            </a:r>
            <a:r>
              <a:rPr lang="en-US" sz="2000" dirty="0"/>
              <a:t>When N is 1024-bits long we can use at most b = 3, i.e., N = p</a:t>
            </a:r>
            <a:r>
              <a:rPr lang="en-US" sz="2000" baseline="30000" dirty="0"/>
              <a:t>2</a:t>
            </a:r>
            <a:r>
              <a:rPr lang="en-US" sz="2000" dirty="0"/>
              <a:t>q. </a:t>
            </a:r>
            <a:endParaRPr lang="en-US" sz="2000" dirty="0" smtClean="0"/>
          </a:p>
          <a:p>
            <a:r>
              <a:rPr lang="en-US" sz="2000" dirty="0" smtClean="0"/>
              <a:t>The two primes </a:t>
            </a:r>
            <a:r>
              <a:rPr lang="en-US" sz="2000" dirty="0"/>
              <a:t>p; q are then each 341 bits </a:t>
            </a:r>
            <a:r>
              <a:rPr lang="en-US" sz="2000" dirty="0" smtClean="0"/>
              <a:t>long</a:t>
            </a:r>
          </a:p>
          <a:p>
            <a:r>
              <a:rPr lang="en-US" sz="2000" b="1" dirty="0"/>
              <a:t>Key generation: </a:t>
            </a:r>
            <a:r>
              <a:rPr lang="en-US" sz="2000" dirty="0"/>
              <a:t>The key generation algorithm takes as input a security parameter n and an</a:t>
            </a:r>
          </a:p>
          <a:p>
            <a:r>
              <a:rPr lang="en-US" sz="2000" dirty="0"/>
              <a:t>additional parameter b. It generates an RSA public/private key pair as follows:</a:t>
            </a:r>
          </a:p>
          <a:p>
            <a:pPr lvl="1"/>
            <a:r>
              <a:rPr lang="en-US" sz="1600" dirty="0"/>
              <a:t>Step 1: Generate two distinct </a:t>
            </a:r>
            <a:r>
              <a:rPr lang="en-US" sz="1600" dirty="0" smtClean="0"/>
              <a:t>n/b bit </a:t>
            </a:r>
            <a:r>
              <a:rPr lang="en-US" sz="1600" dirty="0"/>
              <a:t>primes, p and q, and compute N </a:t>
            </a:r>
            <a:r>
              <a:rPr lang="en-US" sz="1600" dirty="0" smtClean="0"/>
              <a:t>p^(b -1)  </a:t>
            </a:r>
            <a:r>
              <a:rPr lang="en-US" sz="1600" dirty="0"/>
              <a:t>q.</a:t>
            </a:r>
          </a:p>
          <a:p>
            <a:pPr lvl="1"/>
            <a:r>
              <a:rPr lang="en-US" sz="1600" dirty="0"/>
              <a:t>Step 2: Use the same public exponent e used in standard RSA public keys, namely e = 65537.</a:t>
            </a:r>
          </a:p>
          <a:p>
            <a:pPr lvl="1"/>
            <a:r>
              <a:rPr lang="en-US" sz="1600" dirty="0"/>
              <a:t>Compute d </a:t>
            </a:r>
            <a:r>
              <a:rPr lang="en-US" sz="1600" dirty="0" smtClean="0"/>
              <a:t>= e</a:t>
            </a:r>
            <a:r>
              <a:rPr lang="en-US" sz="1600" baseline="30000" dirty="0" smtClean="0"/>
              <a:t>-1</a:t>
            </a:r>
            <a:r>
              <a:rPr lang="en-US" sz="1600" dirty="0" smtClean="0"/>
              <a:t>mod (phi).</a:t>
            </a:r>
            <a:endParaRPr lang="en-US" sz="1600" dirty="0"/>
          </a:p>
          <a:p>
            <a:pPr lvl="1"/>
            <a:r>
              <a:rPr lang="en-US" sz="1600" dirty="0"/>
              <a:t>Step 3: Compute r1 </a:t>
            </a:r>
            <a:r>
              <a:rPr lang="en-US" sz="1600" dirty="0" smtClean="0"/>
              <a:t>=d </a:t>
            </a:r>
            <a:r>
              <a:rPr lang="en-US" sz="1600" dirty="0"/>
              <a:t>mod </a:t>
            </a:r>
            <a:r>
              <a:rPr lang="en-US" sz="1600" dirty="0" smtClean="0"/>
              <a:t>p-1 </a:t>
            </a:r>
            <a:r>
              <a:rPr lang="en-US" sz="1600" dirty="0"/>
              <a:t>and </a:t>
            </a:r>
            <a:r>
              <a:rPr lang="en-US" sz="1600" dirty="0" smtClean="0"/>
              <a:t>r2= </a:t>
            </a:r>
            <a:r>
              <a:rPr lang="en-US" sz="1600" dirty="0"/>
              <a:t>d mod </a:t>
            </a:r>
            <a:r>
              <a:rPr lang="en-US" sz="1600" dirty="0" smtClean="0"/>
              <a:t>q-1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 public key is (</a:t>
            </a:r>
            <a:r>
              <a:rPr lang="en-US" sz="1600" dirty="0" smtClean="0"/>
              <a:t>N, e); </a:t>
            </a:r>
            <a:r>
              <a:rPr lang="en-US" sz="1600" dirty="0"/>
              <a:t>the private key is </a:t>
            </a:r>
            <a:r>
              <a:rPr lang="en-US" sz="1600" dirty="0" smtClean="0"/>
              <a:t>(p, q, r1, r2i)</a:t>
            </a:r>
            <a:endParaRPr lang="en-US" sz="1600" dirty="0"/>
          </a:p>
          <a:p>
            <a:r>
              <a:rPr lang="en-US" sz="2000" b="1" dirty="0"/>
              <a:t>Encryption: </a:t>
            </a:r>
            <a:r>
              <a:rPr lang="en-US" sz="2000" dirty="0"/>
              <a:t>Same as in standard RSA.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Multi-power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200" b="1" dirty="0"/>
              <a:t>Decryption: </a:t>
            </a:r>
            <a:r>
              <a:rPr lang="en-US" sz="6200" dirty="0"/>
              <a:t>To decrypt a </a:t>
            </a:r>
            <a:r>
              <a:rPr lang="en-US" sz="6200" dirty="0" err="1"/>
              <a:t>ciphertext</a:t>
            </a:r>
            <a:r>
              <a:rPr lang="en-US" sz="6200" dirty="0"/>
              <a:t> C using the private key </a:t>
            </a:r>
            <a:r>
              <a:rPr lang="en-US" sz="6200" dirty="0" smtClean="0"/>
              <a:t>(p</a:t>
            </a:r>
            <a:r>
              <a:rPr lang="en-US" sz="6200" dirty="0"/>
              <a:t>; q; r1; </a:t>
            </a:r>
            <a:r>
              <a:rPr lang="en-US" sz="6200" dirty="0" smtClean="0"/>
              <a:t>r2) </a:t>
            </a:r>
            <a:r>
              <a:rPr lang="en-US" sz="6200" dirty="0"/>
              <a:t>one does:</a:t>
            </a:r>
          </a:p>
          <a:p>
            <a:pPr lvl="1"/>
            <a:r>
              <a:rPr lang="en-US" sz="6200" dirty="0"/>
              <a:t>Step 1: Compute </a:t>
            </a:r>
            <a:r>
              <a:rPr lang="en-US" sz="6200" dirty="0" smtClean="0"/>
              <a:t>M1= C^r1 mod </a:t>
            </a:r>
            <a:r>
              <a:rPr lang="en-US" sz="6200" dirty="0"/>
              <a:t>p and </a:t>
            </a:r>
            <a:r>
              <a:rPr lang="en-US" sz="6200" dirty="0" smtClean="0"/>
              <a:t>M2= C^r2 </a:t>
            </a:r>
            <a:r>
              <a:rPr lang="en-US" sz="6200" dirty="0"/>
              <a:t>mod q</a:t>
            </a:r>
            <a:r>
              <a:rPr lang="en-US" sz="6200" dirty="0" smtClean="0"/>
              <a:t>.</a:t>
            </a:r>
            <a:endParaRPr lang="en-US" sz="6200" dirty="0"/>
          </a:p>
          <a:p>
            <a:pPr lvl="1"/>
            <a:r>
              <a:rPr lang="en-US" sz="6200" dirty="0"/>
              <a:t>Step 2: Using </a:t>
            </a:r>
            <a:r>
              <a:rPr lang="en-US" sz="6200" dirty="0" err="1"/>
              <a:t>Hensel</a:t>
            </a:r>
            <a:r>
              <a:rPr lang="en-US" sz="6200" dirty="0"/>
              <a:t> lifting </a:t>
            </a:r>
            <a:r>
              <a:rPr lang="en-US" sz="6200" dirty="0" smtClean="0"/>
              <a:t>construct </a:t>
            </a:r>
            <a:r>
              <a:rPr lang="en-US" sz="6200" dirty="0"/>
              <a:t>an </a:t>
            </a:r>
            <a:r>
              <a:rPr lang="en-US" sz="6200" dirty="0" smtClean="0"/>
              <a:t>M0 such that</a:t>
            </a:r>
          </a:p>
          <a:p>
            <a:pPr marL="320040" lvl="1" indent="0">
              <a:buNone/>
            </a:pPr>
            <a:r>
              <a:rPr lang="en-US" sz="6200" dirty="0" smtClean="0"/>
              <a:t> 	(M0</a:t>
            </a:r>
            <a:r>
              <a:rPr lang="da-DK" sz="6200" dirty="0" smtClean="0"/>
              <a:t>)^e </a:t>
            </a:r>
            <a:r>
              <a:rPr lang="da-DK" sz="6200" dirty="0"/>
              <a:t>= C mod </a:t>
            </a:r>
            <a:r>
              <a:rPr lang="da-DK" sz="6200" dirty="0" smtClean="0"/>
              <a:t>p^(b-1). </a:t>
            </a:r>
          </a:p>
          <a:p>
            <a:pPr lvl="1"/>
            <a:r>
              <a:rPr lang="en-US" sz="6200" dirty="0" smtClean="0"/>
              <a:t>Step </a:t>
            </a:r>
            <a:r>
              <a:rPr lang="en-US" sz="6200" dirty="0"/>
              <a:t>3: Using CRT, compute an M </a:t>
            </a:r>
            <a:r>
              <a:rPr lang="en-US" sz="6200" dirty="0" smtClean="0"/>
              <a:t>such </a:t>
            </a:r>
            <a:r>
              <a:rPr lang="en-US" sz="6200" dirty="0"/>
              <a:t>that M = </a:t>
            </a:r>
            <a:r>
              <a:rPr lang="en-US" sz="6200" dirty="0" smtClean="0"/>
              <a:t>M0mod p^b-1 </a:t>
            </a:r>
            <a:r>
              <a:rPr lang="en-US" sz="6200" dirty="0"/>
              <a:t>and M = M2 mod q. Then</a:t>
            </a:r>
          </a:p>
          <a:p>
            <a:pPr marL="320040" lvl="1" indent="0">
              <a:buNone/>
            </a:pPr>
            <a:r>
              <a:rPr lang="en-US" sz="6200" dirty="0"/>
              <a:t>	</a:t>
            </a:r>
            <a:r>
              <a:rPr lang="en-US" sz="6200" dirty="0" smtClean="0"/>
              <a:t>M </a:t>
            </a:r>
            <a:r>
              <a:rPr lang="en-US" sz="6200" dirty="0"/>
              <a:t>= Cd mod N is a proper decryption of C.</a:t>
            </a:r>
          </a:p>
          <a:p>
            <a:r>
              <a:rPr lang="en-US" sz="8000" b="1" dirty="0"/>
              <a:t>Performance</a:t>
            </a:r>
            <a:r>
              <a:rPr lang="en-US" sz="8000" dirty="0"/>
              <a:t>. </a:t>
            </a:r>
            <a:r>
              <a:rPr lang="en-US" sz="8000" dirty="0" smtClean="0"/>
              <a:t>For </a:t>
            </a:r>
            <a:r>
              <a:rPr lang="en-US" sz="8000" dirty="0"/>
              <a:t>multi-power RSA, decryption takes two full exponentiations modulo (</a:t>
            </a:r>
            <a:r>
              <a:rPr lang="en-US" sz="8000" dirty="0" smtClean="0"/>
              <a:t>n/b</a:t>
            </a:r>
            <a:r>
              <a:rPr lang="en-US" sz="8000" dirty="0" smtClean="0"/>
              <a:t>)- bit </a:t>
            </a:r>
            <a:r>
              <a:rPr lang="en-US" sz="8000" dirty="0"/>
              <a:t>numbers, and </a:t>
            </a:r>
            <a:r>
              <a:rPr lang="en-US" sz="8000" dirty="0" smtClean="0"/>
              <a:t>b-2 </a:t>
            </a:r>
            <a:r>
              <a:rPr lang="en-US" sz="8000" dirty="0" err="1"/>
              <a:t>Hensel</a:t>
            </a:r>
            <a:r>
              <a:rPr lang="en-US" sz="8000" dirty="0"/>
              <a:t> </a:t>
            </a:r>
            <a:r>
              <a:rPr lang="en-US" sz="8000" dirty="0" err="1"/>
              <a:t>liftings</a:t>
            </a:r>
            <a:r>
              <a:rPr lang="en-US" sz="8000" dirty="0"/>
              <a:t>. Since the </a:t>
            </a:r>
            <a:r>
              <a:rPr lang="en-US" sz="8000" dirty="0" err="1"/>
              <a:t>Hensel</a:t>
            </a:r>
            <a:r>
              <a:rPr lang="en-US" sz="8000" dirty="0"/>
              <a:t>-lifting is much faster than </a:t>
            </a:r>
            <a:r>
              <a:rPr lang="en-US" sz="8000" dirty="0" smtClean="0"/>
              <a:t>exponentiation, we </a:t>
            </a:r>
            <a:r>
              <a:rPr lang="en-US" sz="8000" dirty="0"/>
              <a:t>focus on the time for the two exponentiations. As noted before, a full exponentiation </a:t>
            </a:r>
            <a:r>
              <a:rPr lang="en-US" sz="8000" dirty="0" smtClean="0"/>
              <a:t>using basic </a:t>
            </a:r>
            <a:r>
              <a:rPr lang="en-US" sz="8000" dirty="0"/>
              <a:t>modular arithmetic algorithms takes cubic time in the size of the modulus. So, the </a:t>
            </a:r>
            <a:r>
              <a:rPr lang="en-US" sz="8000" dirty="0" smtClean="0"/>
              <a:t>speedup of </a:t>
            </a:r>
            <a:r>
              <a:rPr lang="en-US" sz="8000" dirty="0"/>
              <a:t>multi-power RSA over standard RSA is approximately</a:t>
            </a:r>
            <a:r>
              <a:rPr lang="en-US" sz="8000" dirty="0" smtClean="0"/>
              <a:t>: (n/2)</a:t>
            </a:r>
            <a:r>
              <a:rPr lang="en-US" sz="8000" baseline="30000" dirty="0" smtClean="0"/>
              <a:t>3</a:t>
            </a:r>
            <a:r>
              <a:rPr lang="en-US" sz="8000" dirty="0" smtClean="0"/>
              <a:t>/(n/b)</a:t>
            </a:r>
            <a:r>
              <a:rPr lang="en-US" sz="8000" baseline="30000" dirty="0" smtClean="0"/>
              <a:t>3</a:t>
            </a:r>
            <a:r>
              <a:rPr lang="en-US" sz="8000" dirty="0" smtClean="0"/>
              <a:t> </a:t>
            </a:r>
            <a:r>
              <a:rPr lang="en-US" sz="8000" dirty="0"/>
              <a:t>= </a:t>
            </a:r>
            <a:r>
              <a:rPr lang="en-US" sz="8000" dirty="0" smtClean="0"/>
              <a:t>b</a:t>
            </a:r>
            <a:r>
              <a:rPr lang="en-US" sz="8000" baseline="30000" dirty="0" smtClean="0"/>
              <a:t>3</a:t>
            </a:r>
            <a:r>
              <a:rPr lang="en-US" sz="8000" dirty="0" smtClean="0"/>
              <a:t>/8</a:t>
            </a:r>
            <a:endParaRPr lang="en-US" sz="8000" dirty="0"/>
          </a:p>
          <a:p>
            <a:r>
              <a:rPr lang="en-US" sz="8000" b="1" dirty="0" smtClean="0"/>
              <a:t>Security</a:t>
            </a:r>
            <a:r>
              <a:rPr lang="en-US" sz="8000" dirty="0"/>
              <a:t>. The security of multi-power RSA depends on the </a:t>
            </a:r>
            <a:r>
              <a:rPr lang="en-US" sz="8000" dirty="0" smtClean="0"/>
              <a:t>difficulty </a:t>
            </a:r>
            <a:r>
              <a:rPr lang="en-US" sz="8000" dirty="0"/>
              <a:t>of factoring integers of </a:t>
            </a:r>
            <a:r>
              <a:rPr lang="en-US" sz="8000" dirty="0" smtClean="0"/>
              <a:t>the </a:t>
            </a:r>
            <a:r>
              <a:rPr lang="nn-NO" sz="8000" dirty="0" smtClean="0"/>
              <a:t>form </a:t>
            </a:r>
            <a:r>
              <a:rPr lang="nn-NO" sz="8000" dirty="0"/>
              <a:t>N = </a:t>
            </a:r>
            <a:r>
              <a:rPr lang="nn-NO" sz="8000" dirty="0" smtClean="0"/>
              <a:t>p</a:t>
            </a:r>
            <a:r>
              <a:rPr lang="nn-NO" sz="8000" baseline="30000" dirty="0" smtClean="0"/>
              <a:t>b-1</a:t>
            </a:r>
            <a:r>
              <a:rPr lang="nn-NO" sz="8000" dirty="0" smtClean="0"/>
              <a:t>q</a:t>
            </a:r>
            <a:r>
              <a:rPr lang="nn-NO" sz="8000" dirty="0"/>
              <a:t>.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Rebalanced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RSA that enables us to rebalance the </a:t>
            </a:r>
            <a:r>
              <a:rPr lang="en-US" sz="2400" dirty="0" smtClean="0"/>
              <a:t>difficulty </a:t>
            </a:r>
            <a:r>
              <a:rPr lang="en-US" sz="2400" dirty="0"/>
              <a:t>of </a:t>
            </a:r>
            <a:r>
              <a:rPr lang="en-US" sz="2400" dirty="0" smtClean="0"/>
              <a:t>encryption and </a:t>
            </a:r>
            <a:r>
              <a:rPr lang="en-US" sz="2400" dirty="0"/>
              <a:t>decryption: we speed up RSA decryption by shifting the work to the </a:t>
            </a:r>
            <a:r>
              <a:rPr lang="en-US" sz="2400" dirty="0" err="1" smtClean="0"/>
              <a:t>encrypter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Instead of speeding up RSA decryption </a:t>
            </a:r>
            <a:r>
              <a:rPr lang="en-US" sz="2400" dirty="0"/>
              <a:t>by using a small value of </a:t>
            </a:r>
            <a:r>
              <a:rPr lang="en-US" sz="2400" dirty="0" smtClean="0"/>
              <a:t>d, d is chosen such </a:t>
            </a:r>
            <a:r>
              <a:rPr lang="en-US" sz="2400" dirty="0"/>
              <a:t>that d is large (on the order of N), but d mod </a:t>
            </a:r>
            <a:r>
              <a:rPr lang="en-US" sz="2400" dirty="0" smtClean="0"/>
              <a:t>p-1 </a:t>
            </a:r>
            <a:r>
              <a:rPr lang="en-US" sz="2400" dirty="0"/>
              <a:t>and d mod </a:t>
            </a:r>
            <a:r>
              <a:rPr lang="en-US" sz="2400" dirty="0" smtClean="0"/>
              <a:t>q-1 are </a:t>
            </a:r>
            <a:r>
              <a:rPr lang="en-US" sz="2400" dirty="0"/>
              <a:t>small </a:t>
            </a:r>
            <a:r>
              <a:rPr lang="en-US" sz="2400" dirty="0" smtClean="0"/>
              <a:t>numbers</a:t>
            </a:r>
          </a:p>
          <a:p>
            <a:r>
              <a:rPr lang="en-US" sz="2400" b="1" dirty="0"/>
              <a:t>Key </a:t>
            </a:r>
            <a:r>
              <a:rPr lang="en-US" sz="2400" b="1" dirty="0" smtClean="0"/>
              <a:t>generation:</a:t>
            </a:r>
          </a:p>
          <a:p>
            <a:pPr lvl="1">
              <a:buNone/>
            </a:pPr>
            <a:r>
              <a:rPr lang="en-US" sz="2000" dirty="0"/>
              <a:t>Step 1: Generate two distinct (</a:t>
            </a:r>
            <a:r>
              <a:rPr lang="en-US" sz="2000" dirty="0" smtClean="0"/>
              <a:t>n/2</a:t>
            </a:r>
            <a:r>
              <a:rPr lang="en-US" sz="2000" dirty="0"/>
              <a:t>)-bit primes p and q with </a:t>
            </a:r>
            <a:r>
              <a:rPr lang="en-US" sz="2000" dirty="0" err="1" smtClean="0"/>
              <a:t>gcd</a:t>
            </a:r>
            <a:r>
              <a:rPr lang="en-US" sz="2000" dirty="0" smtClean="0"/>
              <a:t>(p-1</a:t>
            </a:r>
            <a:r>
              <a:rPr lang="en-US" sz="2000" dirty="0"/>
              <a:t>; </a:t>
            </a:r>
            <a:r>
              <a:rPr lang="en-US" sz="2000" dirty="0" smtClean="0"/>
              <a:t>q-1</a:t>
            </a:r>
            <a:r>
              <a:rPr lang="en-US" sz="2000" dirty="0"/>
              <a:t>) = </a:t>
            </a:r>
            <a:r>
              <a:rPr lang="en-US" sz="2000" dirty="0" smtClean="0"/>
              <a:t> 2</a:t>
            </a:r>
            <a:r>
              <a:rPr lang="en-US" sz="2000" dirty="0"/>
              <a:t>. Compute </a:t>
            </a:r>
            <a:r>
              <a:rPr lang="en-US" sz="2000" dirty="0" smtClean="0"/>
              <a:t>N=</a:t>
            </a:r>
            <a:r>
              <a:rPr lang="en-US" sz="2000" dirty="0" err="1" smtClean="0"/>
              <a:t>pq</a:t>
            </a:r>
            <a:r>
              <a:rPr lang="en-US" sz="2000" dirty="0"/>
              <a:t>.</a:t>
            </a:r>
          </a:p>
          <a:p>
            <a:pPr lvl="1">
              <a:buNone/>
            </a:pPr>
            <a:r>
              <a:rPr lang="en-US" sz="2000" dirty="0"/>
              <a:t>Step 2: Pick two random k-bit values r1 and r2 such that</a:t>
            </a:r>
          </a:p>
          <a:p>
            <a:pPr lvl="1">
              <a:buNone/>
            </a:pPr>
            <a:r>
              <a:rPr lang="pt-BR" sz="2000" dirty="0"/>
              <a:t>gcd(r1; p </a:t>
            </a:r>
            <a:r>
              <a:rPr lang="pt-BR" sz="2000" dirty="0" smtClean="0"/>
              <a:t>- </a:t>
            </a:r>
            <a:r>
              <a:rPr lang="pt-BR" sz="2000" dirty="0"/>
              <a:t>1) = 1; and gcd(r2; q </a:t>
            </a:r>
            <a:r>
              <a:rPr lang="pt-BR" sz="2000" dirty="0" smtClean="0"/>
              <a:t>- </a:t>
            </a:r>
            <a:r>
              <a:rPr lang="pt-BR" sz="2000" dirty="0"/>
              <a:t>1) = 1; and r1 = r2 mod 2</a:t>
            </a:r>
          </a:p>
          <a:p>
            <a:pPr lvl="1">
              <a:buNone/>
            </a:pPr>
            <a:r>
              <a:rPr lang="en-US" sz="2000" dirty="0"/>
              <a:t>Step 3: Find a d such that d = r1 mod p </a:t>
            </a:r>
            <a:r>
              <a:rPr lang="en-US" sz="2000" dirty="0" smtClean="0"/>
              <a:t>- </a:t>
            </a:r>
            <a:r>
              <a:rPr lang="en-US" sz="2000" dirty="0"/>
              <a:t>1 and d = r2 mod q </a:t>
            </a:r>
            <a:r>
              <a:rPr lang="en-US" sz="2000" dirty="0" smtClean="0"/>
              <a:t>- </a:t>
            </a:r>
            <a:r>
              <a:rPr lang="en-US" sz="2000" dirty="0"/>
              <a:t>1.</a:t>
            </a:r>
          </a:p>
          <a:p>
            <a:pPr lvl="1">
              <a:buNone/>
            </a:pPr>
            <a:r>
              <a:rPr lang="en-US" sz="2000" dirty="0"/>
              <a:t>Step 4: Compute e </a:t>
            </a:r>
            <a:r>
              <a:rPr lang="en-US" sz="2000" dirty="0" smtClean="0"/>
              <a:t>d-1 </a:t>
            </a:r>
            <a:r>
              <a:rPr lang="en-US" sz="2000" dirty="0"/>
              <a:t>mod '(N). The public key is </a:t>
            </a:r>
            <a:r>
              <a:rPr lang="en-US" sz="2000" dirty="0" smtClean="0"/>
              <a:t>(</a:t>
            </a:r>
            <a:r>
              <a:rPr lang="en-US" sz="2000" dirty="0" err="1" smtClean="0"/>
              <a:t>N,e</a:t>
            </a:r>
            <a:r>
              <a:rPr lang="en-US" sz="2000" dirty="0" smtClean="0"/>
              <a:t>); </a:t>
            </a:r>
            <a:r>
              <a:rPr lang="en-US" sz="2000" dirty="0"/>
              <a:t>the private key is </a:t>
            </a:r>
            <a:r>
              <a:rPr lang="en-US" sz="2000" dirty="0" smtClean="0"/>
              <a:t>(</a:t>
            </a:r>
            <a:r>
              <a:rPr lang="en-US" sz="2000" dirty="0" err="1" smtClean="0"/>
              <a:t>p,q</a:t>
            </a:r>
            <a:r>
              <a:rPr lang="en-US" sz="2000" dirty="0" smtClean="0"/>
              <a:t>, r1,r2).</a:t>
            </a:r>
          </a:p>
          <a:p>
            <a:r>
              <a:rPr lang="en-US" sz="2400" b="1" dirty="0" smtClean="0"/>
              <a:t>Encryption : </a:t>
            </a:r>
            <a:r>
              <a:rPr lang="en-US" sz="2400" dirty="0" smtClean="0"/>
              <a:t>This is similar to standard RSA</a:t>
            </a:r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Rebalanced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/>
              <a:t>Decryption : </a:t>
            </a:r>
            <a:r>
              <a:rPr lang="en-US" sz="2400" dirty="0"/>
              <a:t>To decrypt a </a:t>
            </a:r>
            <a:r>
              <a:rPr lang="en-US" sz="2400" dirty="0" err="1"/>
              <a:t>ciphertext</a:t>
            </a:r>
            <a:r>
              <a:rPr lang="en-US" sz="2400" dirty="0"/>
              <a:t> C using the private key hp; q; r1; r2i one does:</a:t>
            </a:r>
          </a:p>
          <a:p>
            <a:pPr lvl="1"/>
            <a:r>
              <a:rPr lang="en-US" sz="2000" dirty="0"/>
              <a:t>Step 1: Compute </a:t>
            </a:r>
            <a:r>
              <a:rPr lang="en-US" sz="2000" dirty="0" smtClean="0"/>
              <a:t>M1= C^r1 </a:t>
            </a:r>
            <a:r>
              <a:rPr lang="en-US" sz="2000" dirty="0"/>
              <a:t>mod p and M2 </a:t>
            </a:r>
            <a:r>
              <a:rPr lang="en-US" sz="2000" dirty="0" smtClean="0"/>
              <a:t>=C^r2 </a:t>
            </a:r>
            <a:r>
              <a:rPr lang="en-US" sz="2000" dirty="0"/>
              <a:t>mod q.</a:t>
            </a:r>
          </a:p>
          <a:p>
            <a:pPr lvl="1"/>
            <a:r>
              <a:rPr lang="en-US" sz="2000" dirty="0"/>
              <a:t>Step 2: Using the CRT compute an M 2 </a:t>
            </a:r>
            <a:r>
              <a:rPr lang="en-US" sz="2000" dirty="0" smtClean="0"/>
              <a:t>such </a:t>
            </a:r>
            <a:r>
              <a:rPr lang="en-US" sz="2000" dirty="0"/>
              <a:t>that M = M1 mod p and M = M2 mod q. </a:t>
            </a:r>
            <a:r>
              <a:rPr lang="en-US" sz="2000" dirty="0" smtClean="0"/>
              <a:t>Note that </a:t>
            </a:r>
            <a:r>
              <a:rPr lang="en-US" sz="2000" dirty="0"/>
              <a:t>M = </a:t>
            </a:r>
            <a:r>
              <a:rPr lang="en-US" sz="2000" dirty="0" err="1" smtClean="0"/>
              <a:t>C^d</a:t>
            </a:r>
            <a:r>
              <a:rPr lang="en-US" sz="2000" dirty="0" smtClean="0"/>
              <a:t> </a:t>
            </a:r>
            <a:r>
              <a:rPr lang="en-US" sz="2000" dirty="0"/>
              <a:t>mod N. Hence, the resulting M is a proper decryption of C.</a:t>
            </a:r>
            <a:endParaRPr lang="en-US" sz="1800" b="1" dirty="0" smtClean="0"/>
          </a:p>
          <a:p>
            <a:r>
              <a:rPr lang="en-US" sz="2200" b="1" dirty="0" smtClean="0"/>
              <a:t>Performance: </a:t>
            </a:r>
            <a:r>
              <a:rPr lang="en-US" sz="2200" dirty="0" smtClean="0"/>
              <a:t>Since </a:t>
            </a:r>
            <a:r>
              <a:rPr lang="en-US" sz="2200" dirty="0"/>
              <a:t>modular exponentiation takes time linear in the exponent's bit-length,</a:t>
            </a:r>
          </a:p>
          <a:p>
            <a:r>
              <a:rPr lang="en-US" sz="2200" dirty="0"/>
              <a:t>we get a speedup of (</a:t>
            </a:r>
            <a:r>
              <a:rPr lang="en-US" sz="2200" dirty="0" smtClean="0"/>
              <a:t>n/2</a:t>
            </a:r>
            <a:r>
              <a:rPr lang="en-US" sz="2200" dirty="0"/>
              <a:t>)=k over standard RSA. For a 1024-bit modulus and 160-bit exponent</a:t>
            </a:r>
          </a:p>
          <a:p>
            <a:r>
              <a:rPr lang="en-US" sz="2200" dirty="0"/>
              <a:t>(k = 160), this gives a theoretical speedup of about 3.20 over standard RSA decryption. </a:t>
            </a:r>
            <a:endParaRPr lang="en-US" sz="2200" dirty="0" smtClean="0"/>
          </a:p>
          <a:p>
            <a:r>
              <a:rPr lang="en-US" sz="2200" b="1" dirty="0"/>
              <a:t>Security. </a:t>
            </a:r>
            <a:r>
              <a:rPr lang="en-US" sz="2200" dirty="0"/>
              <a:t>It is an open research problem whether RSA using values of d as above is secure. Since</a:t>
            </a:r>
          </a:p>
          <a:p>
            <a:r>
              <a:rPr lang="en-US" sz="2200" dirty="0"/>
              <a:t>d is large, the usual small-d attacks </a:t>
            </a:r>
            <a:r>
              <a:rPr lang="en-US" sz="2200" dirty="0" smtClean="0"/>
              <a:t>do </a:t>
            </a:r>
            <a:r>
              <a:rPr lang="en-US" sz="2200" dirty="0"/>
              <a:t>not apply.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</TotalTime>
  <Words>1101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Crypto Course Project</vt:lpstr>
      <vt:lpstr>Batch RSA</vt:lpstr>
      <vt:lpstr>Multi-prime RSA</vt:lpstr>
      <vt:lpstr>Multi-prime RSA</vt:lpstr>
      <vt:lpstr>Multi-power RSA</vt:lpstr>
      <vt:lpstr>Multi-power RSA</vt:lpstr>
      <vt:lpstr>Rebalanced RSA</vt:lpstr>
      <vt:lpstr>Rebalanced RSA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Course Project</dc:title>
  <dc:creator>sony</dc:creator>
  <cp:lastModifiedBy>Nishanth</cp:lastModifiedBy>
  <cp:revision>43</cp:revision>
  <dcterms:created xsi:type="dcterms:W3CDTF">2012-11-21T19:28:43Z</dcterms:created>
  <dcterms:modified xsi:type="dcterms:W3CDTF">2012-11-22T10:16:48Z</dcterms:modified>
</cp:coreProperties>
</file>