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7"/>
  </p:notesMasterIdLst>
  <p:sldIdLst>
    <p:sldId id="381" r:id="rId2"/>
    <p:sldId id="418" r:id="rId3"/>
    <p:sldId id="419" r:id="rId4"/>
    <p:sldId id="380" r:id="rId5"/>
    <p:sldId id="382" r:id="rId6"/>
    <p:sldId id="375" r:id="rId7"/>
    <p:sldId id="437" r:id="rId8"/>
    <p:sldId id="438" r:id="rId9"/>
    <p:sldId id="439" r:id="rId10"/>
    <p:sldId id="420" r:id="rId11"/>
    <p:sldId id="421" r:id="rId12"/>
    <p:sldId id="392" r:id="rId13"/>
    <p:sldId id="422" r:id="rId14"/>
    <p:sldId id="423" r:id="rId15"/>
    <p:sldId id="424" r:id="rId16"/>
    <p:sldId id="428" r:id="rId17"/>
    <p:sldId id="429" r:id="rId18"/>
    <p:sldId id="431" r:id="rId19"/>
    <p:sldId id="432" r:id="rId20"/>
    <p:sldId id="433" r:id="rId21"/>
    <p:sldId id="434" r:id="rId22"/>
    <p:sldId id="385" r:id="rId23"/>
    <p:sldId id="393" r:id="rId24"/>
    <p:sldId id="403" r:id="rId25"/>
    <p:sldId id="394" r:id="rId26"/>
    <p:sldId id="435" r:id="rId27"/>
    <p:sldId id="436" r:id="rId28"/>
    <p:sldId id="402" r:id="rId29"/>
    <p:sldId id="405" r:id="rId30"/>
    <p:sldId id="406" r:id="rId31"/>
    <p:sldId id="407" r:id="rId32"/>
    <p:sldId id="408" r:id="rId33"/>
    <p:sldId id="379" r:id="rId34"/>
    <p:sldId id="440" r:id="rId35"/>
    <p:sldId id="44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 V" initials="RV"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09" autoAdjust="0"/>
    <p:restoredTop sz="95256" autoAdjust="0"/>
  </p:normalViewPr>
  <p:slideViewPr>
    <p:cSldViewPr>
      <p:cViewPr varScale="1">
        <p:scale>
          <a:sx n="67" d="100"/>
          <a:sy n="67" d="100"/>
        </p:scale>
        <p:origin x="1252" y="52"/>
      </p:cViewPr>
      <p:guideLst>
        <p:guide orient="horz" pos="2160"/>
        <p:guide pos="2880"/>
      </p:guideLst>
    </p:cSldViewPr>
  </p:slideViewPr>
  <p:outlineViewPr>
    <p:cViewPr>
      <p:scale>
        <a:sx n="33" d="100"/>
        <a:sy n="33" d="100"/>
      </p:scale>
      <p:origin x="24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D332B4-3756-4041-A8A0-F74A67EBBA47}" type="datetimeFigureOut">
              <a:rPr lang="en-US" smtClean="0"/>
              <a:t>8/5/2021</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60A617-B6A0-4F47-978C-6EAA9717ABE8}" type="slidenum">
              <a:rPr lang="en-IN" smtClean="0"/>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7C20339-15A5-4D09-9B69-AFCB22FE3C90}" type="datetime1">
              <a:rPr lang="en-US" smtClean="0"/>
              <a:t>8/5/2021</a:t>
            </a:fld>
            <a:endParaRPr lang="en-US" dirty="0"/>
          </a:p>
        </p:txBody>
      </p:sp>
      <p:sp>
        <p:nvSpPr>
          <p:cNvPr id="5" name="Footer Placeholder 4"/>
          <p:cNvSpPr>
            <a:spLocks noGrp="1"/>
          </p:cNvSpPr>
          <p:nvPr>
            <p:ph type="ftr" sz="quarter" idx="11"/>
          </p:nvPr>
        </p:nvSpPr>
        <p:spPr/>
        <p:txBody>
          <a:bodyPr/>
          <a:lstStyle/>
          <a:p>
            <a:r>
              <a:rPr lang="en-US"/>
              <a:t>Smart Crop Prediction and Irrigation Management System</a:t>
            </a:r>
            <a:endParaRPr lang="en-US" dirty="0"/>
          </a:p>
        </p:txBody>
      </p:sp>
      <p:sp>
        <p:nvSpPr>
          <p:cNvPr id="6" name="Slide Number Placeholder 5"/>
          <p:cNvSpPr>
            <a:spLocks noGrp="1"/>
          </p:cNvSpPr>
          <p:nvPr>
            <p:ph type="sldNum" sz="quarter" idx="12"/>
          </p:nvPr>
        </p:nvSpPr>
        <p:spPr/>
        <p:txBody>
          <a:bodyPr/>
          <a:lstStyle/>
          <a:p>
            <a:fld id="{20CAD3F2-10E3-45D0-9400-8C64AC8E8691}"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15A420-A170-41DE-9AFC-5769CCF101D3}" type="datetime1">
              <a:rPr lang="en-US" smtClean="0"/>
              <a:t>8/5/2021</a:t>
            </a:fld>
            <a:endParaRPr lang="en-US" dirty="0"/>
          </a:p>
        </p:txBody>
      </p:sp>
      <p:sp>
        <p:nvSpPr>
          <p:cNvPr id="5" name="Footer Placeholder 4"/>
          <p:cNvSpPr>
            <a:spLocks noGrp="1"/>
          </p:cNvSpPr>
          <p:nvPr>
            <p:ph type="ftr" sz="quarter" idx="11"/>
          </p:nvPr>
        </p:nvSpPr>
        <p:spPr/>
        <p:txBody>
          <a:bodyPr/>
          <a:lstStyle/>
          <a:p>
            <a:r>
              <a:rPr lang="en-US"/>
              <a:t>Smart Crop Prediction and Irrigation Management System</a:t>
            </a:r>
            <a:endParaRPr lang="en-US" dirty="0"/>
          </a:p>
        </p:txBody>
      </p:sp>
      <p:sp>
        <p:nvSpPr>
          <p:cNvPr id="6" name="Slide Number Placeholder 5"/>
          <p:cNvSpPr>
            <a:spLocks noGrp="1"/>
          </p:cNvSpPr>
          <p:nvPr>
            <p:ph type="sldNum" sz="quarter" idx="12"/>
          </p:nvPr>
        </p:nvSpPr>
        <p:spPr/>
        <p:txBody>
          <a:bodyPr/>
          <a:lstStyle/>
          <a:p>
            <a:fld id="{20CAD3F2-10E3-45D0-9400-8C64AC8E8691}"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2E1249-49B4-4677-A365-AA5F962BF0CF}" type="datetime1">
              <a:rPr lang="en-US" smtClean="0"/>
              <a:t>8/5/2021</a:t>
            </a:fld>
            <a:endParaRPr lang="en-US" dirty="0"/>
          </a:p>
        </p:txBody>
      </p:sp>
      <p:sp>
        <p:nvSpPr>
          <p:cNvPr id="5" name="Footer Placeholder 4"/>
          <p:cNvSpPr>
            <a:spLocks noGrp="1"/>
          </p:cNvSpPr>
          <p:nvPr>
            <p:ph type="ftr" sz="quarter" idx="11"/>
          </p:nvPr>
        </p:nvSpPr>
        <p:spPr/>
        <p:txBody>
          <a:bodyPr/>
          <a:lstStyle/>
          <a:p>
            <a:r>
              <a:rPr lang="en-US"/>
              <a:t>Smart Crop Prediction and Irrigation Management System</a:t>
            </a:r>
            <a:endParaRPr lang="en-US" dirty="0"/>
          </a:p>
        </p:txBody>
      </p:sp>
      <p:sp>
        <p:nvSpPr>
          <p:cNvPr id="6" name="Slide Number Placeholder 5"/>
          <p:cNvSpPr>
            <a:spLocks noGrp="1"/>
          </p:cNvSpPr>
          <p:nvPr>
            <p:ph type="sldNum" sz="quarter" idx="12"/>
          </p:nvPr>
        </p:nvSpPr>
        <p:spPr/>
        <p:txBody>
          <a:bodyPr/>
          <a:lstStyle/>
          <a:p>
            <a:fld id="{20CAD3F2-10E3-45D0-9400-8C64AC8E8691}"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C6474B-2A7B-48C4-8DAB-D855648C464F}" type="datetime1">
              <a:rPr lang="en-US" smtClean="0"/>
              <a:t>8/5/2021</a:t>
            </a:fld>
            <a:endParaRPr lang="en-US" dirty="0"/>
          </a:p>
        </p:txBody>
      </p:sp>
      <p:sp>
        <p:nvSpPr>
          <p:cNvPr id="5" name="Footer Placeholder 4"/>
          <p:cNvSpPr>
            <a:spLocks noGrp="1"/>
          </p:cNvSpPr>
          <p:nvPr>
            <p:ph type="ftr" sz="quarter" idx="11"/>
          </p:nvPr>
        </p:nvSpPr>
        <p:spPr/>
        <p:txBody>
          <a:bodyPr/>
          <a:lstStyle/>
          <a:p>
            <a:r>
              <a:rPr lang="en-US"/>
              <a:t>Smart Crop Prediction and Irrigation Management System</a:t>
            </a:r>
            <a:endParaRPr lang="en-US" dirty="0"/>
          </a:p>
        </p:txBody>
      </p:sp>
      <p:sp>
        <p:nvSpPr>
          <p:cNvPr id="6" name="Slide Number Placeholder 5"/>
          <p:cNvSpPr>
            <a:spLocks noGrp="1"/>
          </p:cNvSpPr>
          <p:nvPr>
            <p:ph type="sldNum" sz="quarter" idx="12"/>
          </p:nvPr>
        </p:nvSpPr>
        <p:spPr/>
        <p:txBody>
          <a:bodyPr/>
          <a:lstStyle/>
          <a:p>
            <a:fld id="{20CAD3F2-10E3-45D0-9400-8C64AC8E8691}"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2394F9-FF6B-4879-90F7-88FE41D65B1B}" type="datetime1">
              <a:rPr lang="en-US" smtClean="0"/>
              <a:t>8/5/2021</a:t>
            </a:fld>
            <a:endParaRPr lang="en-US" dirty="0"/>
          </a:p>
        </p:txBody>
      </p:sp>
      <p:sp>
        <p:nvSpPr>
          <p:cNvPr id="5" name="Footer Placeholder 4"/>
          <p:cNvSpPr>
            <a:spLocks noGrp="1"/>
          </p:cNvSpPr>
          <p:nvPr>
            <p:ph type="ftr" sz="quarter" idx="11"/>
          </p:nvPr>
        </p:nvSpPr>
        <p:spPr/>
        <p:txBody>
          <a:bodyPr/>
          <a:lstStyle/>
          <a:p>
            <a:r>
              <a:rPr lang="en-US"/>
              <a:t>Smart Crop Prediction and Irrigation Management System</a:t>
            </a:r>
            <a:endParaRPr lang="en-US" dirty="0"/>
          </a:p>
        </p:txBody>
      </p:sp>
      <p:sp>
        <p:nvSpPr>
          <p:cNvPr id="6" name="Slide Number Placeholder 5"/>
          <p:cNvSpPr>
            <a:spLocks noGrp="1"/>
          </p:cNvSpPr>
          <p:nvPr>
            <p:ph type="sldNum" sz="quarter" idx="12"/>
          </p:nvPr>
        </p:nvSpPr>
        <p:spPr/>
        <p:txBody>
          <a:bodyPr/>
          <a:lstStyle/>
          <a:p>
            <a:fld id="{20CAD3F2-10E3-45D0-9400-8C64AC8E8691}"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62ABFF-D452-4398-87A1-188DCBD2A57E}" type="datetime1">
              <a:rPr lang="en-US" smtClean="0"/>
              <a:t>8/5/2021</a:t>
            </a:fld>
            <a:endParaRPr lang="en-US" dirty="0"/>
          </a:p>
        </p:txBody>
      </p:sp>
      <p:sp>
        <p:nvSpPr>
          <p:cNvPr id="6" name="Footer Placeholder 5"/>
          <p:cNvSpPr>
            <a:spLocks noGrp="1"/>
          </p:cNvSpPr>
          <p:nvPr>
            <p:ph type="ftr" sz="quarter" idx="11"/>
          </p:nvPr>
        </p:nvSpPr>
        <p:spPr/>
        <p:txBody>
          <a:bodyPr/>
          <a:lstStyle/>
          <a:p>
            <a:r>
              <a:rPr lang="en-US"/>
              <a:t>Smart Crop Prediction and Irrigation Management System</a:t>
            </a:r>
            <a:endParaRPr lang="en-US" dirty="0"/>
          </a:p>
        </p:txBody>
      </p:sp>
      <p:sp>
        <p:nvSpPr>
          <p:cNvPr id="7" name="Slide Number Placeholder 6"/>
          <p:cNvSpPr>
            <a:spLocks noGrp="1"/>
          </p:cNvSpPr>
          <p:nvPr>
            <p:ph type="sldNum" sz="quarter" idx="12"/>
          </p:nvPr>
        </p:nvSpPr>
        <p:spPr/>
        <p:txBody>
          <a:bodyPr/>
          <a:lstStyle/>
          <a:p>
            <a:fld id="{20CAD3F2-10E3-45D0-9400-8C64AC8E8691}"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4832CC-D9B1-46B5-BBC4-C91D2E529118}" type="datetime1">
              <a:rPr lang="en-US" smtClean="0"/>
              <a:t>8/5/2021</a:t>
            </a:fld>
            <a:endParaRPr lang="en-US" dirty="0"/>
          </a:p>
        </p:txBody>
      </p:sp>
      <p:sp>
        <p:nvSpPr>
          <p:cNvPr id="8" name="Footer Placeholder 7"/>
          <p:cNvSpPr>
            <a:spLocks noGrp="1"/>
          </p:cNvSpPr>
          <p:nvPr>
            <p:ph type="ftr" sz="quarter" idx="11"/>
          </p:nvPr>
        </p:nvSpPr>
        <p:spPr/>
        <p:txBody>
          <a:bodyPr/>
          <a:lstStyle/>
          <a:p>
            <a:r>
              <a:rPr lang="en-US"/>
              <a:t>Smart Crop Prediction and Irrigation Management System</a:t>
            </a:r>
            <a:endParaRPr lang="en-US" dirty="0"/>
          </a:p>
        </p:txBody>
      </p:sp>
      <p:sp>
        <p:nvSpPr>
          <p:cNvPr id="9" name="Slide Number Placeholder 8"/>
          <p:cNvSpPr>
            <a:spLocks noGrp="1"/>
          </p:cNvSpPr>
          <p:nvPr>
            <p:ph type="sldNum" sz="quarter" idx="12"/>
          </p:nvPr>
        </p:nvSpPr>
        <p:spPr/>
        <p:txBody>
          <a:bodyPr/>
          <a:lstStyle/>
          <a:p>
            <a:fld id="{20CAD3F2-10E3-45D0-9400-8C64AC8E8691}"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142C16-E2FF-4E5D-AEF7-3FCB5ADBF69B}" type="datetime1">
              <a:rPr lang="en-US" smtClean="0"/>
              <a:t>8/5/2021</a:t>
            </a:fld>
            <a:endParaRPr lang="en-US" dirty="0"/>
          </a:p>
        </p:txBody>
      </p:sp>
      <p:sp>
        <p:nvSpPr>
          <p:cNvPr id="4" name="Footer Placeholder 3"/>
          <p:cNvSpPr>
            <a:spLocks noGrp="1"/>
          </p:cNvSpPr>
          <p:nvPr>
            <p:ph type="ftr" sz="quarter" idx="11"/>
          </p:nvPr>
        </p:nvSpPr>
        <p:spPr/>
        <p:txBody>
          <a:bodyPr/>
          <a:lstStyle/>
          <a:p>
            <a:r>
              <a:rPr lang="en-US"/>
              <a:t>Smart Crop Prediction and Irrigation Management System</a:t>
            </a:r>
            <a:endParaRPr lang="en-US" dirty="0"/>
          </a:p>
        </p:txBody>
      </p:sp>
      <p:sp>
        <p:nvSpPr>
          <p:cNvPr id="5" name="Slide Number Placeholder 4"/>
          <p:cNvSpPr>
            <a:spLocks noGrp="1"/>
          </p:cNvSpPr>
          <p:nvPr>
            <p:ph type="sldNum" sz="quarter" idx="12"/>
          </p:nvPr>
        </p:nvSpPr>
        <p:spPr/>
        <p:txBody>
          <a:bodyPr/>
          <a:lstStyle/>
          <a:p>
            <a:fld id="{20CAD3F2-10E3-45D0-9400-8C64AC8E8691}"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14F124-51B6-4AB4-9982-7471B8D2A7A4}" type="datetime1">
              <a:rPr lang="en-US" smtClean="0"/>
              <a:t>8/5/2021</a:t>
            </a:fld>
            <a:endParaRPr lang="en-US" dirty="0"/>
          </a:p>
        </p:txBody>
      </p:sp>
      <p:sp>
        <p:nvSpPr>
          <p:cNvPr id="3" name="Footer Placeholder 2"/>
          <p:cNvSpPr>
            <a:spLocks noGrp="1"/>
          </p:cNvSpPr>
          <p:nvPr>
            <p:ph type="ftr" sz="quarter" idx="11"/>
          </p:nvPr>
        </p:nvSpPr>
        <p:spPr/>
        <p:txBody>
          <a:bodyPr/>
          <a:lstStyle/>
          <a:p>
            <a:r>
              <a:rPr lang="en-US"/>
              <a:t>Smart Crop Prediction and Irrigation Management System</a:t>
            </a:r>
            <a:endParaRPr lang="en-US" dirty="0"/>
          </a:p>
        </p:txBody>
      </p:sp>
      <p:sp>
        <p:nvSpPr>
          <p:cNvPr id="4" name="Slide Number Placeholder 3"/>
          <p:cNvSpPr>
            <a:spLocks noGrp="1"/>
          </p:cNvSpPr>
          <p:nvPr>
            <p:ph type="sldNum" sz="quarter" idx="12"/>
          </p:nvPr>
        </p:nvSpPr>
        <p:spPr/>
        <p:txBody>
          <a:bodyPr/>
          <a:lstStyle/>
          <a:p>
            <a:fld id="{20CAD3F2-10E3-45D0-9400-8C64AC8E8691}"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FAB18D-AF9D-478B-884D-A238E046871B}" type="datetime1">
              <a:rPr lang="en-US" smtClean="0"/>
              <a:t>8/5/2021</a:t>
            </a:fld>
            <a:endParaRPr lang="en-US" dirty="0"/>
          </a:p>
        </p:txBody>
      </p:sp>
      <p:sp>
        <p:nvSpPr>
          <p:cNvPr id="6" name="Footer Placeholder 5"/>
          <p:cNvSpPr>
            <a:spLocks noGrp="1"/>
          </p:cNvSpPr>
          <p:nvPr>
            <p:ph type="ftr" sz="quarter" idx="11"/>
          </p:nvPr>
        </p:nvSpPr>
        <p:spPr/>
        <p:txBody>
          <a:bodyPr/>
          <a:lstStyle/>
          <a:p>
            <a:r>
              <a:rPr lang="en-US"/>
              <a:t>Smart Crop Prediction and Irrigation Management System</a:t>
            </a:r>
            <a:endParaRPr lang="en-US" dirty="0"/>
          </a:p>
        </p:txBody>
      </p:sp>
      <p:sp>
        <p:nvSpPr>
          <p:cNvPr id="7" name="Slide Number Placeholder 6"/>
          <p:cNvSpPr>
            <a:spLocks noGrp="1"/>
          </p:cNvSpPr>
          <p:nvPr>
            <p:ph type="sldNum" sz="quarter" idx="12"/>
          </p:nvPr>
        </p:nvSpPr>
        <p:spPr/>
        <p:txBody>
          <a:bodyPr/>
          <a:lstStyle/>
          <a:p>
            <a:fld id="{20CAD3F2-10E3-45D0-9400-8C64AC8E8691}"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5EEA22-1BB3-4501-8F7D-6CD6C38418F0}" type="datetime1">
              <a:rPr lang="en-US" smtClean="0"/>
              <a:t>8/5/2021</a:t>
            </a:fld>
            <a:endParaRPr lang="en-US" dirty="0"/>
          </a:p>
        </p:txBody>
      </p:sp>
      <p:sp>
        <p:nvSpPr>
          <p:cNvPr id="6" name="Footer Placeholder 5"/>
          <p:cNvSpPr>
            <a:spLocks noGrp="1"/>
          </p:cNvSpPr>
          <p:nvPr>
            <p:ph type="ftr" sz="quarter" idx="11"/>
          </p:nvPr>
        </p:nvSpPr>
        <p:spPr/>
        <p:txBody>
          <a:bodyPr/>
          <a:lstStyle/>
          <a:p>
            <a:r>
              <a:rPr lang="en-US"/>
              <a:t>Smart Crop Prediction and Irrigation Management System</a:t>
            </a:r>
            <a:endParaRPr lang="en-US" dirty="0"/>
          </a:p>
        </p:txBody>
      </p:sp>
      <p:sp>
        <p:nvSpPr>
          <p:cNvPr id="7" name="Slide Number Placeholder 6"/>
          <p:cNvSpPr>
            <a:spLocks noGrp="1"/>
          </p:cNvSpPr>
          <p:nvPr>
            <p:ph type="sldNum" sz="quarter" idx="12"/>
          </p:nvPr>
        </p:nvSpPr>
        <p:spPr/>
        <p:txBody>
          <a:bodyPr/>
          <a:lstStyle/>
          <a:p>
            <a:fld id="{20CAD3F2-10E3-45D0-9400-8C64AC8E8691}"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alpha val="38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82E78E-DC87-4BBD-9E8C-4FCCC3C80E8A}" type="datetime1">
              <a:rPr lang="en-US" smtClean="0"/>
              <a:t>8/5/2021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Smart Crop Prediction and Irrigation Management System</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CAD3F2-10E3-45D0-9400-8C64AC8E8691}" type="slidenum">
              <a:rPr lang="en-US" smtClean="0"/>
              <a:t>‹#›</a:t>
            </a:fld>
            <a:endParaRPr lang="en-US" dirty="0"/>
          </a:p>
        </p:txBody>
      </p:sp>
      <p:sp>
        <p:nvSpPr>
          <p:cNvPr id="13314" name="AutoShape 2" descr="file:///C:/Users/JEYASHREE%20A/Downloads/%E2%9C%94%EF%B8%8F%20Powerpoint%20Templates%20Education%20-%20Templates%20Free%20Downloa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9" name="Picture 8" descr="psgitech.jpg"/>
          <p:cNvPicPr>
            <a:picLocks noChangeAspect="1"/>
          </p:cNvPicPr>
          <p:nvPr/>
        </p:nvPicPr>
        <p:blipFill>
          <a:blip r:embed="rId13" cstate="print"/>
          <a:stretch>
            <a:fillRect/>
          </a:stretch>
        </p:blipFill>
        <p:spPr>
          <a:xfrm>
            <a:off x="8229600" y="441960"/>
            <a:ext cx="728546" cy="853440"/>
          </a:xfrm>
          <a:prstGeom prst="rect">
            <a:avLst/>
          </a:prstGeom>
        </p:spPr>
      </p:pic>
      <p:sp>
        <p:nvSpPr>
          <p:cNvPr id="10" name="TextBox 9"/>
          <p:cNvSpPr txBox="1"/>
          <p:nvPr/>
        </p:nvSpPr>
        <p:spPr>
          <a:xfrm>
            <a:off x="3810000" y="1295400"/>
            <a:ext cx="184731" cy="369332"/>
          </a:xfrm>
          <a:prstGeom prst="rect">
            <a:avLst/>
          </a:prstGeom>
          <a:noFill/>
        </p:spPr>
        <p:txBody>
          <a:bodyPr wrap="none" rtlCol="0">
            <a:spAutoFit/>
          </a:bodyPr>
          <a:lstStyle/>
          <a:p>
            <a:endParaRPr lang="en-US" dirty="0"/>
          </a:p>
        </p:txBody>
      </p:sp>
      <p:sp>
        <p:nvSpPr>
          <p:cNvPr id="11" name="TextBox 10"/>
          <p:cNvSpPr txBox="1"/>
          <p:nvPr/>
        </p:nvSpPr>
        <p:spPr>
          <a:xfrm>
            <a:off x="3886200" y="0"/>
            <a:ext cx="5715000" cy="615553"/>
          </a:xfrm>
          <a:prstGeom prst="rect">
            <a:avLst/>
          </a:prstGeom>
          <a:noFill/>
        </p:spPr>
        <p:txBody>
          <a:bodyPr wrap="square" rtlCol="0">
            <a:spAutoFit/>
          </a:bodyPr>
          <a:lstStyle/>
          <a:p>
            <a:r>
              <a:rPr lang="en-US" b="1" dirty="0">
                <a:solidFill>
                  <a:srgbClr val="002060"/>
                </a:solidFill>
              </a:rPr>
              <a:t>PSG</a:t>
            </a:r>
            <a:r>
              <a:rPr lang="en-US" b="1" baseline="0" dirty="0">
                <a:solidFill>
                  <a:srgbClr val="002060"/>
                </a:solidFill>
              </a:rPr>
              <a:t> Institute of Technology and Applied Research</a:t>
            </a:r>
          </a:p>
          <a:p>
            <a:r>
              <a:rPr lang="en-US" sz="1600" b="1" baseline="0" dirty="0">
                <a:solidFill>
                  <a:srgbClr val="C00000"/>
                </a:solidFill>
              </a:rPr>
              <a:t>Electrical and Electronics Engineering</a:t>
            </a:r>
            <a:endParaRPr lang="en-US" b="1" baseline="0" dirty="0">
              <a:solidFill>
                <a:srgbClr val="C0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1944216"/>
          </a:xfrm>
        </p:spPr>
        <p:txBody>
          <a:bodyPr>
            <a:normAutofit fontScale="90000"/>
          </a:bodyPr>
          <a:lstStyle/>
          <a:p>
            <a:br>
              <a:rPr lang="en-US" dirty="0"/>
            </a:br>
            <a:r>
              <a:rPr lang="en-US" dirty="0"/>
              <a:t>SMART CROP PREDICTION AND IRRIGATION MANAGEMENT      SYSTEM</a:t>
            </a:r>
            <a:br>
              <a:rPr lang="en-US" dirty="0"/>
            </a:br>
            <a:endParaRPr lang="en-IN" dirty="0"/>
          </a:p>
        </p:txBody>
      </p:sp>
      <p:sp>
        <p:nvSpPr>
          <p:cNvPr id="3" name="Content Placeholder 2"/>
          <p:cNvSpPr>
            <a:spLocks noGrp="1"/>
          </p:cNvSpPr>
          <p:nvPr>
            <p:ph idx="1"/>
          </p:nvPr>
        </p:nvSpPr>
        <p:spPr>
          <a:xfrm>
            <a:off x="539552" y="3164481"/>
            <a:ext cx="8229600" cy="768575"/>
          </a:xfrm>
        </p:spPr>
        <p:txBody>
          <a:bodyPr>
            <a:noAutofit/>
          </a:bodyPr>
          <a:lstStyle/>
          <a:p>
            <a:pPr marL="0" indent="0">
              <a:buNone/>
            </a:pPr>
            <a:r>
              <a:rPr lang="en-US" sz="2200" b="1" dirty="0"/>
              <a:t>Under the guidance of : </a:t>
            </a:r>
            <a:r>
              <a:rPr lang="en-US" sz="2200" dirty="0"/>
              <a:t>Mrs. R </a:t>
            </a:r>
            <a:r>
              <a:rPr lang="en-US" sz="2200" dirty="0" err="1"/>
              <a:t>Divya</a:t>
            </a:r>
            <a:r>
              <a:rPr lang="en-US" sz="2200" dirty="0"/>
              <a:t>, M.E.,</a:t>
            </a:r>
            <a:br>
              <a:rPr lang="en-US" sz="2200" dirty="0"/>
            </a:br>
            <a:r>
              <a:rPr lang="en-US" sz="2200" dirty="0"/>
              <a:t>                                         Assistant Professor/EEE</a:t>
            </a:r>
            <a:br>
              <a:rPr lang="en-US" sz="2200" dirty="0"/>
            </a:br>
            <a:br>
              <a:rPr lang="en-US" sz="2200" dirty="0"/>
            </a:br>
            <a:endParaRPr lang="en-IN" sz="2200" dirty="0"/>
          </a:p>
        </p:txBody>
      </p:sp>
      <p:sp>
        <p:nvSpPr>
          <p:cNvPr id="4" name="Date Placeholder 3"/>
          <p:cNvSpPr>
            <a:spLocks noGrp="1"/>
          </p:cNvSpPr>
          <p:nvPr>
            <p:ph type="dt" sz="half" idx="10"/>
          </p:nvPr>
        </p:nvSpPr>
        <p:spPr/>
        <p:txBody>
          <a:bodyPr/>
          <a:lstStyle/>
          <a:p>
            <a:fld id="{E48DEE70-61AD-4E6D-B48D-B9E523ED8C96}" type="datetime1">
              <a:rPr lang="en-US" smtClean="0"/>
              <a:t>8/5/2021</a:t>
            </a:fld>
            <a:endParaRPr lang="en-US" dirty="0"/>
          </a:p>
        </p:txBody>
      </p:sp>
      <p:sp>
        <p:nvSpPr>
          <p:cNvPr id="5" name="Footer Placeholder 4"/>
          <p:cNvSpPr>
            <a:spLocks noGrp="1"/>
          </p:cNvSpPr>
          <p:nvPr>
            <p:ph type="ftr" sz="quarter" idx="11"/>
          </p:nvPr>
        </p:nvSpPr>
        <p:spPr/>
        <p:txBody>
          <a:bodyPr/>
          <a:lstStyle/>
          <a:p>
            <a:r>
              <a:rPr lang="en-US"/>
              <a:t>Smart Crop Prediction and Irrigation Management System</a:t>
            </a:r>
            <a:endParaRPr lang="en-US" dirty="0"/>
          </a:p>
        </p:txBody>
      </p:sp>
      <p:sp>
        <p:nvSpPr>
          <p:cNvPr id="6" name="Slide Number Placeholder 5"/>
          <p:cNvSpPr>
            <a:spLocks noGrp="1"/>
          </p:cNvSpPr>
          <p:nvPr>
            <p:ph type="sldNum" sz="quarter" idx="12"/>
          </p:nvPr>
        </p:nvSpPr>
        <p:spPr/>
        <p:txBody>
          <a:bodyPr/>
          <a:lstStyle/>
          <a:p>
            <a:fld id="{20CAD3F2-10E3-45D0-9400-8C64AC8E8691}" type="slidenum">
              <a:rPr lang="en-US" smtClean="0"/>
              <a:t>1</a:t>
            </a:fld>
            <a:endParaRPr lang="en-US" dirty="0"/>
          </a:p>
        </p:txBody>
      </p:sp>
      <p:sp>
        <p:nvSpPr>
          <p:cNvPr id="7" name="TextBox 6"/>
          <p:cNvSpPr txBox="1"/>
          <p:nvPr/>
        </p:nvSpPr>
        <p:spPr>
          <a:xfrm>
            <a:off x="575556" y="4221088"/>
            <a:ext cx="8157592" cy="1783715"/>
          </a:xfrm>
          <a:prstGeom prst="rect">
            <a:avLst/>
          </a:prstGeom>
          <a:noFill/>
        </p:spPr>
        <p:txBody>
          <a:bodyPr wrap="square" rtlCol="0">
            <a:spAutoFit/>
          </a:bodyPr>
          <a:lstStyle/>
          <a:p>
            <a:r>
              <a:rPr lang="en-US" sz="2200" b="1" dirty="0"/>
              <a:t>Batch Members :</a:t>
            </a:r>
            <a:br>
              <a:rPr lang="en-US" sz="1800" dirty="0"/>
            </a:br>
            <a:r>
              <a:rPr lang="en-US" sz="2200" dirty="0"/>
              <a:t>1. </a:t>
            </a:r>
            <a:r>
              <a:rPr lang="en-US" sz="2200" dirty="0" err="1"/>
              <a:t>Agilan</a:t>
            </a:r>
            <a:r>
              <a:rPr lang="en-US" sz="2200" dirty="0"/>
              <a:t> V S                 715517105002</a:t>
            </a:r>
            <a:br>
              <a:rPr lang="en-US" sz="2200" dirty="0"/>
            </a:br>
            <a:r>
              <a:rPr lang="en-US" sz="2200" dirty="0"/>
              <a:t>2. Deepak </a:t>
            </a:r>
            <a:r>
              <a:rPr lang="en-US" sz="2200" dirty="0" err="1"/>
              <a:t>Nethaji</a:t>
            </a:r>
            <a:r>
              <a:rPr lang="en-US" sz="2200" dirty="0"/>
              <a:t> M P  715517105008</a:t>
            </a:r>
            <a:br>
              <a:rPr lang="en-US" sz="2200" dirty="0"/>
            </a:br>
            <a:r>
              <a:rPr lang="en-US" sz="2200" dirty="0"/>
              <a:t>3. Sri Nishanth G           715517105045</a:t>
            </a:r>
            <a:br>
              <a:rPr lang="en-US" sz="2200" dirty="0"/>
            </a:br>
            <a:r>
              <a:rPr lang="en-US" sz="2200" dirty="0"/>
              <a:t>4. Vishnu Prasath M      715517105055</a:t>
            </a:r>
            <a:endParaRPr lang="en-IN" sz="2200" dirty="0"/>
          </a:p>
        </p:txBody>
      </p:sp>
      <p:pic>
        <p:nvPicPr>
          <p:cNvPr id="8" name="Picture 7"/>
          <p:cNvPicPr/>
          <p:nvPr/>
        </p:nvPicPr>
        <p:blipFill>
          <a:blip r:embed="rId2"/>
          <a:stretch>
            <a:fillRect/>
          </a:stretch>
        </p:blipFill>
        <p:spPr>
          <a:xfrm>
            <a:off x="6618808" y="4536997"/>
            <a:ext cx="1625600" cy="1625600"/>
          </a:xfrm>
          <a:prstGeom prst="rect">
            <a:avLst/>
          </a:prstGeom>
        </p:spPr>
      </p:pic>
      <p:pic>
        <p:nvPicPr>
          <p:cNvPr id="9" name="Picture 8"/>
          <p:cNvPicPr/>
          <p:nvPr/>
        </p:nvPicPr>
        <p:blipFill>
          <a:blip r:embed="rId3"/>
          <a:stretch>
            <a:fillRect/>
          </a:stretch>
        </p:blipFill>
        <p:spPr>
          <a:xfrm>
            <a:off x="7698928" y="5820752"/>
            <a:ext cx="545480" cy="47347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229600" cy="1143000"/>
          </a:xfrm>
        </p:spPr>
        <p:txBody>
          <a:bodyPr>
            <a:normAutofit/>
          </a:bodyPr>
          <a:lstStyle/>
          <a:p>
            <a:r>
              <a:rPr lang="en-IN" altLang="en-US" sz="2400" b="1" dirty="0"/>
              <a:t>Objectives</a:t>
            </a:r>
          </a:p>
        </p:txBody>
      </p:sp>
      <p:sp>
        <p:nvSpPr>
          <p:cNvPr id="3" name="Content Placeholder 2"/>
          <p:cNvSpPr>
            <a:spLocks noGrp="1"/>
          </p:cNvSpPr>
          <p:nvPr>
            <p:ph idx="1"/>
          </p:nvPr>
        </p:nvSpPr>
        <p:spPr>
          <a:xfrm>
            <a:off x="457200" y="1417955"/>
            <a:ext cx="8229600" cy="4708525"/>
          </a:xfrm>
        </p:spPr>
        <p:txBody>
          <a:bodyPr>
            <a:normAutofit/>
          </a:bodyPr>
          <a:lstStyle/>
          <a:p>
            <a:pPr>
              <a:lnSpc>
                <a:spcPct val="130000"/>
              </a:lnSpc>
            </a:pPr>
            <a:r>
              <a:rPr lang="en-IN" altLang="en-US" sz="2000" dirty="0"/>
              <a:t>To study and compare the accuracy of various algorithms to find the algorithms which is most suitable.</a:t>
            </a:r>
          </a:p>
          <a:p>
            <a:pPr>
              <a:lnSpc>
                <a:spcPct val="130000"/>
              </a:lnSpc>
            </a:pPr>
            <a:endParaRPr lang="en-IN" altLang="en-US" sz="2000" dirty="0"/>
          </a:p>
          <a:p>
            <a:pPr>
              <a:lnSpc>
                <a:spcPct val="130000"/>
              </a:lnSpc>
            </a:pPr>
            <a:r>
              <a:rPr lang="en-IN" altLang="en-US" sz="2000" dirty="0"/>
              <a:t>To predict suitable crop for a particular area by consider parameters such as temperature, pH, humidity and amount of rainfall</a:t>
            </a:r>
          </a:p>
          <a:p>
            <a:pPr>
              <a:lnSpc>
                <a:spcPct val="130000"/>
              </a:lnSpc>
            </a:pPr>
            <a:endParaRPr lang="en-IN" altLang="en-US" sz="2000" dirty="0"/>
          </a:p>
          <a:p>
            <a:pPr>
              <a:lnSpc>
                <a:spcPct val="130000"/>
              </a:lnSpc>
            </a:pPr>
            <a:r>
              <a:rPr lang="en-IN" altLang="en-US" sz="2000" dirty="0"/>
              <a:t>To find whether to irrigate field or not by considering parameters such as air humidity, temperature, soil moisture and amount of light</a:t>
            </a:r>
          </a:p>
        </p:txBody>
      </p:sp>
      <p:sp>
        <p:nvSpPr>
          <p:cNvPr id="4" name="Date Placeholder 3"/>
          <p:cNvSpPr>
            <a:spLocks noGrp="1"/>
          </p:cNvSpPr>
          <p:nvPr>
            <p:ph type="dt" sz="half" idx="10"/>
          </p:nvPr>
        </p:nvSpPr>
        <p:spPr/>
        <p:txBody>
          <a:bodyPr/>
          <a:lstStyle/>
          <a:p>
            <a:fld id="{77C6474B-2A7B-48C4-8DAB-D855648C464F}" type="datetime1">
              <a:rPr lang="en-US" smtClean="0"/>
              <a:t>8/5/2021</a:t>
            </a:fld>
            <a:endParaRPr lang="en-US" dirty="0"/>
          </a:p>
        </p:txBody>
      </p:sp>
      <p:sp>
        <p:nvSpPr>
          <p:cNvPr id="5" name="Footer Placeholder 4"/>
          <p:cNvSpPr>
            <a:spLocks noGrp="1"/>
          </p:cNvSpPr>
          <p:nvPr>
            <p:ph type="ftr" sz="quarter" idx="11"/>
          </p:nvPr>
        </p:nvSpPr>
        <p:spPr/>
        <p:txBody>
          <a:bodyPr/>
          <a:lstStyle/>
          <a:p>
            <a:r>
              <a:rPr lang="en-US"/>
              <a:t>Smart Crop Prediction and Irrigation Management System</a:t>
            </a:r>
            <a:endParaRPr lang="en-US" dirty="0"/>
          </a:p>
        </p:txBody>
      </p:sp>
      <p:sp>
        <p:nvSpPr>
          <p:cNvPr id="6" name="Slide Number Placeholder 5"/>
          <p:cNvSpPr>
            <a:spLocks noGrp="1"/>
          </p:cNvSpPr>
          <p:nvPr>
            <p:ph type="sldNum" sz="quarter" idx="12"/>
          </p:nvPr>
        </p:nvSpPr>
        <p:spPr/>
        <p:txBody>
          <a:bodyPr/>
          <a:lstStyle/>
          <a:p>
            <a:fld id="{20CAD3F2-10E3-45D0-9400-8C64AC8E8691}" type="slidenum">
              <a:rPr lang="en-US" smtClean="0"/>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95300"/>
            <a:ext cx="8229600" cy="1143000"/>
          </a:xfrm>
        </p:spPr>
        <p:txBody>
          <a:bodyPr>
            <a:normAutofit/>
          </a:bodyPr>
          <a:lstStyle/>
          <a:p>
            <a:r>
              <a:rPr lang="en-IN" altLang="en-US" sz="2400" b="1" dirty="0"/>
              <a:t>Problem Statement</a:t>
            </a:r>
          </a:p>
        </p:txBody>
      </p:sp>
      <p:sp>
        <p:nvSpPr>
          <p:cNvPr id="3" name="Content Placeholder 2"/>
          <p:cNvSpPr>
            <a:spLocks noGrp="1"/>
          </p:cNvSpPr>
          <p:nvPr>
            <p:ph idx="1"/>
          </p:nvPr>
        </p:nvSpPr>
        <p:spPr/>
        <p:txBody>
          <a:bodyPr/>
          <a:lstStyle/>
          <a:p>
            <a:pPr marL="0" indent="0">
              <a:lnSpc>
                <a:spcPct val="150000"/>
              </a:lnSpc>
              <a:buNone/>
            </a:pPr>
            <a:r>
              <a:rPr lang="en-IN" altLang="en-US" sz="2000" dirty="0"/>
              <a:t>Agricultural land area is decreasing day by day and population is also increasing to get more yield in a same area.</a:t>
            </a:r>
          </a:p>
          <a:p>
            <a:pPr marL="0" indent="0">
              <a:lnSpc>
                <a:spcPct val="150000"/>
              </a:lnSpc>
              <a:buNone/>
            </a:pPr>
            <a:endParaRPr lang="en-IN" altLang="en-US" sz="2000" dirty="0"/>
          </a:p>
          <a:p>
            <a:pPr marL="0" indent="0">
              <a:lnSpc>
                <a:spcPct val="150000"/>
              </a:lnSpc>
              <a:buNone/>
            </a:pPr>
            <a:r>
              <a:rPr lang="en-IN" altLang="en-US" sz="2000" dirty="0"/>
              <a:t>Water resources are also decreasing . To use the available water as per the requirement of crops.</a:t>
            </a:r>
          </a:p>
        </p:txBody>
      </p:sp>
      <p:sp>
        <p:nvSpPr>
          <p:cNvPr id="4" name="Date Placeholder 3"/>
          <p:cNvSpPr>
            <a:spLocks noGrp="1"/>
          </p:cNvSpPr>
          <p:nvPr>
            <p:ph type="dt" sz="half" idx="10"/>
          </p:nvPr>
        </p:nvSpPr>
        <p:spPr/>
        <p:txBody>
          <a:bodyPr/>
          <a:lstStyle/>
          <a:p>
            <a:fld id="{77C6474B-2A7B-48C4-8DAB-D855648C464F}" type="datetime1">
              <a:rPr lang="en-US" smtClean="0"/>
              <a:t>8/5/2021</a:t>
            </a:fld>
            <a:endParaRPr lang="en-US" dirty="0"/>
          </a:p>
        </p:txBody>
      </p:sp>
      <p:sp>
        <p:nvSpPr>
          <p:cNvPr id="5" name="Footer Placeholder 4"/>
          <p:cNvSpPr>
            <a:spLocks noGrp="1"/>
          </p:cNvSpPr>
          <p:nvPr>
            <p:ph type="ftr" sz="quarter" idx="11"/>
          </p:nvPr>
        </p:nvSpPr>
        <p:spPr/>
        <p:txBody>
          <a:bodyPr/>
          <a:lstStyle/>
          <a:p>
            <a:r>
              <a:rPr lang="en-US"/>
              <a:t>Smart Crop Prediction and Irrigation Management System</a:t>
            </a:r>
            <a:endParaRPr lang="en-US" dirty="0"/>
          </a:p>
        </p:txBody>
      </p:sp>
      <p:sp>
        <p:nvSpPr>
          <p:cNvPr id="6" name="Slide Number Placeholder 5"/>
          <p:cNvSpPr>
            <a:spLocks noGrp="1"/>
          </p:cNvSpPr>
          <p:nvPr>
            <p:ph type="sldNum" sz="quarter" idx="12"/>
          </p:nvPr>
        </p:nvSpPr>
        <p:spPr/>
        <p:txBody>
          <a:bodyPr/>
          <a:lstStyle/>
          <a:p>
            <a:fld id="{20CAD3F2-10E3-45D0-9400-8C64AC8E8691}" type="slidenum">
              <a:rPr lang="en-US" smtClean="0"/>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1129030"/>
            <a:ext cx="8229600" cy="452120"/>
          </a:xfrm>
        </p:spPr>
        <p:txBody>
          <a:bodyPr>
            <a:normAutofit fontScale="90000"/>
          </a:bodyPr>
          <a:lstStyle/>
          <a:p>
            <a:r>
              <a:rPr lang="en-IN" altLang="en-US" sz="2700" b="1" dirty="0">
                <a:sym typeface="+mn-ea"/>
              </a:rPr>
              <a:t>Tools and Packages used</a:t>
            </a:r>
            <a:br>
              <a:rPr lang="en-IN" altLang="en-US" dirty="0">
                <a:sym typeface="+mn-ea"/>
              </a:rPr>
            </a:br>
            <a:endParaRPr lang="en-US" dirty="0"/>
          </a:p>
        </p:txBody>
      </p:sp>
      <p:sp>
        <p:nvSpPr>
          <p:cNvPr id="3" name="Content Placeholder 2"/>
          <p:cNvSpPr>
            <a:spLocks noGrp="1"/>
          </p:cNvSpPr>
          <p:nvPr>
            <p:ph idx="1"/>
          </p:nvPr>
        </p:nvSpPr>
        <p:spPr/>
        <p:txBody>
          <a:bodyPr>
            <a:normAutofit fontScale="92500" lnSpcReduction="20000"/>
          </a:bodyPr>
          <a:lstStyle/>
          <a:p>
            <a:pPr marL="0" indent="0" algn="just">
              <a:lnSpc>
                <a:spcPct val="140000"/>
              </a:lnSpc>
              <a:buNone/>
            </a:pPr>
            <a:r>
              <a:rPr lang="en-IN" altLang="en-US" dirty="0">
                <a:sym typeface="+mn-ea"/>
              </a:rPr>
              <a:t>       </a:t>
            </a:r>
            <a:r>
              <a:rPr lang="en-IN" altLang="en-US" sz="2000" dirty="0">
                <a:sym typeface="+mn-ea"/>
              </a:rPr>
              <a:t>The tools used are</a:t>
            </a:r>
            <a:endParaRPr lang="en-IN" altLang="en-US" sz="2000" dirty="0"/>
          </a:p>
          <a:p>
            <a:pPr marL="0" indent="0">
              <a:lnSpc>
                <a:spcPct val="140000"/>
              </a:lnSpc>
              <a:buNone/>
            </a:pPr>
            <a:r>
              <a:rPr lang="en-IN" altLang="en-US" sz="2000" dirty="0">
                <a:sym typeface="+mn-ea"/>
              </a:rPr>
              <a:t>                   Python(3.8.2)</a:t>
            </a:r>
          </a:p>
          <a:p>
            <a:pPr marL="0" indent="0">
              <a:lnSpc>
                <a:spcPct val="140000"/>
              </a:lnSpc>
              <a:buNone/>
            </a:pPr>
            <a:r>
              <a:rPr lang="en-IN" altLang="en-US" sz="2000" dirty="0">
                <a:sym typeface="+mn-ea"/>
              </a:rPr>
              <a:t>                   Spyder</a:t>
            </a:r>
          </a:p>
          <a:p>
            <a:pPr marL="0" indent="0">
              <a:lnSpc>
                <a:spcPct val="140000"/>
              </a:lnSpc>
              <a:buNone/>
            </a:pPr>
            <a:endParaRPr lang="en-IN" altLang="en-US" sz="2000" dirty="0"/>
          </a:p>
          <a:p>
            <a:pPr marL="0" indent="0">
              <a:lnSpc>
                <a:spcPct val="140000"/>
              </a:lnSpc>
              <a:buNone/>
            </a:pPr>
            <a:r>
              <a:rPr lang="en-IN" altLang="en-US" sz="2000" dirty="0">
                <a:sym typeface="+mn-ea"/>
              </a:rPr>
              <a:t>           The packages used are</a:t>
            </a:r>
            <a:endParaRPr lang="en-IN" altLang="en-US" sz="2000" dirty="0"/>
          </a:p>
          <a:p>
            <a:pPr marL="0" indent="0">
              <a:lnSpc>
                <a:spcPct val="140000"/>
              </a:lnSpc>
              <a:buNone/>
            </a:pPr>
            <a:r>
              <a:rPr lang="en-IN" altLang="en-US" sz="2000" dirty="0">
                <a:sym typeface="+mn-ea"/>
              </a:rPr>
              <a:t>                  Scikit Learn</a:t>
            </a:r>
            <a:endParaRPr lang="en-IN" altLang="en-US" sz="2000" dirty="0"/>
          </a:p>
          <a:p>
            <a:pPr marL="0" indent="0">
              <a:lnSpc>
                <a:spcPct val="140000"/>
              </a:lnSpc>
              <a:buNone/>
            </a:pPr>
            <a:r>
              <a:rPr lang="en-IN" altLang="en-US" sz="2000" dirty="0">
                <a:sym typeface="+mn-ea"/>
              </a:rPr>
              <a:t>                  </a:t>
            </a:r>
            <a:r>
              <a:rPr lang="en-IN" altLang="en-US" sz="2000" dirty="0" err="1">
                <a:sym typeface="+mn-ea"/>
              </a:rPr>
              <a:t>LightGBM</a:t>
            </a:r>
            <a:endParaRPr lang="en-IN" altLang="en-US" sz="2000" dirty="0">
              <a:sym typeface="+mn-ea"/>
            </a:endParaRPr>
          </a:p>
          <a:p>
            <a:pPr marL="0" indent="0">
              <a:lnSpc>
                <a:spcPct val="140000"/>
              </a:lnSpc>
              <a:buNone/>
            </a:pPr>
            <a:r>
              <a:rPr lang="en-US" sz="2000" dirty="0"/>
              <a:t>                  </a:t>
            </a:r>
            <a:r>
              <a:rPr lang="en-IN" altLang="en-US" sz="2000" dirty="0" err="1"/>
              <a:t>CatBoost</a:t>
            </a:r>
            <a:endParaRPr lang="en-IN" altLang="en-US" sz="2000" dirty="0"/>
          </a:p>
          <a:p>
            <a:pPr marL="0" indent="0">
              <a:lnSpc>
                <a:spcPct val="140000"/>
              </a:lnSpc>
              <a:buNone/>
            </a:pPr>
            <a:r>
              <a:rPr lang="en-IN" altLang="en-US" sz="2000" dirty="0"/>
              <a:t>                  </a:t>
            </a:r>
            <a:r>
              <a:rPr lang="en-IN" altLang="en-US" sz="2000" dirty="0" err="1"/>
              <a:t>Tkinter</a:t>
            </a:r>
            <a:endParaRPr lang="en-IN" altLang="en-US" sz="2000" dirty="0"/>
          </a:p>
          <a:p>
            <a:pPr marL="0" indent="0">
              <a:lnSpc>
                <a:spcPct val="140000"/>
              </a:lnSpc>
              <a:buNone/>
            </a:pPr>
            <a:r>
              <a:rPr lang="en-IN" altLang="en-US" sz="2000" dirty="0"/>
              <a:t>                  Pandas</a:t>
            </a:r>
          </a:p>
        </p:txBody>
      </p:sp>
      <p:sp>
        <p:nvSpPr>
          <p:cNvPr id="4" name="Date Placeholder 3"/>
          <p:cNvSpPr>
            <a:spLocks noGrp="1"/>
          </p:cNvSpPr>
          <p:nvPr>
            <p:ph type="dt" sz="half" idx="10"/>
          </p:nvPr>
        </p:nvSpPr>
        <p:spPr/>
        <p:txBody>
          <a:bodyPr/>
          <a:lstStyle/>
          <a:p>
            <a:fld id="{77C6474B-2A7B-48C4-8DAB-D855648C464F}" type="datetime1">
              <a:rPr lang="en-US" smtClean="0"/>
              <a:t>8/5/2021</a:t>
            </a:fld>
            <a:endParaRPr lang="en-US" dirty="0"/>
          </a:p>
        </p:txBody>
      </p:sp>
      <p:sp>
        <p:nvSpPr>
          <p:cNvPr id="5" name="Footer Placeholder 4"/>
          <p:cNvSpPr>
            <a:spLocks noGrp="1"/>
          </p:cNvSpPr>
          <p:nvPr>
            <p:ph type="ftr" sz="quarter" idx="11"/>
          </p:nvPr>
        </p:nvSpPr>
        <p:spPr/>
        <p:txBody>
          <a:bodyPr/>
          <a:lstStyle/>
          <a:p>
            <a:r>
              <a:rPr lang="en-US"/>
              <a:t>Smart Crop Prediction and Irrigation Management System</a:t>
            </a:r>
            <a:endParaRPr lang="en-US" dirty="0"/>
          </a:p>
        </p:txBody>
      </p:sp>
      <p:sp>
        <p:nvSpPr>
          <p:cNvPr id="6" name="Slide Number Placeholder 5"/>
          <p:cNvSpPr>
            <a:spLocks noGrp="1"/>
          </p:cNvSpPr>
          <p:nvPr>
            <p:ph type="sldNum" sz="quarter" idx="12"/>
          </p:nvPr>
        </p:nvSpPr>
        <p:spPr/>
        <p:txBody>
          <a:bodyPr/>
          <a:lstStyle/>
          <a:p>
            <a:fld id="{20CAD3F2-10E3-45D0-9400-8C64AC8E8691}" type="slidenum">
              <a:rPr lang="en-US" smtClean="0"/>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28625"/>
            <a:ext cx="8229600" cy="1143000"/>
          </a:xfrm>
        </p:spPr>
        <p:txBody>
          <a:bodyPr>
            <a:normAutofit/>
          </a:bodyPr>
          <a:lstStyle/>
          <a:p>
            <a:r>
              <a:rPr lang="en-IN" altLang="en-US" sz="2400" b="1" dirty="0"/>
              <a:t>Software Description</a:t>
            </a:r>
          </a:p>
        </p:txBody>
      </p:sp>
      <p:sp>
        <p:nvSpPr>
          <p:cNvPr id="3" name="Content Placeholder 2"/>
          <p:cNvSpPr>
            <a:spLocks noGrp="1"/>
          </p:cNvSpPr>
          <p:nvPr>
            <p:ph idx="1"/>
          </p:nvPr>
        </p:nvSpPr>
        <p:spPr/>
        <p:txBody>
          <a:bodyPr>
            <a:normAutofit/>
          </a:bodyPr>
          <a:lstStyle/>
          <a:p>
            <a:pPr marL="0" indent="0">
              <a:buNone/>
            </a:pPr>
            <a:r>
              <a:rPr lang="en-IN" altLang="en-US" sz="2400" u="sng" dirty="0"/>
              <a:t>Python</a:t>
            </a:r>
          </a:p>
          <a:p>
            <a:pPr marL="0" indent="0" algn="just">
              <a:lnSpc>
                <a:spcPct val="140000"/>
              </a:lnSpc>
              <a:buNone/>
            </a:pPr>
            <a:r>
              <a:rPr lang="en-IN" altLang="en-US" sz="2000" dirty="0"/>
              <a:t>Python is a high-level programming language designed to be easy to read </a:t>
            </a:r>
          </a:p>
          <a:p>
            <a:pPr marL="0" indent="0" algn="just">
              <a:lnSpc>
                <a:spcPct val="140000"/>
              </a:lnSpc>
              <a:buNone/>
            </a:pPr>
            <a:r>
              <a:rPr lang="en-IN" altLang="en-US" sz="2000" dirty="0"/>
              <a:t>and simple to implement. </a:t>
            </a:r>
          </a:p>
          <a:p>
            <a:pPr marL="0" indent="0" algn="just">
              <a:lnSpc>
                <a:spcPct val="140000"/>
              </a:lnSpc>
              <a:buNone/>
            </a:pPr>
            <a:endParaRPr lang="en-IN" altLang="en-US" sz="2000" dirty="0"/>
          </a:p>
          <a:p>
            <a:pPr marL="0" indent="0" algn="just">
              <a:lnSpc>
                <a:spcPct val="140000"/>
              </a:lnSpc>
              <a:buNone/>
            </a:pPr>
            <a:r>
              <a:rPr lang="en-IN" altLang="en-US" sz="2000" dirty="0"/>
              <a:t>Python is open source, which means it is free to use, even for commercial applications. Python can run on Mac, Windows, and Unix systems and has also been ported to Java and .NET virtual machines.</a:t>
            </a:r>
          </a:p>
          <a:p>
            <a:pPr marL="0" indent="0">
              <a:buNone/>
            </a:pPr>
            <a:endParaRPr lang="en-IN" altLang="en-US" sz="2000" dirty="0"/>
          </a:p>
        </p:txBody>
      </p:sp>
      <p:sp>
        <p:nvSpPr>
          <p:cNvPr id="4" name="Date Placeholder 3"/>
          <p:cNvSpPr>
            <a:spLocks noGrp="1"/>
          </p:cNvSpPr>
          <p:nvPr>
            <p:ph type="dt" sz="half" idx="10"/>
          </p:nvPr>
        </p:nvSpPr>
        <p:spPr/>
        <p:txBody>
          <a:bodyPr/>
          <a:lstStyle/>
          <a:p>
            <a:fld id="{77C6474B-2A7B-48C4-8DAB-D855648C464F}" type="datetime1">
              <a:rPr lang="en-US" smtClean="0"/>
              <a:t>8/5/2021</a:t>
            </a:fld>
            <a:endParaRPr lang="en-US" dirty="0"/>
          </a:p>
        </p:txBody>
      </p:sp>
      <p:sp>
        <p:nvSpPr>
          <p:cNvPr id="5" name="Footer Placeholder 4"/>
          <p:cNvSpPr>
            <a:spLocks noGrp="1"/>
          </p:cNvSpPr>
          <p:nvPr>
            <p:ph type="ftr" sz="quarter" idx="11"/>
          </p:nvPr>
        </p:nvSpPr>
        <p:spPr/>
        <p:txBody>
          <a:bodyPr/>
          <a:lstStyle/>
          <a:p>
            <a:r>
              <a:rPr lang="en-US"/>
              <a:t>Smart Crop Prediction and Irrigation Management System</a:t>
            </a:r>
            <a:endParaRPr lang="en-US" dirty="0"/>
          </a:p>
        </p:txBody>
      </p:sp>
      <p:sp>
        <p:nvSpPr>
          <p:cNvPr id="6" name="Slide Number Placeholder 5"/>
          <p:cNvSpPr>
            <a:spLocks noGrp="1"/>
          </p:cNvSpPr>
          <p:nvPr>
            <p:ph type="sldNum" sz="quarter" idx="12"/>
          </p:nvPr>
        </p:nvSpPr>
        <p:spPr/>
        <p:txBody>
          <a:bodyPr/>
          <a:lstStyle/>
          <a:p>
            <a:fld id="{20CAD3F2-10E3-45D0-9400-8C64AC8E8691}" type="slidenum">
              <a:rPr lang="en-US" smtClean="0"/>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66018"/>
            <a:ext cx="8229600" cy="4525963"/>
          </a:xfrm>
        </p:spPr>
        <p:txBody>
          <a:bodyPr/>
          <a:lstStyle/>
          <a:p>
            <a:pPr marL="0" indent="0">
              <a:buNone/>
            </a:pPr>
            <a:r>
              <a:rPr lang="en-IN" altLang="en-US" sz="2400" u="sng" dirty="0"/>
              <a:t>Spyder</a:t>
            </a:r>
          </a:p>
          <a:p>
            <a:pPr marL="0" indent="0">
              <a:buNone/>
            </a:pPr>
            <a:endParaRPr lang="en-IN" altLang="en-US" dirty="0"/>
          </a:p>
          <a:p>
            <a:pPr marL="0" indent="0">
              <a:lnSpc>
                <a:spcPct val="160000"/>
              </a:lnSpc>
              <a:buNone/>
            </a:pPr>
            <a:r>
              <a:rPr lang="en-IN" altLang="en-US" sz="2000" dirty="0"/>
              <a:t>Spyder (Scientific Python Development Environment, previously known as </a:t>
            </a:r>
          </a:p>
          <a:p>
            <a:pPr marL="0" indent="0">
              <a:lnSpc>
                <a:spcPct val="160000"/>
              </a:lnSpc>
              <a:buNone/>
            </a:pPr>
            <a:r>
              <a:rPr lang="en-IN" altLang="en-US" sz="2000" dirty="0"/>
              <a:t>(</a:t>
            </a:r>
            <a:r>
              <a:rPr lang="en-IN" altLang="en-US" sz="2000" dirty="0" err="1"/>
              <a:t>Pydee</a:t>
            </a:r>
            <a:r>
              <a:rPr lang="en-IN" altLang="en-US" sz="2000" dirty="0"/>
              <a:t>) is a simple and lightweight, yet powerful interactive development </a:t>
            </a:r>
          </a:p>
          <a:p>
            <a:pPr marL="0" indent="0">
              <a:lnSpc>
                <a:spcPct val="160000"/>
              </a:lnSpc>
              <a:buNone/>
            </a:pPr>
            <a:r>
              <a:rPr lang="en-IN" altLang="en-US" sz="2000" dirty="0"/>
              <a:t>environment for scientific programming in the Python language. This software is open source and cross-platform. </a:t>
            </a:r>
          </a:p>
        </p:txBody>
      </p:sp>
      <p:sp>
        <p:nvSpPr>
          <p:cNvPr id="4" name="Date Placeholder 3"/>
          <p:cNvSpPr>
            <a:spLocks noGrp="1"/>
          </p:cNvSpPr>
          <p:nvPr>
            <p:ph type="dt" sz="half" idx="10"/>
          </p:nvPr>
        </p:nvSpPr>
        <p:spPr/>
        <p:txBody>
          <a:bodyPr/>
          <a:lstStyle/>
          <a:p>
            <a:fld id="{77C6474B-2A7B-48C4-8DAB-D855648C464F}" type="datetime1">
              <a:rPr lang="en-US" smtClean="0"/>
              <a:t>8/5/2021</a:t>
            </a:fld>
            <a:endParaRPr lang="en-US" dirty="0"/>
          </a:p>
        </p:txBody>
      </p:sp>
      <p:sp>
        <p:nvSpPr>
          <p:cNvPr id="5" name="Footer Placeholder 4"/>
          <p:cNvSpPr>
            <a:spLocks noGrp="1"/>
          </p:cNvSpPr>
          <p:nvPr>
            <p:ph type="ftr" sz="quarter" idx="11"/>
          </p:nvPr>
        </p:nvSpPr>
        <p:spPr/>
        <p:txBody>
          <a:bodyPr/>
          <a:lstStyle/>
          <a:p>
            <a:r>
              <a:rPr lang="en-US"/>
              <a:t>Smart Crop Prediction and Irrigation Management System</a:t>
            </a:r>
            <a:endParaRPr lang="en-US" dirty="0"/>
          </a:p>
        </p:txBody>
      </p:sp>
      <p:sp>
        <p:nvSpPr>
          <p:cNvPr id="6" name="Slide Number Placeholder 5"/>
          <p:cNvSpPr>
            <a:spLocks noGrp="1"/>
          </p:cNvSpPr>
          <p:nvPr>
            <p:ph type="sldNum" sz="quarter" idx="12"/>
          </p:nvPr>
        </p:nvSpPr>
        <p:spPr/>
        <p:txBody>
          <a:bodyPr/>
          <a:lstStyle/>
          <a:p>
            <a:fld id="{20CAD3F2-10E3-45D0-9400-8C64AC8E8691}" type="slidenum">
              <a:rPr lang="en-US" smtClean="0"/>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832985"/>
          </a:xfrm>
        </p:spPr>
        <p:txBody>
          <a:bodyPr>
            <a:normAutofit fontScale="92500" lnSpcReduction="10000"/>
          </a:bodyPr>
          <a:lstStyle/>
          <a:p>
            <a:pPr marL="0" indent="0">
              <a:buNone/>
            </a:pPr>
            <a:r>
              <a:rPr lang="en-IN" altLang="en-US" sz="2600" u="sng" dirty="0"/>
              <a:t>Pandas</a:t>
            </a:r>
          </a:p>
          <a:p>
            <a:pPr marL="0" indent="0">
              <a:lnSpc>
                <a:spcPct val="140000"/>
              </a:lnSpc>
              <a:buNone/>
            </a:pPr>
            <a:r>
              <a:rPr lang="en-IN" altLang="en-US" sz="2000" dirty="0"/>
              <a:t>Pandas is a software library written for the Python programming language for data manipulation and analysis. In particular, it offers data structures and operations for manipulating numerical tables and time series. </a:t>
            </a:r>
          </a:p>
          <a:p>
            <a:pPr marL="0" indent="0">
              <a:lnSpc>
                <a:spcPct val="140000"/>
              </a:lnSpc>
              <a:buNone/>
            </a:pPr>
            <a:endParaRPr lang="en-IN" altLang="en-US" sz="2400" dirty="0"/>
          </a:p>
          <a:p>
            <a:pPr marL="0" indent="0">
              <a:lnSpc>
                <a:spcPct val="140000"/>
              </a:lnSpc>
              <a:buNone/>
            </a:pPr>
            <a:r>
              <a:rPr lang="en-IN" altLang="en-US" sz="2600" u="sng" dirty="0"/>
              <a:t>Scikit Learn</a:t>
            </a:r>
          </a:p>
          <a:p>
            <a:pPr marL="0" indent="0">
              <a:lnSpc>
                <a:spcPct val="140000"/>
              </a:lnSpc>
              <a:buNone/>
            </a:pPr>
            <a:r>
              <a:rPr lang="en-IN" altLang="en-US" sz="2000" dirty="0"/>
              <a:t>Scikit-learn is a free software machine learning library for the Python programming language . It features various classification, regression and clustering algorithms including support vector machines, random forests, gradient boosting  and is designed to interoperate with the Python numerical and scientific libraries NumPy and SciPy.</a:t>
            </a:r>
          </a:p>
          <a:p>
            <a:pPr marL="0" indent="0">
              <a:lnSpc>
                <a:spcPct val="140000"/>
              </a:lnSpc>
              <a:buNone/>
            </a:pPr>
            <a:endParaRPr lang="en-IN" altLang="en-US" sz="2000" dirty="0"/>
          </a:p>
          <a:p>
            <a:pPr marL="0" indent="0">
              <a:buNone/>
            </a:pPr>
            <a:endParaRPr lang="en-IN" altLang="en-US" sz="2000" dirty="0"/>
          </a:p>
        </p:txBody>
      </p:sp>
      <p:sp>
        <p:nvSpPr>
          <p:cNvPr id="4" name="Date Placeholder 3"/>
          <p:cNvSpPr>
            <a:spLocks noGrp="1"/>
          </p:cNvSpPr>
          <p:nvPr>
            <p:ph type="dt" sz="half" idx="10"/>
          </p:nvPr>
        </p:nvSpPr>
        <p:spPr/>
        <p:txBody>
          <a:bodyPr/>
          <a:lstStyle/>
          <a:p>
            <a:fld id="{77C6474B-2A7B-48C4-8DAB-D855648C464F}" type="datetime1">
              <a:rPr lang="en-US" smtClean="0"/>
              <a:t>8/5/2021</a:t>
            </a:fld>
            <a:endParaRPr lang="en-US" dirty="0"/>
          </a:p>
        </p:txBody>
      </p:sp>
      <p:sp>
        <p:nvSpPr>
          <p:cNvPr id="5" name="Footer Placeholder 4"/>
          <p:cNvSpPr>
            <a:spLocks noGrp="1"/>
          </p:cNvSpPr>
          <p:nvPr>
            <p:ph type="ftr" sz="quarter" idx="11"/>
          </p:nvPr>
        </p:nvSpPr>
        <p:spPr/>
        <p:txBody>
          <a:bodyPr/>
          <a:lstStyle/>
          <a:p>
            <a:r>
              <a:rPr lang="en-US"/>
              <a:t>Smart Crop Prediction and Irrigation Management System</a:t>
            </a:r>
            <a:endParaRPr lang="en-US" dirty="0"/>
          </a:p>
        </p:txBody>
      </p:sp>
      <p:sp>
        <p:nvSpPr>
          <p:cNvPr id="6" name="Slide Number Placeholder 5"/>
          <p:cNvSpPr>
            <a:spLocks noGrp="1"/>
          </p:cNvSpPr>
          <p:nvPr>
            <p:ph type="sldNum" sz="quarter" idx="12"/>
          </p:nvPr>
        </p:nvSpPr>
        <p:spPr/>
        <p:txBody>
          <a:bodyPr/>
          <a:lstStyle/>
          <a:p>
            <a:fld id="{20CAD3F2-10E3-45D0-9400-8C64AC8E8691}" type="slidenum">
              <a:rPr lang="en-US" smtClean="0"/>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A235D-ED30-43F1-BDED-C4BC608C0064}"/>
              </a:ext>
            </a:extLst>
          </p:cNvPr>
          <p:cNvSpPr>
            <a:spLocks noGrp="1"/>
          </p:cNvSpPr>
          <p:nvPr>
            <p:ph type="title"/>
          </p:nvPr>
        </p:nvSpPr>
        <p:spPr>
          <a:xfrm>
            <a:off x="-1295400" y="433387"/>
            <a:ext cx="8229600" cy="1143000"/>
          </a:xfrm>
        </p:spPr>
        <p:txBody>
          <a:bodyPr>
            <a:normAutofit/>
          </a:bodyPr>
          <a:lstStyle/>
          <a:p>
            <a:r>
              <a:rPr lang="en-US" sz="2400" b="1" dirty="0"/>
              <a:t>Software description(Algorithms</a:t>
            </a:r>
            <a:r>
              <a:rPr lang="en-US" sz="2400" dirty="0"/>
              <a:t>)</a:t>
            </a:r>
            <a:endParaRPr lang="en-IN" sz="2400" dirty="0"/>
          </a:p>
        </p:txBody>
      </p:sp>
      <p:sp>
        <p:nvSpPr>
          <p:cNvPr id="4" name="Date Placeholder 3"/>
          <p:cNvSpPr>
            <a:spLocks noGrp="1"/>
          </p:cNvSpPr>
          <p:nvPr>
            <p:ph type="dt" sz="half" idx="10"/>
          </p:nvPr>
        </p:nvSpPr>
        <p:spPr/>
        <p:txBody>
          <a:bodyPr/>
          <a:lstStyle/>
          <a:p>
            <a:fld id="{77C6474B-2A7B-48C4-8DAB-D855648C464F}" type="datetime1">
              <a:rPr lang="en-US" smtClean="0"/>
              <a:t>8/5/2021</a:t>
            </a:fld>
            <a:endParaRPr lang="en-US" dirty="0"/>
          </a:p>
        </p:txBody>
      </p:sp>
      <p:sp>
        <p:nvSpPr>
          <p:cNvPr id="5" name="Footer Placeholder 4"/>
          <p:cNvSpPr>
            <a:spLocks noGrp="1"/>
          </p:cNvSpPr>
          <p:nvPr>
            <p:ph type="ftr" sz="quarter" idx="11"/>
          </p:nvPr>
        </p:nvSpPr>
        <p:spPr/>
        <p:txBody>
          <a:bodyPr/>
          <a:lstStyle/>
          <a:p>
            <a:r>
              <a:rPr lang="en-US"/>
              <a:t>Smart Crop Prediction and Irrigation Management System</a:t>
            </a:r>
            <a:endParaRPr lang="en-US" dirty="0"/>
          </a:p>
        </p:txBody>
      </p:sp>
      <p:sp>
        <p:nvSpPr>
          <p:cNvPr id="6" name="Slide Number Placeholder 5"/>
          <p:cNvSpPr>
            <a:spLocks noGrp="1"/>
          </p:cNvSpPr>
          <p:nvPr>
            <p:ph type="sldNum" sz="quarter" idx="12"/>
          </p:nvPr>
        </p:nvSpPr>
        <p:spPr/>
        <p:txBody>
          <a:bodyPr/>
          <a:lstStyle/>
          <a:p>
            <a:fld id="{20CAD3F2-10E3-45D0-9400-8C64AC8E8691}" type="slidenum">
              <a:rPr lang="en-US" smtClean="0"/>
              <a:t>16</a:t>
            </a:fld>
            <a:endParaRPr lang="en-US" dirty="0"/>
          </a:p>
        </p:txBody>
      </p:sp>
      <p:sp>
        <p:nvSpPr>
          <p:cNvPr id="3" name="Content Placeholder 2"/>
          <p:cNvSpPr>
            <a:spLocks noGrp="1"/>
          </p:cNvSpPr>
          <p:nvPr>
            <p:ph sz="half" idx="4294967295"/>
          </p:nvPr>
        </p:nvSpPr>
        <p:spPr>
          <a:xfrm>
            <a:off x="744538" y="1524000"/>
            <a:ext cx="8399462" cy="4708525"/>
          </a:xfrm>
        </p:spPr>
        <p:txBody>
          <a:bodyPr/>
          <a:lstStyle/>
          <a:p>
            <a:pPr marL="0" indent="0">
              <a:buNone/>
            </a:pPr>
            <a:r>
              <a:rPr lang="en-IN" altLang="en-US" sz="2400" u="sng" dirty="0"/>
              <a:t>Boosting Algorithms</a:t>
            </a:r>
          </a:p>
          <a:p>
            <a:pPr marL="0" indent="0">
              <a:buNone/>
            </a:pPr>
            <a:r>
              <a:rPr lang="en-IN" altLang="en-US" sz="1800" dirty="0"/>
              <a:t>The term 'Boosting' refers to a family of algorithms which converts weak learner to strong learners. Boosting is an ensemble method for improving the model predictions of any given learning algorithm. The thought of boosting is to teach weak learners sequentially, each trying to correct its predecessor.</a:t>
            </a:r>
          </a:p>
        </p:txBody>
      </p:sp>
      <p:pic>
        <p:nvPicPr>
          <p:cNvPr id="20" name="Picture 3" descr="IMG_256"/>
          <p:cNvPicPr>
            <a:picLocks noGrp="1" noChangeAspect="1"/>
          </p:cNvPicPr>
          <p:nvPr>
            <p:ph sz="half" idx="4294967295"/>
          </p:nvPr>
        </p:nvPicPr>
        <p:blipFill>
          <a:blip r:embed="rId2"/>
          <a:srcRect l="8331" r="10256"/>
          <a:stretch>
            <a:fillRect/>
          </a:stretch>
        </p:blipFill>
        <p:spPr>
          <a:xfrm>
            <a:off x="2209800" y="3581400"/>
            <a:ext cx="4038600" cy="227171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5605" y="533400"/>
            <a:ext cx="8329295" cy="4824095"/>
          </a:xfrm>
        </p:spPr>
        <p:txBody>
          <a:bodyPr>
            <a:normAutofit/>
          </a:bodyPr>
          <a:lstStyle/>
          <a:p>
            <a:pPr marL="0" indent="0">
              <a:buNone/>
            </a:pPr>
            <a:r>
              <a:rPr lang="en-IN" altLang="en-US" u="sng" dirty="0"/>
              <a:t>Gradient Boosting</a:t>
            </a:r>
          </a:p>
          <a:p>
            <a:pPr marL="0" indent="0" algn="just">
              <a:lnSpc>
                <a:spcPct val="130000"/>
              </a:lnSpc>
              <a:buNone/>
            </a:pPr>
            <a:endParaRPr lang="en-IN" altLang="en-US" sz="2000" dirty="0"/>
          </a:p>
          <a:p>
            <a:pPr marL="0" indent="0" algn="just">
              <a:lnSpc>
                <a:spcPct val="130000"/>
              </a:lnSpc>
              <a:buNone/>
            </a:pPr>
            <a:r>
              <a:rPr lang="en-IN" altLang="en-US" sz="2000" dirty="0"/>
              <a:t>Gradient boosting is a machine learning technique for regression and classification problems, which produces a prediction model within the type of an ensemble of weak prediction models, typically decision trees. </a:t>
            </a:r>
          </a:p>
          <a:p>
            <a:pPr marL="0" indent="0" algn="just">
              <a:lnSpc>
                <a:spcPct val="130000"/>
              </a:lnSpc>
              <a:buNone/>
            </a:pPr>
            <a:r>
              <a:rPr lang="en-IN" altLang="en-US" sz="2000" dirty="0"/>
              <a:t>When a choice tree is that the weak learner, the resulting algorithm is known as gradient boosted trees, which usually outperforms random forest.</a:t>
            </a:r>
          </a:p>
          <a:p>
            <a:pPr marL="0" indent="0" algn="just">
              <a:lnSpc>
                <a:spcPct val="130000"/>
              </a:lnSpc>
              <a:buNone/>
            </a:pPr>
            <a:r>
              <a:rPr lang="en-IN" altLang="en-US" sz="2000" dirty="0"/>
              <a:t>It builds the model during a stage-wise fashion like other boosting methods do, and it generalizes them by allowing optimization of an arbitrary differentiable loss function.</a:t>
            </a:r>
          </a:p>
        </p:txBody>
      </p:sp>
      <p:sp>
        <p:nvSpPr>
          <p:cNvPr id="5" name="Date Placeholder 4"/>
          <p:cNvSpPr>
            <a:spLocks noGrp="1"/>
          </p:cNvSpPr>
          <p:nvPr>
            <p:ph type="dt" sz="half" idx="10"/>
          </p:nvPr>
        </p:nvSpPr>
        <p:spPr/>
        <p:txBody>
          <a:bodyPr/>
          <a:lstStyle/>
          <a:p>
            <a:fld id="{AB62ABFF-D452-4398-87A1-188DCBD2A57E}" type="datetime1">
              <a:rPr lang="en-US" smtClean="0"/>
              <a:t>8/5/2021</a:t>
            </a:fld>
            <a:endParaRPr lang="en-US" dirty="0"/>
          </a:p>
        </p:txBody>
      </p:sp>
      <p:sp>
        <p:nvSpPr>
          <p:cNvPr id="6" name="Footer Placeholder 5"/>
          <p:cNvSpPr>
            <a:spLocks noGrp="1"/>
          </p:cNvSpPr>
          <p:nvPr>
            <p:ph type="ftr" sz="quarter" idx="11"/>
          </p:nvPr>
        </p:nvSpPr>
        <p:spPr/>
        <p:txBody>
          <a:bodyPr/>
          <a:lstStyle/>
          <a:p>
            <a:r>
              <a:rPr lang="en-US"/>
              <a:t>Smart Crop Prediction and Irrigation Management System</a:t>
            </a:r>
            <a:endParaRPr lang="en-US" dirty="0"/>
          </a:p>
        </p:txBody>
      </p:sp>
      <p:sp>
        <p:nvSpPr>
          <p:cNvPr id="7" name="Slide Number Placeholder 6"/>
          <p:cNvSpPr>
            <a:spLocks noGrp="1"/>
          </p:cNvSpPr>
          <p:nvPr>
            <p:ph type="sldNum" sz="quarter" idx="12"/>
          </p:nvPr>
        </p:nvSpPr>
        <p:spPr/>
        <p:txBody>
          <a:bodyPr/>
          <a:lstStyle/>
          <a:p>
            <a:fld id="{20CAD3F2-10E3-45D0-9400-8C64AC8E8691}" type="slidenum">
              <a:rPr lang="en-US" smtClean="0"/>
              <a:t>17</a:t>
            </a:fld>
            <a:endParaRPr lang="en-US" dirty="0"/>
          </a:p>
        </p:txBody>
      </p:sp>
      <p:pic>
        <p:nvPicPr>
          <p:cNvPr id="2" name="Picture 1">
            <a:extLst>
              <a:ext uri="{FF2B5EF4-FFF2-40B4-BE49-F238E27FC236}">
                <a16:creationId xmlns:a16="http://schemas.microsoft.com/office/drawing/2014/main" id="{D95FA60F-3CA1-4C23-8B89-E36D83CEF558}"/>
              </a:ext>
            </a:extLst>
          </p:cNvPr>
          <p:cNvPicPr>
            <a:picLocks noChangeAspect="1"/>
          </p:cNvPicPr>
          <p:nvPr/>
        </p:nvPicPr>
        <p:blipFill>
          <a:blip r:embed="rId2"/>
          <a:stretch>
            <a:fillRect/>
          </a:stretch>
        </p:blipFill>
        <p:spPr>
          <a:xfrm>
            <a:off x="2203849" y="4529911"/>
            <a:ext cx="4712806" cy="165516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0685" y="1074737"/>
            <a:ext cx="8286115" cy="4708525"/>
          </a:xfrm>
        </p:spPr>
        <p:txBody>
          <a:bodyPr/>
          <a:lstStyle/>
          <a:p>
            <a:pPr marL="0" indent="0">
              <a:buNone/>
            </a:pPr>
            <a:r>
              <a:rPr lang="en-IN" altLang="en-US" sz="2400" u="sng" dirty="0" err="1"/>
              <a:t>LightGBM</a:t>
            </a:r>
            <a:endParaRPr lang="en-IN" altLang="en-US" sz="2400" u="sng" dirty="0"/>
          </a:p>
          <a:p>
            <a:pPr marL="0" indent="0">
              <a:buNone/>
            </a:pPr>
            <a:endParaRPr lang="en-IN" altLang="en-US" sz="2400" dirty="0"/>
          </a:p>
          <a:p>
            <a:pPr marL="0" indent="0" algn="just">
              <a:lnSpc>
                <a:spcPct val="120000"/>
              </a:lnSpc>
              <a:buNone/>
            </a:pPr>
            <a:r>
              <a:rPr lang="en-IN" altLang="en-US" sz="2000" dirty="0" err="1"/>
              <a:t>LightGBM</a:t>
            </a:r>
            <a:r>
              <a:rPr lang="en-IN" altLang="en-US" sz="2000" dirty="0"/>
              <a:t> is extremely fast, distributed, high-performance gradient boosting framework supported decision tree algorithm, used for ranking, classification and much of other machine learning tasks.</a:t>
            </a:r>
          </a:p>
          <a:p>
            <a:pPr marL="0" indent="0" algn="just">
              <a:lnSpc>
                <a:spcPct val="120000"/>
              </a:lnSpc>
              <a:buNone/>
            </a:pPr>
            <a:endParaRPr lang="en-IN" altLang="en-US" sz="2000" dirty="0"/>
          </a:p>
          <a:p>
            <a:pPr marL="0" indent="0" algn="just">
              <a:lnSpc>
                <a:spcPct val="120000"/>
              </a:lnSpc>
              <a:buNone/>
            </a:pPr>
            <a:r>
              <a:rPr lang="en-IN" altLang="en-US" sz="2000" dirty="0"/>
              <a:t>It splits the tree leaf wise with the only fit whereas other boosting algorithms split the tree depth wise or level wise rather than leaf-wise.</a:t>
            </a:r>
          </a:p>
        </p:txBody>
      </p:sp>
      <p:sp>
        <p:nvSpPr>
          <p:cNvPr id="5" name="Date Placeholder 4"/>
          <p:cNvSpPr>
            <a:spLocks noGrp="1"/>
          </p:cNvSpPr>
          <p:nvPr>
            <p:ph type="dt" sz="half" idx="10"/>
          </p:nvPr>
        </p:nvSpPr>
        <p:spPr/>
        <p:txBody>
          <a:bodyPr/>
          <a:lstStyle/>
          <a:p>
            <a:fld id="{AB62ABFF-D452-4398-87A1-188DCBD2A57E}" type="datetime1">
              <a:rPr lang="en-US" smtClean="0"/>
              <a:t>8/5/2021</a:t>
            </a:fld>
            <a:endParaRPr lang="en-US" dirty="0"/>
          </a:p>
        </p:txBody>
      </p:sp>
      <p:sp>
        <p:nvSpPr>
          <p:cNvPr id="6" name="Footer Placeholder 5"/>
          <p:cNvSpPr>
            <a:spLocks noGrp="1"/>
          </p:cNvSpPr>
          <p:nvPr>
            <p:ph type="ftr" sz="quarter" idx="11"/>
          </p:nvPr>
        </p:nvSpPr>
        <p:spPr/>
        <p:txBody>
          <a:bodyPr/>
          <a:lstStyle/>
          <a:p>
            <a:r>
              <a:rPr lang="en-US"/>
              <a:t>Smart Crop Prediction and Irrigation Management System</a:t>
            </a:r>
            <a:endParaRPr lang="en-US" dirty="0"/>
          </a:p>
        </p:txBody>
      </p:sp>
      <p:sp>
        <p:nvSpPr>
          <p:cNvPr id="7" name="Slide Number Placeholder 6"/>
          <p:cNvSpPr>
            <a:spLocks noGrp="1"/>
          </p:cNvSpPr>
          <p:nvPr>
            <p:ph type="sldNum" sz="quarter" idx="12"/>
          </p:nvPr>
        </p:nvSpPr>
        <p:spPr/>
        <p:txBody>
          <a:bodyPr/>
          <a:lstStyle/>
          <a:p>
            <a:fld id="{20CAD3F2-10E3-45D0-9400-8C64AC8E8691}" type="slidenum">
              <a:rPr lang="en-US" smtClean="0"/>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391525" cy="4526280"/>
          </a:xfrm>
        </p:spPr>
        <p:txBody>
          <a:bodyPr/>
          <a:lstStyle/>
          <a:p>
            <a:pPr marL="0" indent="0" algn="just">
              <a:lnSpc>
                <a:spcPct val="110000"/>
              </a:lnSpc>
              <a:buNone/>
            </a:pPr>
            <a:r>
              <a:rPr lang="en-US" sz="2000" dirty="0"/>
              <a:t>when growing on the same leaf in </a:t>
            </a:r>
            <a:r>
              <a:rPr lang="en-US" sz="2000" dirty="0" err="1"/>
              <a:t>LightGBM</a:t>
            </a:r>
            <a:r>
              <a:rPr lang="en-US" sz="2000" dirty="0"/>
              <a:t>, the leaf-wise algorithm can reduce more loss than the level-wise algorithm and hence results in much better accuracy which may rarely be achieved by any of the prevailing boosting algorithms</a:t>
            </a:r>
          </a:p>
          <a:p>
            <a:pPr marL="0" indent="0" algn="just">
              <a:lnSpc>
                <a:spcPct val="110000"/>
              </a:lnSpc>
              <a:buNone/>
            </a:pPr>
            <a:endParaRPr lang="en-US" sz="2000" dirty="0"/>
          </a:p>
          <a:p>
            <a:pPr marL="0" indent="0" algn="just">
              <a:lnSpc>
                <a:spcPct val="110000"/>
              </a:lnSpc>
              <a:buNone/>
            </a:pPr>
            <a:endParaRPr lang="en-US" sz="2000" dirty="0"/>
          </a:p>
          <a:p>
            <a:pPr marL="0" indent="0" algn="just">
              <a:lnSpc>
                <a:spcPct val="110000"/>
              </a:lnSpc>
              <a:buNone/>
            </a:pPr>
            <a:endParaRPr lang="en-US" sz="2000" dirty="0"/>
          </a:p>
          <a:p>
            <a:pPr marL="0" indent="0" algn="just">
              <a:lnSpc>
                <a:spcPct val="110000"/>
              </a:lnSpc>
              <a:buNone/>
            </a:pPr>
            <a:endParaRPr lang="en-US" sz="2000" dirty="0"/>
          </a:p>
          <a:p>
            <a:pPr marL="0" indent="0" algn="just">
              <a:lnSpc>
                <a:spcPct val="110000"/>
              </a:lnSpc>
              <a:buNone/>
            </a:pPr>
            <a:endParaRPr lang="en-US" sz="2000" dirty="0"/>
          </a:p>
          <a:p>
            <a:pPr marL="0" indent="0" algn="just">
              <a:lnSpc>
                <a:spcPct val="110000"/>
              </a:lnSpc>
              <a:buNone/>
            </a:pPr>
            <a:endParaRPr lang="en-US" sz="2000" dirty="0"/>
          </a:p>
          <a:p>
            <a:pPr marL="0" indent="0" algn="just">
              <a:lnSpc>
                <a:spcPct val="110000"/>
              </a:lnSpc>
              <a:buNone/>
            </a:pPr>
            <a:r>
              <a:rPr lang="en-US" sz="2000" dirty="0"/>
              <a:t>                                 Leaf wise tree growth in </a:t>
            </a:r>
            <a:r>
              <a:rPr lang="en-US" sz="2000" dirty="0" err="1"/>
              <a:t>LightGBM</a:t>
            </a:r>
            <a:endParaRPr lang="en-US" sz="2000" dirty="0"/>
          </a:p>
        </p:txBody>
      </p:sp>
      <p:sp>
        <p:nvSpPr>
          <p:cNvPr id="5" name="Date Placeholder 4"/>
          <p:cNvSpPr>
            <a:spLocks noGrp="1"/>
          </p:cNvSpPr>
          <p:nvPr>
            <p:ph type="dt" sz="half" idx="10"/>
          </p:nvPr>
        </p:nvSpPr>
        <p:spPr/>
        <p:txBody>
          <a:bodyPr/>
          <a:lstStyle/>
          <a:p>
            <a:fld id="{AB62ABFF-D452-4398-87A1-188DCBD2A57E}" type="datetime1">
              <a:rPr lang="en-US" smtClean="0"/>
              <a:t>8/5/2021</a:t>
            </a:fld>
            <a:endParaRPr lang="en-US" dirty="0"/>
          </a:p>
        </p:txBody>
      </p:sp>
      <p:sp>
        <p:nvSpPr>
          <p:cNvPr id="6" name="Footer Placeholder 5"/>
          <p:cNvSpPr>
            <a:spLocks noGrp="1"/>
          </p:cNvSpPr>
          <p:nvPr>
            <p:ph type="ftr" sz="quarter" idx="11"/>
          </p:nvPr>
        </p:nvSpPr>
        <p:spPr/>
        <p:txBody>
          <a:bodyPr/>
          <a:lstStyle/>
          <a:p>
            <a:r>
              <a:rPr lang="en-US"/>
              <a:t>Smart Crop Prediction and Irrigation Management System</a:t>
            </a:r>
            <a:endParaRPr lang="en-US" dirty="0"/>
          </a:p>
        </p:txBody>
      </p:sp>
      <p:sp>
        <p:nvSpPr>
          <p:cNvPr id="7" name="Slide Number Placeholder 6"/>
          <p:cNvSpPr>
            <a:spLocks noGrp="1"/>
          </p:cNvSpPr>
          <p:nvPr>
            <p:ph type="sldNum" sz="quarter" idx="12"/>
          </p:nvPr>
        </p:nvSpPr>
        <p:spPr/>
        <p:txBody>
          <a:bodyPr/>
          <a:lstStyle/>
          <a:p>
            <a:fld id="{20CAD3F2-10E3-45D0-9400-8C64AC8E8691}" type="slidenum">
              <a:rPr lang="en-US" smtClean="0"/>
              <a:t>19</a:t>
            </a:fld>
            <a:endParaRPr lang="en-US" dirty="0"/>
          </a:p>
        </p:txBody>
      </p:sp>
      <p:pic>
        <p:nvPicPr>
          <p:cNvPr id="8" name="Picture 8"/>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b="16529"/>
          <a:stretch>
            <a:fillRect/>
          </a:stretch>
        </p:blipFill>
        <p:spPr>
          <a:xfrm>
            <a:off x="2514600" y="3432810"/>
            <a:ext cx="4038600" cy="14020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28625"/>
            <a:ext cx="8229600" cy="1143000"/>
          </a:xfrm>
        </p:spPr>
        <p:txBody>
          <a:bodyPr>
            <a:normAutofit/>
          </a:bodyPr>
          <a:lstStyle/>
          <a:p>
            <a:r>
              <a:rPr lang="en-IN" altLang="en-US" sz="2400" b="1" dirty="0"/>
              <a:t>Introduction</a:t>
            </a:r>
          </a:p>
        </p:txBody>
      </p:sp>
      <p:sp>
        <p:nvSpPr>
          <p:cNvPr id="3" name="Content Placeholder 2"/>
          <p:cNvSpPr>
            <a:spLocks noGrp="1"/>
          </p:cNvSpPr>
          <p:nvPr>
            <p:ph idx="1"/>
          </p:nvPr>
        </p:nvSpPr>
        <p:spPr/>
        <p:txBody>
          <a:bodyPr>
            <a:normAutofit/>
          </a:bodyPr>
          <a:lstStyle/>
          <a:p>
            <a:pPr>
              <a:lnSpc>
                <a:spcPct val="130000"/>
              </a:lnSpc>
            </a:pPr>
            <a:r>
              <a:rPr lang="en-US" sz="2000"/>
              <a:t>The scarcity of clean water resources around the globe has generated a need for their optimum utilization. </a:t>
            </a:r>
          </a:p>
          <a:p>
            <a:pPr>
              <a:lnSpc>
                <a:spcPct val="130000"/>
              </a:lnSpc>
            </a:pPr>
            <a:r>
              <a:rPr lang="en-US" sz="2000"/>
              <a:t> Smart Farming grow exponentially as data have become the key element in modern agriculture to help producers with critical decision making.</a:t>
            </a:r>
          </a:p>
          <a:p>
            <a:pPr>
              <a:lnSpc>
                <a:spcPct val="130000"/>
              </a:lnSpc>
            </a:pPr>
            <a:r>
              <a:rPr lang="en-US" sz="2000"/>
              <a:t>This kind of data-based managed farms rely on data that can increase efficiency by avoiding the misuse of resources and the pollution of the environment. </a:t>
            </a:r>
          </a:p>
          <a:p>
            <a:pPr>
              <a:lnSpc>
                <a:spcPct val="130000"/>
              </a:lnSpc>
            </a:pPr>
            <a:r>
              <a:rPr lang="en-US" sz="2000"/>
              <a:t>This system is used to predict </a:t>
            </a:r>
            <a:r>
              <a:rPr lang="en-IN" altLang="en-US" sz="2000"/>
              <a:t>suitable crop for</a:t>
            </a:r>
            <a:r>
              <a:rPr lang="en-US" sz="2000"/>
              <a:t> a field using  parameter like soil moisture, temperature, and environmental conditions </a:t>
            </a:r>
            <a:r>
              <a:rPr lang="en-IN" altLang="en-US" sz="2000"/>
              <a:t>to get more yield</a:t>
            </a:r>
          </a:p>
          <a:p>
            <a:pPr>
              <a:lnSpc>
                <a:spcPct val="130000"/>
              </a:lnSpc>
            </a:pPr>
            <a:endParaRPr lang="en-US" sz="2000"/>
          </a:p>
        </p:txBody>
      </p:sp>
      <p:sp>
        <p:nvSpPr>
          <p:cNvPr id="4" name="Date Placeholder 3"/>
          <p:cNvSpPr>
            <a:spLocks noGrp="1"/>
          </p:cNvSpPr>
          <p:nvPr>
            <p:ph type="dt" sz="half" idx="10"/>
          </p:nvPr>
        </p:nvSpPr>
        <p:spPr/>
        <p:txBody>
          <a:bodyPr/>
          <a:lstStyle/>
          <a:p>
            <a:fld id="{77C6474B-2A7B-48C4-8DAB-D855648C464F}" type="datetime1">
              <a:rPr lang="en-US" smtClean="0"/>
              <a:t>8/5/2021</a:t>
            </a:fld>
            <a:endParaRPr lang="en-US" dirty="0"/>
          </a:p>
        </p:txBody>
      </p:sp>
      <p:sp>
        <p:nvSpPr>
          <p:cNvPr id="5" name="Footer Placeholder 4"/>
          <p:cNvSpPr>
            <a:spLocks noGrp="1"/>
          </p:cNvSpPr>
          <p:nvPr>
            <p:ph type="ftr" sz="quarter" idx="11"/>
          </p:nvPr>
        </p:nvSpPr>
        <p:spPr/>
        <p:txBody>
          <a:bodyPr/>
          <a:lstStyle/>
          <a:p>
            <a:r>
              <a:rPr lang="en-US"/>
              <a:t>Smart Crop Prediction and Irrigation Management System</a:t>
            </a:r>
            <a:endParaRPr lang="en-US" dirty="0"/>
          </a:p>
        </p:txBody>
      </p:sp>
      <p:sp>
        <p:nvSpPr>
          <p:cNvPr id="6" name="Slide Number Placeholder 5"/>
          <p:cNvSpPr>
            <a:spLocks noGrp="1"/>
          </p:cNvSpPr>
          <p:nvPr>
            <p:ph type="sldNum" sz="quarter" idx="12"/>
          </p:nvPr>
        </p:nvSpPr>
        <p:spPr/>
        <p:txBody>
          <a:bodyPr/>
          <a:lstStyle/>
          <a:p>
            <a:fld id="{20CAD3F2-10E3-45D0-9400-8C64AC8E8691}" type="slidenum">
              <a:rPr lang="en-US" smtClean="0"/>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59205"/>
            <a:ext cx="8566785" cy="4867275"/>
          </a:xfrm>
        </p:spPr>
        <p:txBody>
          <a:bodyPr/>
          <a:lstStyle/>
          <a:p>
            <a:pPr marL="0" indent="0">
              <a:buNone/>
            </a:pPr>
            <a:r>
              <a:rPr lang="en-IN" altLang="en-US" u="sng" dirty="0" err="1"/>
              <a:t>CatBoost</a:t>
            </a:r>
            <a:endParaRPr lang="en-IN" altLang="en-US" u="sng" dirty="0"/>
          </a:p>
          <a:p>
            <a:pPr marL="0" indent="0">
              <a:buNone/>
            </a:pPr>
            <a:endParaRPr lang="en-IN" altLang="en-US" dirty="0"/>
          </a:p>
          <a:p>
            <a:pPr marL="0" indent="0" algn="just">
              <a:buNone/>
            </a:pPr>
            <a:r>
              <a:rPr lang="en-IN" altLang="en-US" sz="2000" dirty="0" err="1"/>
              <a:t>CatBoost</a:t>
            </a:r>
            <a:r>
              <a:rPr lang="en-IN" altLang="en-US" sz="2000" dirty="0"/>
              <a:t> algorithm is another member of the gradient boosting technique on decision trees.</a:t>
            </a:r>
          </a:p>
          <a:p>
            <a:pPr marL="0" indent="0" algn="just">
              <a:buNone/>
            </a:pPr>
            <a:endParaRPr lang="en-IN" altLang="en-US" sz="2000" dirty="0"/>
          </a:p>
          <a:p>
            <a:pPr marL="0" indent="0" algn="just">
              <a:buNone/>
            </a:pPr>
            <a:r>
              <a:rPr lang="en-IN" altLang="en-US" sz="2000" dirty="0"/>
              <a:t>It yields state-of-the-art results without extensive data training typically required by other machine learning methods</a:t>
            </a:r>
          </a:p>
          <a:p>
            <a:pPr marL="0" indent="0" algn="just">
              <a:buNone/>
            </a:pPr>
            <a:endParaRPr lang="en-IN" altLang="en-US" sz="2000" dirty="0"/>
          </a:p>
          <a:p>
            <a:pPr marL="0" indent="0" algn="just">
              <a:buNone/>
            </a:pPr>
            <a:r>
              <a:rPr lang="en-IN" altLang="en-US" sz="2000" dirty="0"/>
              <a:t>During training, a set of decision trees is built consecutively. Each successive tree is built with reduced loss compared to the previous trees. The number of trees is controlled by the starting parameters.</a:t>
            </a:r>
          </a:p>
        </p:txBody>
      </p:sp>
      <p:sp>
        <p:nvSpPr>
          <p:cNvPr id="5" name="Date Placeholder 4"/>
          <p:cNvSpPr>
            <a:spLocks noGrp="1"/>
          </p:cNvSpPr>
          <p:nvPr>
            <p:ph type="dt" sz="half" idx="10"/>
          </p:nvPr>
        </p:nvSpPr>
        <p:spPr/>
        <p:txBody>
          <a:bodyPr/>
          <a:lstStyle/>
          <a:p>
            <a:fld id="{AB62ABFF-D452-4398-87A1-188DCBD2A57E}" type="datetime1">
              <a:rPr lang="en-US" smtClean="0"/>
              <a:t>8/5/2021</a:t>
            </a:fld>
            <a:endParaRPr lang="en-US" dirty="0"/>
          </a:p>
        </p:txBody>
      </p:sp>
      <p:sp>
        <p:nvSpPr>
          <p:cNvPr id="6" name="Footer Placeholder 5"/>
          <p:cNvSpPr>
            <a:spLocks noGrp="1"/>
          </p:cNvSpPr>
          <p:nvPr>
            <p:ph type="ftr" sz="quarter" idx="11"/>
          </p:nvPr>
        </p:nvSpPr>
        <p:spPr/>
        <p:txBody>
          <a:bodyPr/>
          <a:lstStyle/>
          <a:p>
            <a:r>
              <a:rPr lang="en-US"/>
              <a:t>Smart Crop Prediction and Irrigation Management System</a:t>
            </a:r>
            <a:endParaRPr lang="en-US" dirty="0"/>
          </a:p>
        </p:txBody>
      </p:sp>
      <p:sp>
        <p:nvSpPr>
          <p:cNvPr id="7" name="Slide Number Placeholder 6"/>
          <p:cNvSpPr>
            <a:spLocks noGrp="1"/>
          </p:cNvSpPr>
          <p:nvPr>
            <p:ph type="sldNum" sz="quarter" idx="12"/>
          </p:nvPr>
        </p:nvSpPr>
        <p:spPr/>
        <p:txBody>
          <a:bodyPr/>
          <a:lstStyle/>
          <a:p>
            <a:fld id="{20CAD3F2-10E3-45D0-9400-8C64AC8E8691}" type="slidenum">
              <a:rPr lang="en-US" smtClean="0"/>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6725" y="914400"/>
            <a:ext cx="8504555" cy="4526280"/>
          </a:xfrm>
        </p:spPr>
        <p:txBody>
          <a:bodyPr/>
          <a:lstStyle/>
          <a:p>
            <a:pPr marL="0" indent="0">
              <a:buNone/>
            </a:pPr>
            <a:r>
              <a:rPr lang="en-IN" altLang="en-US" u="sng" dirty="0" err="1"/>
              <a:t>Tkinter</a:t>
            </a:r>
            <a:endParaRPr lang="en-IN" altLang="en-US" u="sng" dirty="0"/>
          </a:p>
          <a:p>
            <a:pPr marL="0" indent="0">
              <a:buNone/>
            </a:pPr>
            <a:endParaRPr lang="en-IN" altLang="en-US" dirty="0"/>
          </a:p>
          <a:p>
            <a:pPr marL="0" indent="0" algn="just">
              <a:buNone/>
            </a:pPr>
            <a:r>
              <a:rPr lang="en-IN" altLang="en-US" sz="2000" dirty="0"/>
              <a:t>	</a:t>
            </a:r>
            <a:r>
              <a:rPr lang="en-IN" altLang="en-US" sz="2000" dirty="0" err="1"/>
              <a:t>Tkinter</a:t>
            </a:r>
            <a:r>
              <a:rPr lang="en-IN" altLang="en-US" sz="2000" dirty="0"/>
              <a:t> is the most commonly used library for developing GUI (Graphical User Interface) in Python. </a:t>
            </a:r>
          </a:p>
          <a:p>
            <a:pPr marL="0" indent="0" algn="just">
              <a:buNone/>
            </a:pPr>
            <a:endParaRPr lang="en-IN" altLang="en-US" sz="2000" dirty="0"/>
          </a:p>
          <a:p>
            <a:pPr marL="0" indent="0" algn="just">
              <a:buNone/>
            </a:pPr>
            <a:r>
              <a:rPr lang="en-IN" altLang="en-US" sz="2000" dirty="0"/>
              <a:t>	It is a typical Python interface to the Tk GUI toolkit shipped with Python. As Tk and </a:t>
            </a:r>
            <a:r>
              <a:rPr lang="en-IN" altLang="en-US" sz="2000" dirty="0" err="1"/>
              <a:t>Tkinter</a:t>
            </a:r>
            <a:r>
              <a:rPr lang="en-IN" altLang="en-US" sz="2000" dirty="0"/>
              <a:t> are available on most of the Unix platforms also as on the Windows system, developing GUI applications with </a:t>
            </a:r>
            <a:r>
              <a:rPr lang="en-IN" altLang="en-US" sz="2000" dirty="0" err="1"/>
              <a:t>Tkinter</a:t>
            </a:r>
            <a:r>
              <a:rPr lang="en-IN" altLang="en-US" sz="2000" dirty="0"/>
              <a:t> becomes the fastest and easiest.</a:t>
            </a:r>
          </a:p>
        </p:txBody>
      </p:sp>
      <p:sp>
        <p:nvSpPr>
          <p:cNvPr id="5" name="Date Placeholder 4"/>
          <p:cNvSpPr>
            <a:spLocks noGrp="1"/>
          </p:cNvSpPr>
          <p:nvPr>
            <p:ph type="dt" sz="half" idx="10"/>
          </p:nvPr>
        </p:nvSpPr>
        <p:spPr/>
        <p:txBody>
          <a:bodyPr/>
          <a:lstStyle/>
          <a:p>
            <a:fld id="{AB62ABFF-D452-4398-87A1-188DCBD2A57E}" type="datetime1">
              <a:rPr lang="en-US" smtClean="0"/>
              <a:t>8/5/2021</a:t>
            </a:fld>
            <a:endParaRPr lang="en-US" dirty="0"/>
          </a:p>
        </p:txBody>
      </p:sp>
      <p:sp>
        <p:nvSpPr>
          <p:cNvPr id="6" name="Footer Placeholder 5"/>
          <p:cNvSpPr>
            <a:spLocks noGrp="1"/>
          </p:cNvSpPr>
          <p:nvPr>
            <p:ph type="ftr" sz="quarter" idx="11"/>
          </p:nvPr>
        </p:nvSpPr>
        <p:spPr/>
        <p:txBody>
          <a:bodyPr/>
          <a:lstStyle/>
          <a:p>
            <a:r>
              <a:rPr lang="en-US"/>
              <a:t>Smart Crop Prediction and Irrigation Management System</a:t>
            </a:r>
            <a:endParaRPr lang="en-US" dirty="0"/>
          </a:p>
        </p:txBody>
      </p:sp>
      <p:sp>
        <p:nvSpPr>
          <p:cNvPr id="7" name="Slide Number Placeholder 6"/>
          <p:cNvSpPr>
            <a:spLocks noGrp="1"/>
          </p:cNvSpPr>
          <p:nvPr>
            <p:ph type="sldNum" sz="quarter" idx="12"/>
          </p:nvPr>
        </p:nvSpPr>
        <p:spPr/>
        <p:txBody>
          <a:bodyPr/>
          <a:lstStyle/>
          <a:p>
            <a:fld id="{20CAD3F2-10E3-45D0-9400-8C64AC8E8691}" type="slidenum">
              <a:rPr lang="en-US" smtClean="0"/>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01381"/>
            <a:ext cx="8229600" cy="685801"/>
          </a:xfrm>
        </p:spPr>
        <p:txBody>
          <a:bodyPr>
            <a:normAutofit fontScale="90000"/>
          </a:bodyPr>
          <a:lstStyle/>
          <a:p>
            <a:r>
              <a:rPr lang="en-US" sz="2500" b="1" dirty="0"/>
              <a:t>C</a:t>
            </a:r>
            <a:r>
              <a:rPr lang="en-IN" sz="2500" b="1" dirty="0" err="1"/>
              <a:t>ommon</a:t>
            </a:r>
            <a:r>
              <a:rPr lang="en-IN" sz="2500" b="1" dirty="0"/>
              <a:t> Block Diagram for crop prediction</a:t>
            </a:r>
            <a:br>
              <a:rPr lang="en-IN" sz="2500" b="1" dirty="0"/>
            </a:br>
            <a:r>
              <a:rPr lang="en-IN" sz="2500" b="1" dirty="0"/>
              <a:t>            and irrigation management </a:t>
            </a:r>
            <a:br>
              <a:rPr lang="en-IN" sz="2500" b="1" dirty="0"/>
            </a:br>
            <a:endParaRPr lang="en-IN" sz="2500" b="1" dirty="0"/>
          </a:p>
        </p:txBody>
      </p:sp>
      <p:sp>
        <p:nvSpPr>
          <p:cNvPr id="4" name="Date Placeholder 3"/>
          <p:cNvSpPr>
            <a:spLocks noGrp="1"/>
          </p:cNvSpPr>
          <p:nvPr>
            <p:ph type="dt" sz="half" idx="10"/>
          </p:nvPr>
        </p:nvSpPr>
        <p:spPr/>
        <p:txBody>
          <a:bodyPr/>
          <a:lstStyle/>
          <a:p>
            <a:fld id="{77C6474B-2A7B-48C4-8DAB-D855648C464F}" type="datetime1">
              <a:rPr lang="en-US" smtClean="0"/>
              <a:t>8/5/2021</a:t>
            </a:fld>
            <a:endParaRPr lang="en-US" dirty="0"/>
          </a:p>
        </p:txBody>
      </p:sp>
      <p:sp>
        <p:nvSpPr>
          <p:cNvPr id="5" name="Footer Placeholder 4"/>
          <p:cNvSpPr>
            <a:spLocks noGrp="1"/>
          </p:cNvSpPr>
          <p:nvPr>
            <p:ph type="ftr" sz="quarter" idx="11"/>
          </p:nvPr>
        </p:nvSpPr>
        <p:spPr/>
        <p:txBody>
          <a:bodyPr/>
          <a:lstStyle/>
          <a:p>
            <a:r>
              <a:rPr lang="en-US"/>
              <a:t>Smart Crop Prediction and Irrigation Management System</a:t>
            </a:r>
            <a:endParaRPr lang="en-US" dirty="0"/>
          </a:p>
        </p:txBody>
      </p:sp>
      <p:sp>
        <p:nvSpPr>
          <p:cNvPr id="6" name="Slide Number Placeholder 5"/>
          <p:cNvSpPr>
            <a:spLocks noGrp="1"/>
          </p:cNvSpPr>
          <p:nvPr>
            <p:ph type="sldNum" sz="quarter" idx="12"/>
          </p:nvPr>
        </p:nvSpPr>
        <p:spPr/>
        <p:txBody>
          <a:bodyPr/>
          <a:lstStyle/>
          <a:p>
            <a:fld id="{20CAD3F2-10E3-45D0-9400-8C64AC8E8691}" type="slidenum">
              <a:rPr lang="en-US" smtClean="0"/>
              <a:t>22</a:t>
            </a:fld>
            <a:endParaRPr lang="en-US" dirty="0"/>
          </a:p>
        </p:txBody>
      </p:sp>
      <p:pic>
        <p:nvPicPr>
          <p:cNvPr id="19" name="Picture 2" descr="IMG_256"/>
          <p:cNvPicPr>
            <a:picLocks noGrp="1" noChangeAspect="1"/>
          </p:cNvPicPr>
          <p:nvPr>
            <p:ph idx="1"/>
          </p:nvPr>
        </p:nvPicPr>
        <p:blipFill>
          <a:blip r:embed="rId2"/>
          <a:srcRect t="20089"/>
          <a:stretch>
            <a:fillRect/>
          </a:stretch>
        </p:blipFill>
        <p:spPr>
          <a:xfrm>
            <a:off x="1485265" y="1805305"/>
            <a:ext cx="6172200" cy="4114800"/>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altLang="en-US" dirty="0">
                <a:sym typeface="+mn-ea"/>
              </a:rPr>
            </a:br>
            <a:r>
              <a:rPr lang="en-IN" altLang="en-US" dirty="0">
                <a:sym typeface="+mn-ea"/>
              </a:rPr>
              <a:t>Implementation Details</a:t>
            </a:r>
            <a:br>
              <a:rPr lang="en-IN" altLang="en-US" dirty="0"/>
            </a:br>
            <a:endParaRPr lang="en-IN" altLang="en-US" dirty="0"/>
          </a:p>
        </p:txBody>
      </p:sp>
      <p:sp>
        <p:nvSpPr>
          <p:cNvPr id="3" name="Content Placeholder 2"/>
          <p:cNvSpPr>
            <a:spLocks noGrp="1"/>
          </p:cNvSpPr>
          <p:nvPr>
            <p:ph idx="1"/>
          </p:nvPr>
        </p:nvSpPr>
        <p:spPr/>
        <p:txBody>
          <a:bodyPr>
            <a:normAutofit/>
          </a:bodyPr>
          <a:lstStyle/>
          <a:p>
            <a:pPr algn="just"/>
            <a:r>
              <a:rPr lang="en-IN" altLang="en-US" sz="2000" dirty="0">
                <a:sym typeface="+mn-ea"/>
              </a:rPr>
              <a:t>The implementation of crop prediction system starts with collection of datasets.</a:t>
            </a:r>
            <a:endParaRPr lang="en-IN" altLang="en-US" sz="2000" dirty="0"/>
          </a:p>
          <a:p>
            <a:pPr marL="0" indent="0" algn="just">
              <a:buNone/>
            </a:pPr>
            <a:endParaRPr lang="en-IN" altLang="en-US" sz="2000" dirty="0"/>
          </a:p>
          <a:p>
            <a:pPr algn="just"/>
            <a:r>
              <a:rPr lang="en-IN" altLang="en-US" sz="2000" dirty="0">
                <a:sym typeface="+mn-ea"/>
              </a:rPr>
              <a:t>The dataset cannot be directly given to the machine learning model, the data has to be pre-processed.</a:t>
            </a:r>
            <a:endParaRPr lang="en-IN" altLang="en-US" sz="2000" dirty="0"/>
          </a:p>
          <a:p>
            <a:pPr algn="just"/>
            <a:endParaRPr lang="en-IN" altLang="en-US" sz="2000" dirty="0"/>
          </a:p>
          <a:p>
            <a:pPr algn="just"/>
            <a:r>
              <a:rPr lang="en-US" sz="2000" dirty="0">
                <a:sym typeface="+mn-ea"/>
              </a:rPr>
              <a:t> Pre-processing consists of inserting the missing values, the appropriate data range, and extracting the functionality.</a:t>
            </a:r>
          </a:p>
          <a:p>
            <a:pPr algn="just"/>
            <a:endParaRPr lang="en-US" sz="2000" dirty="0">
              <a:sym typeface="+mn-ea"/>
            </a:endParaRPr>
          </a:p>
          <a:p>
            <a:pPr algn="just"/>
            <a:r>
              <a:rPr lang="en-US" sz="2000" dirty="0"/>
              <a:t>The data used for crop prediction system is obtained from GitHub</a:t>
            </a:r>
          </a:p>
          <a:p>
            <a:pPr marL="0" indent="0" algn="just">
              <a:buNone/>
            </a:pPr>
            <a:r>
              <a:rPr lang="en-US" sz="2000" dirty="0"/>
              <a:t>      repository. It consists around 3500 data for 30 types of crops</a:t>
            </a:r>
          </a:p>
          <a:p>
            <a:pPr algn="just"/>
            <a:endParaRPr lang="en-IN" altLang="en-US" dirty="0"/>
          </a:p>
          <a:p>
            <a:endParaRPr lang="en-US" dirty="0"/>
          </a:p>
        </p:txBody>
      </p:sp>
      <p:sp>
        <p:nvSpPr>
          <p:cNvPr id="4" name="Date Placeholder 3"/>
          <p:cNvSpPr>
            <a:spLocks noGrp="1"/>
          </p:cNvSpPr>
          <p:nvPr>
            <p:ph type="dt" sz="half" idx="10"/>
          </p:nvPr>
        </p:nvSpPr>
        <p:spPr/>
        <p:txBody>
          <a:bodyPr/>
          <a:lstStyle/>
          <a:p>
            <a:fld id="{77C6474B-2A7B-48C4-8DAB-D855648C464F}" type="datetime1">
              <a:rPr lang="en-US" smtClean="0"/>
              <a:t>8/5/2021</a:t>
            </a:fld>
            <a:endParaRPr lang="en-US" dirty="0"/>
          </a:p>
        </p:txBody>
      </p:sp>
      <p:sp>
        <p:nvSpPr>
          <p:cNvPr id="5" name="Footer Placeholder 4"/>
          <p:cNvSpPr>
            <a:spLocks noGrp="1"/>
          </p:cNvSpPr>
          <p:nvPr>
            <p:ph type="ftr" sz="quarter" idx="11"/>
          </p:nvPr>
        </p:nvSpPr>
        <p:spPr/>
        <p:txBody>
          <a:bodyPr/>
          <a:lstStyle/>
          <a:p>
            <a:r>
              <a:rPr lang="en-US"/>
              <a:t>Smart Crop Prediction and Irrigation Management System</a:t>
            </a:r>
            <a:endParaRPr lang="en-US" dirty="0"/>
          </a:p>
        </p:txBody>
      </p:sp>
      <p:sp>
        <p:nvSpPr>
          <p:cNvPr id="6" name="Slide Number Placeholder 5"/>
          <p:cNvSpPr>
            <a:spLocks noGrp="1"/>
          </p:cNvSpPr>
          <p:nvPr>
            <p:ph type="sldNum" sz="quarter" idx="12"/>
          </p:nvPr>
        </p:nvSpPr>
        <p:spPr/>
        <p:txBody>
          <a:bodyPr/>
          <a:lstStyle/>
          <a:p>
            <a:fld id="{20CAD3F2-10E3-45D0-9400-8C64AC8E8691}" type="slidenum">
              <a:rPr lang="en-US" smtClean="0"/>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C6474B-2A7B-48C4-8DAB-D855648C464F}" type="datetime1">
              <a:rPr lang="en-US" smtClean="0"/>
              <a:t>8/5/2021</a:t>
            </a:fld>
            <a:endParaRPr lang="en-US" dirty="0"/>
          </a:p>
        </p:txBody>
      </p:sp>
      <p:sp>
        <p:nvSpPr>
          <p:cNvPr id="5" name="Footer Placeholder 4"/>
          <p:cNvSpPr>
            <a:spLocks noGrp="1"/>
          </p:cNvSpPr>
          <p:nvPr>
            <p:ph type="ftr" sz="quarter" idx="11"/>
          </p:nvPr>
        </p:nvSpPr>
        <p:spPr/>
        <p:txBody>
          <a:bodyPr/>
          <a:lstStyle/>
          <a:p>
            <a:r>
              <a:rPr lang="en-US"/>
              <a:t>Smart Crop Prediction and Irrigation Management System</a:t>
            </a:r>
            <a:endParaRPr lang="en-US" dirty="0"/>
          </a:p>
        </p:txBody>
      </p:sp>
      <p:sp>
        <p:nvSpPr>
          <p:cNvPr id="6" name="Slide Number Placeholder 5"/>
          <p:cNvSpPr>
            <a:spLocks noGrp="1"/>
          </p:cNvSpPr>
          <p:nvPr>
            <p:ph type="sldNum" sz="quarter" idx="12"/>
          </p:nvPr>
        </p:nvSpPr>
        <p:spPr/>
        <p:txBody>
          <a:bodyPr/>
          <a:lstStyle/>
          <a:p>
            <a:fld id="{20CAD3F2-10E3-45D0-9400-8C64AC8E8691}" type="slidenum">
              <a:rPr lang="en-US" smtClean="0"/>
              <a:t>24</a:t>
            </a:fld>
            <a:endParaRPr lang="en-US" dirty="0"/>
          </a:p>
        </p:txBody>
      </p:sp>
      <p:pic>
        <p:nvPicPr>
          <p:cNvPr id="7" name="Content Placeholder 6" descr="Screenshot (225)"/>
          <p:cNvPicPr>
            <a:picLocks noGrp="1" noChangeAspect="1"/>
          </p:cNvPicPr>
          <p:nvPr>
            <p:ph idx="1"/>
          </p:nvPr>
        </p:nvPicPr>
        <p:blipFill>
          <a:blip r:embed="rId2"/>
          <a:stretch>
            <a:fillRect/>
          </a:stretch>
        </p:blipFill>
        <p:spPr>
          <a:xfrm>
            <a:off x="3164840" y="1267460"/>
            <a:ext cx="2854960" cy="4526280"/>
          </a:xfrm>
          <a:prstGeom prst="rect">
            <a:avLst/>
          </a:prstGeom>
        </p:spPr>
      </p:pic>
      <p:sp>
        <p:nvSpPr>
          <p:cNvPr id="100" name="Text Box 99"/>
          <p:cNvSpPr txBox="1"/>
          <p:nvPr/>
        </p:nvSpPr>
        <p:spPr>
          <a:xfrm>
            <a:off x="2052320" y="5834380"/>
            <a:ext cx="5080000" cy="521970"/>
          </a:xfrm>
          <a:prstGeom prst="rect">
            <a:avLst/>
          </a:prstGeom>
          <a:noFill/>
          <a:ln w="9525">
            <a:noFill/>
          </a:ln>
        </p:spPr>
        <p:txBody>
          <a:bodyPr>
            <a:spAutoFit/>
          </a:bodyPr>
          <a:lstStyle/>
          <a:p>
            <a:pPr indent="0" algn="ctr"/>
            <a:r>
              <a:rPr lang="en-US" sz="1400" b="1">
                <a:solidFill>
                  <a:srgbClr val="0C0C0C"/>
                </a:solidFill>
                <a:latin typeface="Times New Roman" panose="02020603050405020304" pitchFamily="18" charset="0"/>
                <a:cs typeface="等线" charset="0"/>
              </a:rPr>
              <a:t>Dataset for Crop Prediction System</a:t>
            </a:r>
          </a:p>
          <a:p>
            <a:pPr indent="0" algn="ctr"/>
            <a:r>
              <a:rPr lang="en-US" sz="1400" b="1">
                <a:solidFill>
                  <a:srgbClr val="0C0C0C"/>
                </a:solidFill>
                <a:latin typeface="Times New Roman" panose="02020603050405020304" pitchFamily="18" charset="0"/>
                <a:cs typeface="等线" charset="0"/>
              </a:rPr>
              <a:t> </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000" dirty="0">
                <a:sym typeface="+mn-ea"/>
              </a:rPr>
              <a:t>The loaded data is divided into two sets, such as training data and test data, with a division ratio of </a:t>
            </a:r>
            <a:r>
              <a:rPr lang="en-US" sz="2000" dirty="0">
                <a:latin typeface="Arial" panose="020B0604020202020204" pitchFamily="34" charset="0"/>
                <a:cs typeface="Arial" panose="020B0604020202020204" pitchFamily="34" charset="0"/>
                <a:sym typeface="+mn-ea"/>
              </a:rPr>
              <a:t>80</a:t>
            </a:r>
            <a:r>
              <a:rPr lang="en-US" sz="2000" dirty="0">
                <a:sym typeface="+mn-ea"/>
              </a:rPr>
              <a:t>% or </a:t>
            </a:r>
            <a:r>
              <a:rPr lang="en-US" sz="2000" dirty="0">
                <a:latin typeface="Arial" panose="020B0604020202020204" pitchFamily="34" charset="0"/>
                <a:cs typeface="Arial" panose="020B0604020202020204" pitchFamily="34" charset="0"/>
                <a:sym typeface="+mn-ea"/>
              </a:rPr>
              <a:t>20</a:t>
            </a:r>
            <a:r>
              <a:rPr lang="en-US" sz="2000" dirty="0">
                <a:sym typeface="+mn-ea"/>
              </a:rPr>
              <a:t>%, such as </a:t>
            </a:r>
            <a:r>
              <a:rPr lang="en-US" sz="2000" dirty="0">
                <a:latin typeface="Arial" panose="020B0604020202020204" pitchFamily="34" charset="0"/>
                <a:cs typeface="Arial" panose="020B0604020202020204" pitchFamily="34" charset="0"/>
                <a:sym typeface="+mn-ea"/>
              </a:rPr>
              <a:t>0.8</a:t>
            </a:r>
            <a:r>
              <a:rPr lang="en-US" sz="2000" dirty="0">
                <a:sym typeface="+mn-ea"/>
              </a:rPr>
              <a:t> or </a:t>
            </a:r>
            <a:r>
              <a:rPr lang="en-US" sz="2000" dirty="0">
                <a:latin typeface="Arial" panose="020B0604020202020204" pitchFamily="34" charset="0"/>
                <a:cs typeface="Arial" panose="020B0604020202020204" pitchFamily="34" charset="0"/>
                <a:sym typeface="+mn-ea"/>
              </a:rPr>
              <a:t>0.2</a:t>
            </a:r>
            <a:r>
              <a:rPr lang="en-US" sz="2000" dirty="0">
                <a:sym typeface="+mn-ea"/>
              </a:rPr>
              <a:t>.</a:t>
            </a:r>
            <a:endParaRPr lang="en-US" dirty="0"/>
          </a:p>
          <a:p>
            <a:endParaRPr lang="en-IN" altLang="en-US" dirty="0"/>
          </a:p>
          <a:p>
            <a:endParaRPr lang="en-US" dirty="0"/>
          </a:p>
        </p:txBody>
      </p:sp>
      <p:sp>
        <p:nvSpPr>
          <p:cNvPr id="4" name="Date Placeholder 3"/>
          <p:cNvSpPr>
            <a:spLocks noGrp="1"/>
          </p:cNvSpPr>
          <p:nvPr>
            <p:ph type="dt" sz="half" idx="10"/>
          </p:nvPr>
        </p:nvSpPr>
        <p:spPr/>
        <p:txBody>
          <a:bodyPr/>
          <a:lstStyle/>
          <a:p>
            <a:fld id="{77C6474B-2A7B-48C4-8DAB-D855648C464F}" type="datetime1">
              <a:rPr lang="en-US" smtClean="0"/>
              <a:t>8/5/2021</a:t>
            </a:fld>
            <a:endParaRPr lang="en-US" dirty="0"/>
          </a:p>
        </p:txBody>
      </p:sp>
      <p:sp>
        <p:nvSpPr>
          <p:cNvPr id="5" name="Footer Placeholder 4"/>
          <p:cNvSpPr>
            <a:spLocks noGrp="1"/>
          </p:cNvSpPr>
          <p:nvPr>
            <p:ph type="ftr" sz="quarter" idx="11"/>
          </p:nvPr>
        </p:nvSpPr>
        <p:spPr/>
        <p:txBody>
          <a:bodyPr/>
          <a:lstStyle/>
          <a:p>
            <a:r>
              <a:rPr lang="en-US"/>
              <a:t>Smart Crop Prediction and Irrigation Management System</a:t>
            </a:r>
            <a:endParaRPr lang="en-US" dirty="0"/>
          </a:p>
        </p:txBody>
      </p:sp>
      <p:sp>
        <p:nvSpPr>
          <p:cNvPr id="6" name="Slide Number Placeholder 5"/>
          <p:cNvSpPr>
            <a:spLocks noGrp="1"/>
          </p:cNvSpPr>
          <p:nvPr>
            <p:ph type="sldNum" sz="quarter" idx="12"/>
          </p:nvPr>
        </p:nvSpPr>
        <p:spPr/>
        <p:txBody>
          <a:bodyPr/>
          <a:lstStyle/>
          <a:p>
            <a:fld id="{20CAD3F2-10E3-45D0-9400-8C64AC8E8691}" type="slidenum">
              <a:rPr lang="en-US" smtClean="0"/>
              <a:t>25</a:t>
            </a:fld>
            <a:endParaRPr lang="en-US" dirty="0"/>
          </a:p>
        </p:txBody>
      </p:sp>
      <p:pic>
        <p:nvPicPr>
          <p:cNvPr id="8" name="Content Placeholder 7"/>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74725" y="3401695"/>
            <a:ext cx="2412365" cy="105156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5775" y="2816860"/>
            <a:ext cx="4596765" cy="2841625"/>
          </a:xfrm>
          <a:prstGeom prst="rect">
            <a:avLst/>
          </a:prstGeom>
        </p:spPr>
      </p:pic>
      <p:sp>
        <p:nvSpPr>
          <p:cNvPr id="9" name="Right Arrow 8"/>
          <p:cNvSpPr/>
          <p:nvPr/>
        </p:nvSpPr>
        <p:spPr>
          <a:xfrm>
            <a:off x="3453917" y="3732975"/>
            <a:ext cx="783771" cy="261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24330"/>
            <a:ext cx="8229600" cy="4525963"/>
          </a:xfrm>
        </p:spPr>
        <p:txBody>
          <a:bodyPr>
            <a:normAutofit/>
          </a:bodyPr>
          <a:lstStyle/>
          <a:p>
            <a:pPr algn="just">
              <a:lnSpc>
                <a:spcPct val="150000"/>
              </a:lnSpc>
            </a:pPr>
            <a:r>
              <a:rPr lang="en-IN" altLang="en-US" sz="2000" dirty="0"/>
              <a:t>The dataset is then given to the machine learning model for training and then remaining data is used to evaluate the model.</a:t>
            </a:r>
          </a:p>
          <a:p>
            <a:pPr algn="just">
              <a:lnSpc>
                <a:spcPct val="150000"/>
              </a:lnSpc>
            </a:pPr>
            <a:endParaRPr lang="en-IN" altLang="en-US" sz="2000" dirty="0"/>
          </a:p>
          <a:p>
            <a:pPr algn="just">
              <a:lnSpc>
                <a:spcPct val="150000"/>
              </a:lnSpc>
            </a:pPr>
            <a:r>
              <a:rPr lang="en-IN" altLang="en-US" sz="2000" dirty="0"/>
              <a:t>The model's accuracy and various parameters are obtained using </a:t>
            </a:r>
            <a:r>
              <a:rPr lang="en-IN" altLang="en-US" sz="2000" dirty="0" err="1"/>
              <a:t>sklearn</a:t>
            </a:r>
            <a:r>
              <a:rPr lang="en-IN" altLang="en-US" sz="2000" dirty="0"/>
              <a:t> metrics package.</a:t>
            </a:r>
          </a:p>
          <a:p>
            <a:pPr algn="just">
              <a:lnSpc>
                <a:spcPct val="150000"/>
              </a:lnSpc>
            </a:pPr>
            <a:endParaRPr lang="en-IN" altLang="en-US" sz="2000" dirty="0"/>
          </a:p>
          <a:p>
            <a:pPr algn="just">
              <a:lnSpc>
                <a:spcPct val="150000"/>
              </a:lnSpc>
            </a:pPr>
            <a:r>
              <a:rPr lang="en-IN" altLang="en-US" sz="2000" dirty="0"/>
              <a:t>The parameters of the area are given to the model are given to </a:t>
            </a:r>
            <a:r>
              <a:rPr lang="en-IN" altLang="en-US" sz="2000" dirty="0" err="1"/>
              <a:t>LightGBM</a:t>
            </a:r>
            <a:r>
              <a:rPr lang="en-IN" altLang="en-US" sz="2000" dirty="0"/>
              <a:t> which predicts the crop for the field.</a:t>
            </a:r>
          </a:p>
        </p:txBody>
      </p:sp>
      <p:sp>
        <p:nvSpPr>
          <p:cNvPr id="4" name="Date Placeholder 3"/>
          <p:cNvSpPr>
            <a:spLocks noGrp="1"/>
          </p:cNvSpPr>
          <p:nvPr>
            <p:ph type="dt" sz="half" idx="10"/>
          </p:nvPr>
        </p:nvSpPr>
        <p:spPr/>
        <p:txBody>
          <a:bodyPr/>
          <a:lstStyle/>
          <a:p>
            <a:fld id="{77C6474B-2A7B-48C4-8DAB-D855648C464F}" type="datetime1">
              <a:rPr lang="en-US" smtClean="0"/>
              <a:t>8/5/2021</a:t>
            </a:fld>
            <a:endParaRPr lang="en-US" dirty="0"/>
          </a:p>
        </p:txBody>
      </p:sp>
      <p:sp>
        <p:nvSpPr>
          <p:cNvPr id="5" name="Footer Placeholder 4"/>
          <p:cNvSpPr>
            <a:spLocks noGrp="1"/>
          </p:cNvSpPr>
          <p:nvPr>
            <p:ph type="ftr" sz="quarter" idx="11"/>
          </p:nvPr>
        </p:nvSpPr>
        <p:spPr/>
        <p:txBody>
          <a:bodyPr/>
          <a:lstStyle/>
          <a:p>
            <a:r>
              <a:rPr lang="en-US"/>
              <a:t>Smart Crop Prediction and Irrigation Management System</a:t>
            </a:r>
            <a:endParaRPr lang="en-US" dirty="0"/>
          </a:p>
        </p:txBody>
      </p:sp>
      <p:sp>
        <p:nvSpPr>
          <p:cNvPr id="6" name="Slide Number Placeholder 5"/>
          <p:cNvSpPr>
            <a:spLocks noGrp="1"/>
          </p:cNvSpPr>
          <p:nvPr>
            <p:ph type="sldNum" sz="quarter" idx="12"/>
          </p:nvPr>
        </p:nvSpPr>
        <p:spPr/>
        <p:txBody>
          <a:bodyPr/>
          <a:lstStyle/>
          <a:p>
            <a:fld id="{20CAD3F2-10E3-45D0-9400-8C64AC8E8691}" type="slidenum">
              <a:rPr lang="en-US" smtClean="0"/>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8229600" cy="4525963"/>
          </a:xfrm>
        </p:spPr>
        <p:txBody>
          <a:bodyPr/>
          <a:lstStyle/>
          <a:p>
            <a:pPr algn="just">
              <a:lnSpc>
                <a:spcPct val="180000"/>
              </a:lnSpc>
            </a:pPr>
            <a:r>
              <a:rPr lang="en-IN" altLang="en-US" sz="2000" dirty="0"/>
              <a:t>Finally all the results are displayed in application made by using </a:t>
            </a:r>
            <a:r>
              <a:rPr lang="en-IN" altLang="en-US" sz="2000" dirty="0" err="1"/>
              <a:t>tkinter</a:t>
            </a:r>
            <a:endParaRPr lang="en-IN" altLang="en-US" sz="2000" dirty="0"/>
          </a:p>
          <a:p>
            <a:pPr algn="just">
              <a:lnSpc>
                <a:spcPct val="180000"/>
              </a:lnSpc>
            </a:pPr>
            <a:endParaRPr lang="en-IN" altLang="en-US" sz="2000" dirty="0"/>
          </a:p>
          <a:p>
            <a:pPr algn="just">
              <a:lnSpc>
                <a:spcPct val="180000"/>
              </a:lnSpc>
            </a:pPr>
            <a:r>
              <a:rPr lang="en-IN" altLang="en-US" sz="2000" dirty="0"/>
              <a:t>For the irrigation system the training and testing are done with </a:t>
            </a:r>
            <a:r>
              <a:rPr lang="en-IN" altLang="en-US" sz="2000" dirty="0" err="1"/>
              <a:t>catboost</a:t>
            </a:r>
            <a:r>
              <a:rPr lang="en-IN" altLang="en-US" sz="2000" dirty="0"/>
              <a:t> model . The input from the user are used to tell whether to irrigate field or not.</a:t>
            </a:r>
          </a:p>
        </p:txBody>
      </p:sp>
      <p:sp>
        <p:nvSpPr>
          <p:cNvPr id="4" name="Date Placeholder 3"/>
          <p:cNvSpPr>
            <a:spLocks noGrp="1"/>
          </p:cNvSpPr>
          <p:nvPr>
            <p:ph type="dt" sz="half" idx="10"/>
          </p:nvPr>
        </p:nvSpPr>
        <p:spPr/>
        <p:txBody>
          <a:bodyPr/>
          <a:lstStyle/>
          <a:p>
            <a:fld id="{77C6474B-2A7B-48C4-8DAB-D855648C464F}" type="datetime1">
              <a:rPr lang="en-US" smtClean="0"/>
              <a:t>8/5/2021</a:t>
            </a:fld>
            <a:endParaRPr lang="en-US" dirty="0"/>
          </a:p>
        </p:txBody>
      </p:sp>
      <p:sp>
        <p:nvSpPr>
          <p:cNvPr id="5" name="Footer Placeholder 4"/>
          <p:cNvSpPr>
            <a:spLocks noGrp="1"/>
          </p:cNvSpPr>
          <p:nvPr>
            <p:ph type="ftr" sz="quarter" idx="11"/>
          </p:nvPr>
        </p:nvSpPr>
        <p:spPr/>
        <p:txBody>
          <a:bodyPr/>
          <a:lstStyle/>
          <a:p>
            <a:r>
              <a:rPr lang="en-US"/>
              <a:t>Smart Crop Prediction and Irrigation Management System</a:t>
            </a:r>
            <a:endParaRPr lang="en-US" dirty="0"/>
          </a:p>
        </p:txBody>
      </p:sp>
      <p:sp>
        <p:nvSpPr>
          <p:cNvPr id="6" name="Slide Number Placeholder 5"/>
          <p:cNvSpPr>
            <a:spLocks noGrp="1"/>
          </p:cNvSpPr>
          <p:nvPr>
            <p:ph type="sldNum" sz="quarter" idx="12"/>
          </p:nvPr>
        </p:nvSpPr>
        <p:spPr/>
        <p:txBody>
          <a:bodyPr/>
          <a:lstStyle/>
          <a:p>
            <a:fld id="{20CAD3F2-10E3-45D0-9400-8C64AC8E8691}" type="slidenum">
              <a:rPr lang="en-US" smtClean="0"/>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Result</a:t>
            </a:r>
          </a:p>
        </p:txBody>
      </p:sp>
      <p:sp>
        <p:nvSpPr>
          <p:cNvPr id="5" name="Date Placeholder 4"/>
          <p:cNvSpPr>
            <a:spLocks noGrp="1"/>
          </p:cNvSpPr>
          <p:nvPr>
            <p:ph type="dt" sz="half" idx="10"/>
          </p:nvPr>
        </p:nvSpPr>
        <p:spPr/>
        <p:txBody>
          <a:bodyPr/>
          <a:lstStyle/>
          <a:p>
            <a:fld id="{AB62ABFF-D452-4398-87A1-188DCBD2A57E}" type="datetime1">
              <a:rPr lang="en-US" smtClean="0"/>
              <a:t>8/5/2021</a:t>
            </a:fld>
            <a:endParaRPr lang="en-US" dirty="0"/>
          </a:p>
        </p:txBody>
      </p:sp>
      <p:sp>
        <p:nvSpPr>
          <p:cNvPr id="6" name="Footer Placeholder 5"/>
          <p:cNvSpPr>
            <a:spLocks noGrp="1"/>
          </p:cNvSpPr>
          <p:nvPr>
            <p:ph type="ftr" sz="quarter" idx="11"/>
          </p:nvPr>
        </p:nvSpPr>
        <p:spPr/>
        <p:txBody>
          <a:bodyPr/>
          <a:lstStyle/>
          <a:p>
            <a:r>
              <a:rPr lang="en-US"/>
              <a:t>Smart Crop Prediction and Irrigation Management System</a:t>
            </a:r>
            <a:endParaRPr lang="en-US" dirty="0"/>
          </a:p>
        </p:txBody>
      </p:sp>
      <p:sp>
        <p:nvSpPr>
          <p:cNvPr id="7" name="Slide Number Placeholder 6"/>
          <p:cNvSpPr>
            <a:spLocks noGrp="1"/>
          </p:cNvSpPr>
          <p:nvPr>
            <p:ph type="sldNum" sz="quarter" idx="12"/>
          </p:nvPr>
        </p:nvSpPr>
        <p:spPr/>
        <p:txBody>
          <a:bodyPr/>
          <a:lstStyle/>
          <a:p>
            <a:fld id="{20CAD3F2-10E3-45D0-9400-8C64AC8E8691}" type="slidenum">
              <a:rPr lang="en-US" smtClean="0"/>
              <a:t>28</a:t>
            </a:fld>
            <a:endParaRPr lang="en-US" dirty="0"/>
          </a:p>
        </p:txBody>
      </p:sp>
      <p:pic>
        <p:nvPicPr>
          <p:cNvPr id="8" name="Content Placeholder 7" descr="Screenshot (203)"/>
          <p:cNvPicPr>
            <a:picLocks noGrp="1" noChangeAspect="1"/>
          </p:cNvPicPr>
          <p:nvPr>
            <p:ph sz="half" idx="1"/>
          </p:nvPr>
        </p:nvPicPr>
        <p:blipFill>
          <a:blip r:embed="rId2"/>
          <a:stretch>
            <a:fillRect/>
          </a:stretch>
        </p:blipFill>
        <p:spPr>
          <a:xfrm>
            <a:off x="2764790" y="1170305"/>
            <a:ext cx="3430270" cy="4518025"/>
          </a:xfrm>
          <a:prstGeom prst="rect">
            <a:avLst/>
          </a:prstGeom>
        </p:spPr>
      </p:pic>
      <p:sp>
        <p:nvSpPr>
          <p:cNvPr id="100" name="Text Box 99"/>
          <p:cNvSpPr txBox="1"/>
          <p:nvPr/>
        </p:nvSpPr>
        <p:spPr>
          <a:xfrm>
            <a:off x="1939925" y="5868987"/>
            <a:ext cx="5080000" cy="306705"/>
          </a:xfrm>
          <a:prstGeom prst="rect">
            <a:avLst/>
          </a:prstGeom>
          <a:noFill/>
          <a:ln w="9525">
            <a:noFill/>
          </a:ln>
        </p:spPr>
        <p:txBody>
          <a:bodyPr>
            <a:spAutoFit/>
          </a:bodyPr>
          <a:lstStyle/>
          <a:p>
            <a:pPr indent="0" algn="ctr"/>
            <a:r>
              <a:rPr lang="en-US" sz="1400" b="1">
                <a:solidFill>
                  <a:srgbClr val="0C0C0C"/>
                </a:solidFill>
                <a:latin typeface="Times New Roman" panose="02020603050405020304" pitchFamily="18" charset="0"/>
                <a:cs typeface="等线" charset="0"/>
              </a:rPr>
              <a:t>Confusion Matrix for Crop Prediction</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B62ABFF-D452-4398-87A1-188DCBD2A57E}" type="datetime1">
              <a:rPr lang="en-US" smtClean="0"/>
              <a:t>8/5/2021</a:t>
            </a:fld>
            <a:endParaRPr lang="en-US" dirty="0"/>
          </a:p>
        </p:txBody>
      </p:sp>
      <p:sp>
        <p:nvSpPr>
          <p:cNvPr id="6" name="Footer Placeholder 5"/>
          <p:cNvSpPr>
            <a:spLocks noGrp="1"/>
          </p:cNvSpPr>
          <p:nvPr>
            <p:ph type="ftr" sz="quarter" idx="11"/>
          </p:nvPr>
        </p:nvSpPr>
        <p:spPr/>
        <p:txBody>
          <a:bodyPr/>
          <a:lstStyle/>
          <a:p>
            <a:r>
              <a:rPr lang="en-US"/>
              <a:t>Smart Crop Prediction and Irrigation Management System</a:t>
            </a:r>
            <a:endParaRPr lang="en-US" dirty="0"/>
          </a:p>
        </p:txBody>
      </p:sp>
      <p:sp>
        <p:nvSpPr>
          <p:cNvPr id="7" name="Slide Number Placeholder 6"/>
          <p:cNvSpPr>
            <a:spLocks noGrp="1"/>
          </p:cNvSpPr>
          <p:nvPr>
            <p:ph type="sldNum" sz="quarter" idx="12"/>
          </p:nvPr>
        </p:nvSpPr>
        <p:spPr/>
        <p:txBody>
          <a:bodyPr/>
          <a:lstStyle/>
          <a:p>
            <a:fld id="{20CAD3F2-10E3-45D0-9400-8C64AC8E8691}" type="slidenum">
              <a:rPr lang="en-US" smtClean="0"/>
              <a:t>29</a:t>
            </a:fld>
            <a:endParaRPr lang="en-US" dirty="0"/>
          </a:p>
        </p:txBody>
      </p:sp>
      <p:pic>
        <p:nvPicPr>
          <p:cNvPr id="9" name="Picture 1"/>
          <p:cNvPicPr>
            <a:picLocks noGrp="1" noChangeAspect="1"/>
          </p:cNvPicPr>
          <p:nvPr>
            <p:ph sz="half" idx="1"/>
          </p:nvPr>
        </p:nvPicPr>
        <p:blipFill>
          <a:blip r:embed="rId2"/>
          <a:stretch>
            <a:fillRect/>
          </a:stretch>
        </p:blipFill>
        <p:spPr>
          <a:xfrm>
            <a:off x="2057400" y="863946"/>
            <a:ext cx="4732020" cy="2007524"/>
          </a:xfrm>
          <a:prstGeom prst="rect">
            <a:avLst/>
          </a:prstGeom>
          <a:noFill/>
          <a:ln w="9525">
            <a:noFill/>
          </a:ln>
        </p:spPr>
      </p:pic>
      <p:pic>
        <p:nvPicPr>
          <p:cNvPr id="17" name="Picture 3"/>
          <p:cNvPicPr>
            <a:picLocks noChangeAspect="1"/>
          </p:cNvPicPr>
          <p:nvPr/>
        </p:nvPicPr>
        <p:blipFill>
          <a:blip r:embed="rId3"/>
          <a:srcRect t="6848"/>
          <a:stretch>
            <a:fillRect/>
          </a:stretch>
        </p:blipFill>
        <p:spPr>
          <a:xfrm>
            <a:off x="1524000" y="3429000"/>
            <a:ext cx="6113995" cy="218821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525963"/>
          </a:xfrm>
        </p:spPr>
        <p:txBody>
          <a:bodyPr>
            <a:normAutofit/>
          </a:bodyPr>
          <a:lstStyle/>
          <a:p>
            <a:pPr>
              <a:lnSpc>
                <a:spcPct val="150000"/>
              </a:lnSpc>
            </a:pPr>
            <a:r>
              <a:rPr lang="en-US" sz="2000" dirty="0">
                <a:sym typeface="+mn-ea"/>
              </a:rPr>
              <a:t>The intelligence of the proposed system is based on a smart algorithm, which considers sensed data along with the weather forecast parameters like precipitation, pH of the soil and UV for the near future. </a:t>
            </a:r>
            <a:endParaRPr lang="en-US" sz="2000" dirty="0"/>
          </a:p>
          <a:p>
            <a:pPr>
              <a:lnSpc>
                <a:spcPct val="150000"/>
              </a:lnSpc>
            </a:pPr>
            <a:r>
              <a:rPr lang="en-US" sz="2000" dirty="0">
                <a:sym typeface="+mn-ea"/>
              </a:rPr>
              <a:t>For irrigation management system soil moisture data from farmer, weather data is fed into machine learning model which tells whether to irrigate the field or not.  </a:t>
            </a:r>
            <a:endParaRPr lang="en-US" sz="2000" dirty="0"/>
          </a:p>
          <a:p>
            <a:pPr>
              <a:lnSpc>
                <a:spcPct val="150000"/>
              </a:lnSpc>
            </a:pPr>
            <a:r>
              <a:rPr lang="en-US" sz="2000" dirty="0">
                <a:sym typeface="+mn-ea"/>
              </a:rPr>
              <a:t>The information that crops offer is turned into profitable decisions only when efficiently managed. </a:t>
            </a:r>
            <a:endParaRPr lang="en-US" dirty="0"/>
          </a:p>
          <a:p>
            <a:endParaRPr lang="en-US" dirty="0"/>
          </a:p>
        </p:txBody>
      </p:sp>
      <p:sp>
        <p:nvSpPr>
          <p:cNvPr id="4" name="Date Placeholder 3"/>
          <p:cNvSpPr>
            <a:spLocks noGrp="1"/>
          </p:cNvSpPr>
          <p:nvPr>
            <p:ph type="dt" sz="half" idx="10"/>
          </p:nvPr>
        </p:nvSpPr>
        <p:spPr/>
        <p:txBody>
          <a:bodyPr/>
          <a:lstStyle/>
          <a:p>
            <a:fld id="{77C6474B-2A7B-48C4-8DAB-D855648C464F}" type="datetime1">
              <a:rPr lang="en-US" smtClean="0"/>
              <a:t>8/5/2021</a:t>
            </a:fld>
            <a:endParaRPr lang="en-US" dirty="0"/>
          </a:p>
        </p:txBody>
      </p:sp>
      <p:sp>
        <p:nvSpPr>
          <p:cNvPr id="5" name="Footer Placeholder 4"/>
          <p:cNvSpPr>
            <a:spLocks noGrp="1"/>
          </p:cNvSpPr>
          <p:nvPr>
            <p:ph type="ftr" sz="quarter" idx="11"/>
          </p:nvPr>
        </p:nvSpPr>
        <p:spPr/>
        <p:txBody>
          <a:bodyPr/>
          <a:lstStyle/>
          <a:p>
            <a:r>
              <a:rPr lang="en-US"/>
              <a:t>Smart Crop Prediction and Irrigation Management System</a:t>
            </a:r>
            <a:endParaRPr lang="en-US" dirty="0"/>
          </a:p>
        </p:txBody>
      </p:sp>
      <p:sp>
        <p:nvSpPr>
          <p:cNvPr id="6" name="Slide Number Placeholder 5"/>
          <p:cNvSpPr>
            <a:spLocks noGrp="1"/>
          </p:cNvSpPr>
          <p:nvPr>
            <p:ph type="sldNum" sz="quarter" idx="12"/>
          </p:nvPr>
        </p:nvSpPr>
        <p:spPr/>
        <p:txBody>
          <a:bodyPr/>
          <a:lstStyle/>
          <a:p>
            <a:fld id="{20CAD3F2-10E3-45D0-9400-8C64AC8E8691}" type="slidenum">
              <a:rPr lang="en-US" smtClean="0"/>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B62ABFF-D452-4398-87A1-188DCBD2A57E}" type="datetime1">
              <a:rPr lang="en-US" smtClean="0"/>
              <a:t>8/5/2021</a:t>
            </a:fld>
            <a:endParaRPr lang="en-US" dirty="0"/>
          </a:p>
        </p:txBody>
      </p:sp>
      <p:sp>
        <p:nvSpPr>
          <p:cNvPr id="6" name="Footer Placeholder 5"/>
          <p:cNvSpPr>
            <a:spLocks noGrp="1"/>
          </p:cNvSpPr>
          <p:nvPr>
            <p:ph type="ftr" sz="quarter" idx="11"/>
          </p:nvPr>
        </p:nvSpPr>
        <p:spPr/>
        <p:txBody>
          <a:bodyPr/>
          <a:lstStyle/>
          <a:p>
            <a:r>
              <a:rPr lang="en-US"/>
              <a:t>Smart Crop Prediction and Irrigation Management System</a:t>
            </a:r>
            <a:endParaRPr lang="en-US" dirty="0"/>
          </a:p>
        </p:txBody>
      </p:sp>
      <p:sp>
        <p:nvSpPr>
          <p:cNvPr id="7" name="Slide Number Placeholder 6"/>
          <p:cNvSpPr>
            <a:spLocks noGrp="1"/>
          </p:cNvSpPr>
          <p:nvPr>
            <p:ph type="sldNum" sz="quarter" idx="12"/>
          </p:nvPr>
        </p:nvSpPr>
        <p:spPr/>
        <p:txBody>
          <a:bodyPr/>
          <a:lstStyle/>
          <a:p>
            <a:fld id="{20CAD3F2-10E3-45D0-9400-8C64AC8E8691}" type="slidenum">
              <a:rPr lang="en-US" smtClean="0"/>
              <a:t>30</a:t>
            </a:fld>
            <a:endParaRPr lang="en-US" dirty="0"/>
          </a:p>
        </p:txBody>
      </p:sp>
      <p:pic>
        <p:nvPicPr>
          <p:cNvPr id="15" name="Picture 15" descr="Screenshot (226)"/>
          <p:cNvPicPr>
            <a:picLocks noGrp="1" noChangeAspect="1"/>
          </p:cNvPicPr>
          <p:nvPr>
            <p:ph sz="half" idx="2"/>
          </p:nvPr>
        </p:nvPicPr>
        <p:blipFill>
          <a:blip r:embed="rId2"/>
          <a:srcRect l="706" r="-1"/>
          <a:stretch>
            <a:fillRect/>
          </a:stretch>
        </p:blipFill>
        <p:spPr>
          <a:xfrm>
            <a:off x="2115502" y="1143000"/>
            <a:ext cx="4912995" cy="4346765"/>
          </a:xfrm>
          <a:prstGeom prst="rect">
            <a:avLst/>
          </a:prstGeom>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926465"/>
            <a:ext cx="8496300" cy="5200015"/>
          </a:xfrm>
        </p:spPr>
        <p:txBody>
          <a:bodyPr/>
          <a:lstStyle/>
          <a:p>
            <a:pPr marL="0" indent="0">
              <a:buNone/>
            </a:pPr>
            <a:r>
              <a:rPr lang="en-IN" altLang="en-US" sz="2400" b="1" dirty="0"/>
              <a:t>Conclusion</a:t>
            </a:r>
            <a:r>
              <a:rPr lang="en-US" sz="2400" b="1" dirty="0"/>
              <a:t>  </a:t>
            </a:r>
            <a:r>
              <a:rPr lang="en-US" dirty="0"/>
              <a:t>                  </a:t>
            </a:r>
          </a:p>
          <a:p>
            <a:pPr marL="0" indent="0" algn="just">
              <a:lnSpc>
                <a:spcPct val="150000"/>
              </a:lnSpc>
              <a:buNone/>
            </a:pPr>
            <a:endParaRPr lang="en-US" sz="2000" dirty="0"/>
          </a:p>
          <a:p>
            <a:pPr marL="0" indent="0" algn="just">
              <a:lnSpc>
                <a:spcPct val="150000"/>
              </a:lnSpc>
              <a:buNone/>
            </a:pPr>
            <a:r>
              <a:rPr lang="en-US" sz="2000" dirty="0"/>
              <a:t>The Project work involves successful implementation for crop prediction system using </a:t>
            </a:r>
            <a:r>
              <a:rPr lang="en-US" sz="2000" dirty="0" err="1"/>
              <a:t>lightGBM</a:t>
            </a:r>
            <a:r>
              <a:rPr lang="en-US" sz="2000" dirty="0"/>
              <a:t> and Irrigation management system using </a:t>
            </a:r>
            <a:r>
              <a:rPr lang="en-US" sz="2000" dirty="0" err="1"/>
              <a:t>CatBoost</a:t>
            </a:r>
            <a:r>
              <a:rPr lang="en-US" sz="2000" dirty="0"/>
              <a:t> . Since these are boosting algorithms accuracy is better compared to other algorithms. Both in  sample and out sample testing are done and accuracy is obtained for verification . The results obtained are displayed in a GUI application made by using </a:t>
            </a:r>
            <a:r>
              <a:rPr lang="en-US" sz="2000" dirty="0" err="1"/>
              <a:t>tkinter</a:t>
            </a:r>
            <a:r>
              <a:rPr lang="en-US" sz="2000" dirty="0"/>
              <a:t>.</a:t>
            </a:r>
          </a:p>
        </p:txBody>
      </p:sp>
      <p:sp>
        <p:nvSpPr>
          <p:cNvPr id="5" name="Date Placeholder 4"/>
          <p:cNvSpPr>
            <a:spLocks noGrp="1"/>
          </p:cNvSpPr>
          <p:nvPr>
            <p:ph type="dt" sz="half" idx="10"/>
          </p:nvPr>
        </p:nvSpPr>
        <p:spPr/>
        <p:txBody>
          <a:bodyPr/>
          <a:lstStyle/>
          <a:p>
            <a:fld id="{AB62ABFF-D452-4398-87A1-188DCBD2A57E}" type="datetime1">
              <a:rPr lang="en-US" smtClean="0"/>
              <a:t>8/5/2021</a:t>
            </a:fld>
            <a:endParaRPr lang="en-US" dirty="0"/>
          </a:p>
        </p:txBody>
      </p:sp>
      <p:sp>
        <p:nvSpPr>
          <p:cNvPr id="6" name="Footer Placeholder 5"/>
          <p:cNvSpPr>
            <a:spLocks noGrp="1"/>
          </p:cNvSpPr>
          <p:nvPr>
            <p:ph type="ftr" sz="quarter" idx="11"/>
          </p:nvPr>
        </p:nvSpPr>
        <p:spPr/>
        <p:txBody>
          <a:bodyPr/>
          <a:lstStyle/>
          <a:p>
            <a:r>
              <a:rPr lang="en-US"/>
              <a:t>Smart Crop Prediction and Irrigation Management System</a:t>
            </a:r>
            <a:endParaRPr lang="en-US" dirty="0"/>
          </a:p>
        </p:txBody>
      </p:sp>
      <p:sp>
        <p:nvSpPr>
          <p:cNvPr id="7" name="Slide Number Placeholder 6"/>
          <p:cNvSpPr>
            <a:spLocks noGrp="1"/>
          </p:cNvSpPr>
          <p:nvPr>
            <p:ph type="sldNum" sz="quarter" idx="12"/>
          </p:nvPr>
        </p:nvSpPr>
        <p:spPr/>
        <p:txBody>
          <a:bodyPr/>
          <a:lstStyle/>
          <a:p>
            <a:fld id="{20CAD3F2-10E3-45D0-9400-8C64AC8E8691}" type="slidenum">
              <a:rPr lang="en-US" smtClean="0"/>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917575"/>
            <a:ext cx="8229600" cy="5208905"/>
          </a:xfrm>
        </p:spPr>
        <p:txBody>
          <a:bodyPr>
            <a:normAutofit/>
          </a:bodyPr>
          <a:lstStyle/>
          <a:p>
            <a:pPr marL="0" indent="0">
              <a:buNone/>
            </a:pPr>
            <a:r>
              <a:rPr lang="en-US" sz="2400" b="1" dirty="0"/>
              <a:t>Future Work</a:t>
            </a:r>
          </a:p>
          <a:p>
            <a:pPr marL="0" indent="0">
              <a:buNone/>
            </a:pPr>
            <a:endParaRPr lang="en-US" dirty="0"/>
          </a:p>
          <a:p>
            <a:pPr marL="0" indent="0" algn="just">
              <a:lnSpc>
                <a:spcPct val="170000"/>
              </a:lnSpc>
              <a:buNone/>
            </a:pPr>
            <a:r>
              <a:rPr lang="en-US" sz="2000" dirty="0"/>
              <a:t>Instead of manually entering the data for crop prediction system a weather prediction system can be made which feed the data to the crop prediction system and pH of the soil can be sent the machine learning model with the help of node MCU so that the process can be fully automated. For the irrigation management system sensors such as humidity sensor, soil pH sensor and real time weather data can be used for accurate prediction. Finally all the results can be made to display in a webpage.</a:t>
            </a:r>
          </a:p>
        </p:txBody>
      </p:sp>
      <p:sp>
        <p:nvSpPr>
          <p:cNvPr id="5" name="Date Placeholder 4"/>
          <p:cNvSpPr>
            <a:spLocks noGrp="1"/>
          </p:cNvSpPr>
          <p:nvPr>
            <p:ph type="dt" sz="half" idx="10"/>
          </p:nvPr>
        </p:nvSpPr>
        <p:spPr/>
        <p:txBody>
          <a:bodyPr/>
          <a:lstStyle/>
          <a:p>
            <a:fld id="{AB62ABFF-D452-4398-87A1-188DCBD2A57E}" type="datetime1">
              <a:rPr lang="en-US" smtClean="0"/>
              <a:t>8/5/2021</a:t>
            </a:fld>
            <a:endParaRPr lang="en-US" dirty="0"/>
          </a:p>
        </p:txBody>
      </p:sp>
      <p:sp>
        <p:nvSpPr>
          <p:cNvPr id="6" name="Footer Placeholder 5"/>
          <p:cNvSpPr>
            <a:spLocks noGrp="1"/>
          </p:cNvSpPr>
          <p:nvPr>
            <p:ph type="ftr" sz="quarter" idx="11"/>
          </p:nvPr>
        </p:nvSpPr>
        <p:spPr/>
        <p:txBody>
          <a:bodyPr/>
          <a:lstStyle/>
          <a:p>
            <a:r>
              <a:rPr lang="en-US"/>
              <a:t>Smart Crop Prediction and Irrigation Management System</a:t>
            </a:r>
            <a:endParaRPr lang="en-US" dirty="0"/>
          </a:p>
        </p:txBody>
      </p:sp>
      <p:sp>
        <p:nvSpPr>
          <p:cNvPr id="7" name="Slide Number Placeholder 6"/>
          <p:cNvSpPr>
            <a:spLocks noGrp="1"/>
          </p:cNvSpPr>
          <p:nvPr>
            <p:ph type="sldNum" sz="quarter" idx="12"/>
          </p:nvPr>
        </p:nvSpPr>
        <p:spPr/>
        <p:txBody>
          <a:bodyPr/>
          <a:lstStyle/>
          <a:p>
            <a:fld id="{20CAD3F2-10E3-45D0-9400-8C64AC8E8691}" type="slidenum">
              <a:rPr lang="en-US" smtClean="0"/>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501008"/>
            <a:ext cx="8229600" cy="1143000"/>
          </a:xfrm>
        </p:spPr>
        <p:txBody>
          <a:bodyPr>
            <a:normAutofit fontScale="90000"/>
          </a:bodyPr>
          <a:lstStyle/>
          <a:p>
            <a:pPr algn="l"/>
            <a:r>
              <a:rPr lang="en-US" sz="2700" b="1" dirty="0"/>
              <a:t>REFERNCES</a:t>
            </a:r>
            <a:br>
              <a:rPr lang="en-US" sz="2800" u="sng" dirty="0"/>
            </a:br>
            <a:br>
              <a:rPr lang="en-US" sz="1900" u="sng" dirty="0">
                <a:latin typeface="+mn-lt"/>
              </a:rPr>
            </a:br>
            <a:r>
              <a:rPr lang="en-IN" sz="2000" dirty="0">
                <a:solidFill>
                  <a:srgbClr val="222222"/>
                </a:solidFill>
                <a:latin typeface="+mn-lt"/>
              </a:rPr>
              <a:t>1</a:t>
            </a:r>
            <a:r>
              <a:rPr lang="en-IN" sz="2000" b="0" i="0" dirty="0">
                <a:solidFill>
                  <a:srgbClr val="222222"/>
                </a:solidFill>
                <a:effectLst/>
                <a:latin typeface="+mn-lt"/>
              </a:rPr>
              <a:t>. Afrin, S., Ahsan, R., Mishal, Khan, A. T. </a:t>
            </a:r>
            <a:r>
              <a:rPr lang="en-IN" sz="2000" b="0" i="0" dirty="0" err="1">
                <a:solidFill>
                  <a:srgbClr val="222222"/>
                </a:solidFill>
                <a:effectLst/>
                <a:latin typeface="+mn-lt"/>
              </a:rPr>
              <a:t>Mahia</a:t>
            </a:r>
            <a:r>
              <a:rPr lang="en-IN" sz="2000" b="0" i="0" dirty="0">
                <a:solidFill>
                  <a:srgbClr val="222222"/>
                </a:solidFill>
                <a:effectLst/>
                <a:latin typeface="+mn-lt"/>
              </a:rPr>
              <a:t>, M. Rahman, R. M., Ahmed, W.(2018). Analysis of Soil Properties and Climatic Data to Predict Crop Yields. 2018 IEEE/ACIS</a:t>
            </a:r>
            <a:r>
              <a:rPr lang="en-IN" sz="2000" dirty="0">
                <a:solidFill>
                  <a:srgbClr val="222222"/>
                </a:solidFill>
                <a:latin typeface="+mn-lt"/>
              </a:rPr>
              <a:t> 1</a:t>
            </a:r>
            <a:r>
              <a:rPr lang="en-IN" sz="2000" b="0" i="0" dirty="0">
                <a:solidFill>
                  <a:srgbClr val="222222"/>
                </a:solidFill>
                <a:effectLst/>
                <a:latin typeface="+mn-lt"/>
              </a:rPr>
              <a:t>7th International Conference on Computer and Information Science (ICIS).</a:t>
            </a:r>
            <a:br>
              <a:rPr lang="en-IN" sz="2000" b="0" i="0" dirty="0">
                <a:solidFill>
                  <a:srgbClr val="222222"/>
                </a:solidFill>
                <a:effectLst/>
                <a:latin typeface="+mn-lt"/>
              </a:rPr>
            </a:br>
            <a:br>
              <a:rPr lang="en-IN" sz="2000" b="0" i="0" dirty="0">
                <a:solidFill>
                  <a:srgbClr val="222222"/>
                </a:solidFill>
                <a:effectLst/>
                <a:latin typeface="+mn-lt"/>
              </a:rPr>
            </a:br>
            <a:r>
              <a:rPr lang="en-IN" sz="2000" b="0" i="0" dirty="0">
                <a:solidFill>
                  <a:srgbClr val="222222"/>
                </a:solidFill>
                <a:effectLst/>
                <a:latin typeface="+mn-lt"/>
              </a:rPr>
              <a:t>2. Ponce-Guevara, K. L., Palacios Echeverria, I  A., Maya-Olalla, E</a:t>
            </a:r>
            <a:r>
              <a:rPr lang="en-IN" sz="2000" dirty="0">
                <a:solidFill>
                  <a:srgbClr val="222222"/>
                </a:solidFill>
                <a:latin typeface="+mn-lt"/>
              </a:rPr>
              <a:t> </a:t>
            </a:r>
            <a:r>
              <a:rPr lang="en-IN" sz="2000" b="0" i="0" dirty="0">
                <a:solidFill>
                  <a:srgbClr val="222222"/>
                </a:solidFill>
                <a:effectLst/>
                <a:latin typeface="+mn-lt"/>
              </a:rPr>
              <a:t>Dominguez </a:t>
            </a:r>
            <a:r>
              <a:rPr lang="en-IN" sz="2000" b="0" i="0" dirty="0" err="1">
                <a:solidFill>
                  <a:srgbClr val="222222"/>
                </a:solidFill>
                <a:effectLst/>
                <a:latin typeface="+mn-lt"/>
              </a:rPr>
              <a:t>Limaico</a:t>
            </a:r>
            <a:r>
              <a:rPr lang="en-IN" sz="2000" b="0" i="0" dirty="0">
                <a:solidFill>
                  <a:srgbClr val="222222"/>
                </a:solidFill>
                <a:effectLst/>
                <a:latin typeface="+mn-lt"/>
              </a:rPr>
              <a:t> , H</a:t>
            </a:r>
            <a:r>
              <a:rPr lang="en-IN" sz="2000" dirty="0">
                <a:solidFill>
                  <a:srgbClr val="222222"/>
                </a:solidFill>
                <a:latin typeface="+mn-lt"/>
              </a:rPr>
              <a:t> </a:t>
            </a:r>
            <a:r>
              <a:rPr lang="en-IN" sz="2000" b="0" i="0" dirty="0">
                <a:solidFill>
                  <a:srgbClr val="222222"/>
                </a:solidFill>
                <a:effectLst/>
                <a:latin typeface="+mn-lt"/>
              </a:rPr>
              <a:t>M</a:t>
            </a:r>
            <a:r>
              <a:rPr lang="en-IN" sz="2000" dirty="0">
                <a:solidFill>
                  <a:srgbClr val="222222"/>
                </a:solidFill>
                <a:latin typeface="+mn-lt"/>
              </a:rPr>
              <a:t> </a:t>
            </a:r>
            <a:r>
              <a:rPr lang="en-IN" sz="2000" b="0" i="0" dirty="0">
                <a:solidFill>
                  <a:srgbClr val="222222"/>
                </a:solidFill>
                <a:effectLst/>
                <a:latin typeface="+mn-lt"/>
              </a:rPr>
              <a:t>Suarez Zambrano, L. E, </a:t>
            </a:r>
            <a:r>
              <a:rPr lang="en-IN" sz="2000" b="0" i="0" dirty="0" err="1">
                <a:solidFill>
                  <a:srgbClr val="222222"/>
                </a:solidFill>
                <a:effectLst/>
                <a:latin typeface="+mn-lt"/>
              </a:rPr>
              <a:t>Rosero</a:t>
            </a:r>
            <a:r>
              <a:rPr lang="en-IN" sz="2000" dirty="0">
                <a:solidFill>
                  <a:srgbClr val="222222"/>
                </a:solidFill>
                <a:latin typeface="+mn-lt"/>
              </a:rPr>
              <a:t> </a:t>
            </a:r>
            <a:r>
              <a:rPr lang="en-IN" sz="2000" b="0" i="0" dirty="0">
                <a:solidFill>
                  <a:srgbClr val="222222"/>
                </a:solidFill>
                <a:effectLst/>
                <a:latin typeface="+mn-lt"/>
              </a:rPr>
              <a:t>Montalvo P</a:t>
            </a:r>
            <a:r>
              <a:rPr lang="en-IN" sz="2000" dirty="0">
                <a:solidFill>
                  <a:srgbClr val="222222"/>
                </a:solidFill>
                <a:latin typeface="+mn-lt"/>
              </a:rPr>
              <a:t> </a:t>
            </a:r>
            <a:r>
              <a:rPr lang="en-IN" sz="2000" b="0" i="0" dirty="0">
                <a:solidFill>
                  <a:srgbClr val="222222"/>
                </a:solidFill>
                <a:effectLst/>
                <a:latin typeface="+mn-lt"/>
              </a:rPr>
              <a:t>D, Alvarado-Perez, J. C. (2017).Green Farm-DM: A tool for </a:t>
            </a:r>
            <a:r>
              <a:rPr lang="en-IN" sz="2000" b="0" i="0" dirty="0" err="1">
                <a:solidFill>
                  <a:srgbClr val="222222"/>
                </a:solidFill>
                <a:effectLst/>
                <a:latin typeface="+mn-lt"/>
              </a:rPr>
              <a:t>analyzing</a:t>
            </a:r>
            <a:r>
              <a:rPr lang="en-IN" sz="2000" b="0" i="0" dirty="0">
                <a:solidFill>
                  <a:srgbClr val="222222"/>
                </a:solidFill>
                <a:effectLst/>
                <a:latin typeface="+mn-lt"/>
              </a:rPr>
              <a:t> vegetable crops data from greenhouse using data mining techniques (First trial). 2017 IEEE Second</a:t>
            </a:r>
            <a:br>
              <a:rPr lang="en-IN" sz="2000" b="0" i="0" dirty="0">
                <a:solidFill>
                  <a:srgbClr val="222222"/>
                </a:solidFill>
                <a:effectLst/>
                <a:latin typeface="+mn-lt"/>
              </a:rPr>
            </a:br>
            <a:r>
              <a:rPr lang="en-IN" sz="2000" b="0" i="0" dirty="0">
                <a:solidFill>
                  <a:srgbClr val="222222"/>
                </a:solidFill>
                <a:effectLst/>
                <a:latin typeface="+mn-lt"/>
              </a:rPr>
              <a:t>Ecuador Technical Chapters Meeting (ETCM).</a:t>
            </a:r>
            <a:br>
              <a:rPr lang="en-IN" sz="2000" b="0" i="0" dirty="0">
                <a:solidFill>
                  <a:srgbClr val="222222"/>
                </a:solidFill>
                <a:effectLst/>
                <a:latin typeface="+mn-lt"/>
              </a:rPr>
            </a:br>
            <a:br>
              <a:rPr lang="en-IN" sz="2000" b="0" i="0" dirty="0">
                <a:solidFill>
                  <a:srgbClr val="222222"/>
                </a:solidFill>
                <a:effectLst/>
                <a:latin typeface="+mn-lt"/>
              </a:rPr>
            </a:br>
            <a:r>
              <a:rPr lang="en-IN" sz="2000" b="0" i="0" dirty="0">
                <a:solidFill>
                  <a:srgbClr val="222222"/>
                </a:solidFill>
                <a:effectLst/>
                <a:latin typeface="+mn-lt"/>
              </a:rPr>
              <a:t>3. </a:t>
            </a:r>
            <a:r>
              <a:rPr lang="en-IN" sz="2000" b="0" i="0" dirty="0" err="1">
                <a:solidFill>
                  <a:srgbClr val="222222"/>
                </a:solidFill>
                <a:effectLst/>
                <a:latin typeface="+mn-lt"/>
              </a:rPr>
              <a:t>Dharesh</a:t>
            </a:r>
            <a:r>
              <a:rPr lang="en-IN" sz="2000" b="0" i="0" dirty="0">
                <a:solidFill>
                  <a:srgbClr val="222222"/>
                </a:solidFill>
                <a:effectLst/>
                <a:latin typeface="+mn-lt"/>
              </a:rPr>
              <a:t> </a:t>
            </a:r>
            <a:r>
              <a:rPr lang="en-IN" sz="2000" b="0" i="0" dirty="0" err="1">
                <a:solidFill>
                  <a:srgbClr val="222222"/>
                </a:solidFill>
                <a:effectLst/>
                <a:latin typeface="+mn-lt"/>
              </a:rPr>
              <a:t>Vadalia</a:t>
            </a:r>
            <a:r>
              <a:rPr lang="en-IN" sz="2000" b="0" i="0" dirty="0">
                <a:solidFill>
                  <a:srgbClr val="222222"/>
                </a:solidFill>
                <a:effectLst/>
                <a:latin typeface="+mn-lt"/>
              </a:rPr>
              <a:t> , </a:t>
            </a:r>
            <a:r>
              <a:rPr lang="en-IN" sz="2000" b="0" i="0" dirty="0" err="1">
                <a:solidFill>
                  <a:srgbClr val="222222"/>
                </a:solidFill>
                <a:effectLst/>
                <a:latin typeface="+mn-lt"/>
              </a:rPr>
              <a:t>Minal</a:t>
            </a:r>
            <a:r>
              <a:rPr lang="en-IN" sz="2000" b="0" i="0" dirty="0">
                <a:solidFill>
                  <a:srgbClr val="222222"/>
                </a:solidFill>
                <a:effectLst/>
                <a:latin typeface="+mn-lt"/>
              </a:rPr>
              <a:t> </a:t>
            </a:r>
            <a:r>
              <a:rPr lang="en-IN" sz="2000" b="0" i="0" dirty="0" err="1">
                <a:solidFill>
                  <a:srgbClr val="222222"/>
                </a:solidFill>
                <a:effectLst/>
                <a:latin typeface="+mn-lt"/>
              </a:rPr>
              <a:t>Vaity</a:t>
            </a:r>
            <a:r>
              <a:rPr lang="en-IN" sz="2000" b="0" i="0" dirty="0">
                <a:solidFill>
                  <a:srgbClr val="222222"/>
                </a:solidFill>
                <a:effectLst/>
                <a:latin typeface="+mn-lt"/>
              </a:rPr>
              <a:t>, </a:t>
            </a:r>
            <a:r>
              <a:rPr lang="en-IN" sz="2000" b="0" i="0" dirty="0" err="1">
                <a:solidFill>
                  <a:srgbClr val="222222"/>
                </a:solidFill>
                <a:effectLst/>
                <a:latin typeface="+mn-lt"/>
              </a:rPr>
              <a:t>Krutika</a:t>
            </a:r>
            <a:r>
              <a:rPr lang="en-IN" sz="2000" b="0" i="0" dirty="0">
                <a:solidFill>
                  <a:srgbClr val="222222"/>
                </a:solidFill>
                <a:effectLst/>
                <a:latin typeface="+mn-lt"/>
              </a:rPr>
              <a:t> </a:t>
            </a:r>
            <a:r>
              <a:rPr lang="en-IN" sz="2000" b="0" i="0" dirty="0" err="1">
                <a:solidFill>
                  <a:srgbClr val="222222"/>
                </a:solidFill>
                <a:effectLst/>
                <a:latin typeface="+mn-lt"/>
              </a:rPr>
              <a:t>Tawate</a:t>
            </a:r>
            <a:r>
              <a:rPr lang="en-IN" sz="2000" b="0" i="0" dirty="0">
                <a:solidFill>
                  <a:srgbClr val="222222"/>
                </a:solidFill>
                <a:effectLst/>
                <a:latin typeface="+mn-lt"/>
              </a:rPr>
              <a:t>, </a:t>
            </a:r>
            <a:r>
              <a:rPr lang="en-IN" sz="2000" b="0" i="0" dirty="0" err="1">
                <a:solidFill>
                  <a:srgbClr val="222222"/>
                </a:solidFill>
                <a:effectLst/>
                <a:latin typeface="+mn-lt"/>
              </a:rPr>
              <a:t>Dynaneshwar</a:t>
            </a:r>
            <a:r>
              <a:rPr lang="en-IN" sz="2000" b="0" i="0" dirty="0">
                <a:solidFill>
                  <a:srgbClr val="222222"/>
                </a:solidFill>
                <a:effectLst/>
                <a:latin typeface="+mn-lt"/>
              </a:rPr>
              <a:t> </a:t>
            </a:r>
            <a:r>
              <a:rPr lang="en-IN" sz="2000" b="0" i="0" dirty="0" err="1">
                <a:solidFill>
                  <a:srgbClr val="222222"/>
                </a:solidFill>
                <a:effectLst/>
                <a:latin typeface="+mn-lt"/>
              </a:rPr>
              <a:t>Kapse</a:t>
            </a:r>
            <a:r>
              <a:rPr lang="en-IN" sz="2000" b="0" i="0" dirty="0">
                <a:solidFill>
                  <a:srgbClr val="222222"/>
                </a:solidFill>
                <a:effectLst/>
                <a:latin typeface="+mn-lt"/>
              </a:rPr>
              <a:t>, “Real Time soil fertility </a:t>
            </a:r>
            <a:r>
              <a:rPr lang="en-IN" sz="2000" b="0" i="0" dirty="0" err="1">
                <a:solidFill>
                  <a:srgbClr val="222222"/>
                </a:solidFill>
                <a:effectLst/>
                <a:latin typeface="+mn-lt"/>
              </a:rPr>
              <a:t>analyzer</a:t>
            </a:r>
            <a:r>
              <a:rPr lang="en-IN" sz="2000" b="0" i="0" dirty="0">
                <a:solidFill>
                  <a:srgbClr val="222222"/>
                </a:solidFill>
                <a:effectLst/>
                <a:latin typeface="+mn-lt"/>
              </a:rPr>
              <a:t> and crop prediction”, IRJET, Volume 4, Issue 3, March 17.</a:t>
            </a:r>
            <a:br>
              <a:rPr lang="en-IN" sz="2000" b="0" i="0" dirty="0">
                <a:solidFill>
                  <a:srgbClr val="222222"/>
                </a:solidFill>
                <a:effectLst/>
                <a:latin typeface="+mn-lt"/>
              </a:rPr>
            </a:br>
            <a:br>
              <a:rPr lang="en-IN" sz="2000" b="0" i="0" dirty="0">
                <a:solidFill>
                  <a:srgbClr val="222222"/>
                </a:solidFill>
                <a:effectLst/>
                <a:latin typeface="+mn-lt"/>
              </a:rPr>
            </a:br>
            <a:r>
              <a:rPr lang="en-IN" sz="2000" b="0" i="0" dirty="0">
                <a:solidFill>
                  <a:srgbClr val="222222"/>
                </a:solidFill>
                <a:effectLst/>
                <a:latin typeface="+mn-lt"/>
              </a:rPr>
              <a:t>4. Mrs. N. </a:t>
            </a:r>
            <a:r>
              <a:rPr lang="en-IN" sz="2000" b="0" i="0" dirty="0" err="1">
                <a:solidFill>
                  <a:srgbClr val="222222"/>
                </a:solidFill>
                <a:effectLst/>
                <a:latin typeface="+mn-lt"/>
              </a:rPr>
              <a:t>Hemageetha</a:t>
            </a:r>
            <a:r>
              <a:rPr lang="en-IN" sz="2000" b="0" i="0" dirty="0">
                <a:solidFill>
                  <a:srgbClr val="222222"/>
                </a:solidFill>
                <a:effectLst/>
                <a:latin typeface="+mn-lt"/>
              </a:rPr>
              <a:t> , </a:t>
            </a:r>
            <a:r>
              <a:rPr lang="en-IN" sz="2000" b="0" i="0" dirty="0" err="1">
                <a:solidFill>
                  <a:srgbClr val="222222"/>
                </a:solidFill>
                <a:effectLst/>
                <a:latin typeface="+mn-lt"/>
              </a:rPr>
              <a:t>Dr.</a:t>
            </a:r>
            <a:r>
              <a:rPr lang="en-IN" sz="2000" b="0" i="0" dirty="0">
                <a:solidFill>
                  <a:srgbClr val="222222"/>
                </a:solidFill>
                <a:effectLst/>
                <a:latin typeface="+mn-lt"/>
              </a:rPr>
              <a:t> G.M. </a:t>
            </a:r>
            <a:r>
              <a:rPr lang="en-IN" sz="2000" b="0" i="0" dirty="0" err="1">
                <a:solidFill>
                  <a:srgbClr val="222222"/>
                </a:solidFill>
                <a:effectLst/>
                <a:latin typeface="+mn-lt"/>
              </a:rPr>
              <a:t>Nasira</a:t>
            </a:r>
            <a:r>
              <a:rPr lang="en-IN" sz="2000" b="0" i="0" dirty="0">
                <a:solidFill>
                  <a:srgbClr val="222222"/>
                </a:solidFill>
                <a:effectLst/>
                <a:latin typeface="+mn-lt"/>
              </a:rPr>
              <a:t>,“Analysis of soil condition Based on pH value using Classification Technique”, IOSR-JCE, Volume 18, Issue 6, Nov 16.</a:t>
            </a:r>
            <a:br>
              <a:rPr lang="en-IN" sz="2000" b="0" i="0" dirty="0">
                <a:solidFill>
                  <a:srgbClr val="222222"/>
                </a:solidFill>
                <a:effectLst/>
                <a:latin typeface="+mn-lt"/>
              </a:rPr>
            </a:br>
            <a:br>
              <a:rPr lang="en-IN" sz="1800" b="0" i="0" dirty="0">
                <a:solidFill>
                  <a:srgbClr val="222222"/>
                </a:solidFill>
                <a:effectLst/>
                <a:latin typeface="Arial" panose="020B0604020202020204" pitchFamily="34" charset="0"/>
              </a:rPr>
            </a:br>
            <a:br>
              <a:rPr lang="en-IN" sz="2000" b="0" i="0" dirty="0">
                <a:solidFill>
                  <a:srgbClr val="222222"/>
                </a:solidFill>
                <a:effectLst/>
                <a:latin typeface="Arial" panose="020B0604020202020204" pitchFamily="34" charset="0"/>
              </a:rPr>
            </a:br>
            <a:br>
              <a:rPr lang="en-IN" sz="2000" b="0" i="0" dirty="0">
                <a:solidFill>
                  <a:srgbClr val="222222"/>
                </a:solidFill>
                <a:effectLst/>
                <a:latin typeface="Arial" panose="020B0604020202020204" pitchFamily="34" charset="0"/>
              </a:rPr>
            </a:br>
            <a:br>
              <a:rPr lang="en-US" sz="2800" u="sng" dirty="0"/>
            </a:br>
            <a:endParaRPr lang="en-IN" sz="2800" u="sng" dirty="0"/>
          </a:p>
        </p:txBody>
      </p:sp>
      <p:sp>
        <p:nvSpPr>
          <p:cNvPr id="3" name="Date Placeholder 2"/>
          <p:cNvSpPr>
            <a:spLocks noGrp="1"/>
          </p:cNvSpPr>
          <p:nvPr>
            <p:ph type="dt" sz="half" idx="10"/>
          </p:nvPr>
        </p:nvSpPr>
        <p:spPr/>
        <p:txBody>
          <a:bodyPr/>
          <a:lstStyle/>
          <a:p>
            <a:fld id="{6B6E010B-CB5F-45A4-B91C-0AC6C6CA0889}" type="datetime1">
              <a:rPr lang="en-US" smtClean="0"/>
              <a:t>8/5/2021</a:t>
            </a:fld>
            <a:endParaRPr lang="en-US" dirty="0"/>
          </a:p>
        </p:txBody>
      </p:sp>
      <p:sp>
        <p:nvSpPr>
          <p:cNvPr id="4" name="Footer Placeholder 3"/>
          <p:cNvSpPr>
            <a:spLocks noGrp="1"/>
          </p:cNvSpPr>
          <p:nvPr>
            <p:ph type="ftr" sz="quarter" idx="11"/>
          </p:nvPr>
        </p:nvSpPr>
        <p:spPr/>
        <p:txBody>
          <a:bodyPr/>
          <a:lstStyle/>
          <a:p>
            <a:r>
              <a:rPr lang="en-US"/>
              <a:t>Smart Crop Prediction and Irrigation Management System</a:t>
            </a:r>
            <a:endParaRPr lang="en-US" dirty="0"/>
          </a:p>
        </p:txBody>
      </p:sp>
      <p:sp>
        <p:nvSpPr>
          <p:cNvPr id="6" name="Slide Number Placeholder 5"/>
          <p:cNvSpPr>
            <a:spLocks noGrp="1"/>
          </p:cNvSpPr>
          <p:nvPr>
            <p:ph type="sldNum" sz="quarter" idx="12"/>
          </p:nvPr>
        </p:nvSpPr>
        <p:spPr/>
        <p:txBody>
          <a:bodyPr/>
          <a:lstStyle/>
          <a:p>
            <a:fld id="{20CAD3F2-10E3-45D0-9400-8C64AC8E8691}" type="slidenum">
              <a:rPr lang="en-US" smtClean="0"/>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304800" y="838200"/>
            <a:ext cx="8229600" cy="5257800"/>
          </a:xfrm>
        </p:spPr>
        <p:txBody>
          <a:bodyPr>
            <a:normAutofit lnSpcReduction="10000"/>
          </a:bodyPr>
          <a:lstStyle/>
          <a:p>
            <a:pPr>
              <a:buAutoNum type="arabicPeriod" startAt="5"/>
            </a:pPr>
            <a:r>
              <a:rPr lang="en-IN" sz="1800" dirty="0" err="1"/>
              <a:t>Karar</a:t>
            </a:r>
            <a:r>
              <a:rPr lang="en-IN" sz="1800" dirty="0"/>
              <a:t>, M. E., Al-Rasheed, M. F., Al-Rasheed, A. F., &amp; </a:t>
            </a:r>
            <a:r>
              <a:rPr lang="en-IN" sz="1800" dirty="0" err="1"/>
              <a:t>Reyad</a:t>
            </a:r>
            <a:r>
              <a:rPr lang="en-IN" sz="1800" dirty="0"/>
              <a:t>, O. (2020). </a:t>
            </a:r>
            <a:r>
              <a:rPr lang="en-IN" sz="1800" dirty="0" err="1"/>
              <a:t>IoT</a:t>
            </a:r>
            <a:r>
              <a:rPr lang="en-IN" sz="1800" dirty="0"/>
              <a:t> and Neural Network Based Water Pumping Control System For Smart Irrigation.</a:t>
            </a:r>
          </a:p>
          <a:p>
            <a:pPr>
              <a:buAutoNum type="arabicPeriod" startAt="5"/>
            </a:pPr>
            <a:endParaRPr lang="en-US" sz="1800" dirty="0"/>
          </a:p>
          <a:p>
            <a:pPr>
              <a:buAutoNum type="arabicPeriod" startAt="5"/>
            </a:pPr>
            <a:r>
              <a:rPr lang="en-IN" sz="1800" dirty="0"/>
              <a:t>Alomar, B., &amp; </a:t>
            </a:r>
            <a:r>
              <a:rPr lang="en-IN" sz="1800" dirty="0" err="1"/>
              <a:t>Alazzam</a:t>
            </a:r>
            <a:r>
              <a:rPr lang="en-IN" sz="1800" dirty="0"/>
              <a:t>, A. (2018, November). A Smart Irrigation System Using </a:t>
            </a:r>
            <a:r>
              <a:rPr lang="en-IN" sz="1800" dirty="0" err="1"/>
              <a:t>IoT</a:t>
            </a:r>
            <a:r>
              <a:rPr lang="en-IN" sz="1800" dirty="0"/>
              <a:t> and Fuzzy Logic Controller. In 2018 Fifth HCT Information Technology Trends (ITT) (pp. 175-179). IEEE. </a:t>
            </a:r>
          </a:p>
          <a:p>
            <a:pPr>
              <a:buAutoNum type="arabicPeriod" startAt="5"/>
            </a:pPr>
            <a:endParaRPr lang="en-US" sz="1800" dirty="0"/>
          </a:p>
          <a:p>
            <a:pPr>
              <a:buAutoNum type="arabicPeriod" startAt="5"/>
            </a:pPr>
            <a:r>
              <a:rPr lang="en-US" sz="1800" dirty="0" err="1"/>
              <a:t>Goap</a:t>
            </a:r>
            <a:r>
              <a:rPr lang="en-US" sz="1800" dirty="0"/>
              <a:t>, A., Sharma, D., Shukla, A. K., &amp; Krishna, C. R. (2018). An </a:t>
            </a:r>
            <a:r>
              <a:rPr lang="en-US" sz="1800" dirty="0" err="1"/>
              <a:t>IoT</a:t>
            </a:r>
            <a:r>
              <a:rPr lang="en-US" sz="1800" dirty="0"/>
              <a:t> based smart irrigation management system using Machine learning and open source technologies. Computers and electronics in agriculture.</a:t>
            </a:r>
          </a:p>
          <a:p>
            <a:pPr>
              <a:buAutoNum type="arabicPeriod" startAt="5"/>
            </a:pPr>
            <a:endParaRPr lang="en-US" sz="1800" dirty="0"/>
          </a:p>
          <a:p>
            <a:pPr>
              <a:buAutoNum type="arabicPeriod" startAt="5"/>
            </a:pPr>
            <a:r>
              <a:rPr lang="en-IN" sz="1800" dirty="0"/>
              <a:t>Raja Haroon </a:t>
            </a:r>
            <a:r>
              <a:rPr lang="en-IN" sz="1800" dirty="0" err="1"/>
              <a:t>Ajaz</a:t>
            </a:r>
            <a:r>
              <a:rPr lang="en-IN" sz="1800" dirty="0"/>
              <a:t>, Lal Hussain .</a:t>
            </a:r>
            <a:r>
              <a:rPr lang="en-US" sz="1800" dirty="0"/>
              <a:t> Seed Classification using Machine Learning Techniques, Journal of Multidisciplinary </a:t>
            </a:r>
            <a:r>
              <a:rPr lang="en-US" sz="1800" dirty="0" err="1"/>
              <a:t>Engineeinrg</a:t>
            </a:r>
            <a:r>
              <a:rPr lang="en-US" sz="1800" dirty="0"/>
              <a:t> Science and Technology (JMEST) ISSN: 3159-0040 Vol. 2 Issue 5, May – 2015.</a:t>
            </a:r>
          </a:p>
          <a:p>
            <a:pPr>
              <a:buAutoNum type="arabicPeriod" startAt="5"/>
            </a:pPr>
            <a:endParaRPr lang="en-US" sz="1800" dirty="0"/>
          </a:p>
          <a:p>
            <a:pPr>
              <a:buAutoNum type="arabicPeriod" startAt="5"/>
            </a:pPr>
            <a:r>
              <a:rPr lang="en-IN" sz="1800" dirty="0" err="1"/>
              <a:t>Rajkumar</a:t>
            </a:r>
            <a:r>
              <a:rPr lang="en-IN" sz="1800" dirty="0"/>
              <a:t>, M. N., </a:t>
            </a:r>
            <a:r>
              <a:rPr lang="en-IN" sz="1800" dirty="0" err="1"/>
              <a:t>Abinaya</a:t>
            </a:r>
            <a:r>
              <a:rPr lang="en-IN" sz="1800" dirty="0"/>
              <a:t>, S., &amp; Kumar, V. V. (2017, March). Intelligent irrigation system—An IOT based approach. In 2017 International Conference on Innovations in Green Energy and Healthcare Technologies (IGEHT) (pp. 1-5). IEEE. </a:t>
            </a:r>
            <a:endParaRPr lang="en-US" sz="1800" dirty="0"/>
          </a:p>
          <a:p>
            <a:pPr>
              <a:buAutoNum type="arabicPeriod" startAt="5"/>
            </a:pPr>
            <a:endParaRPr lang="en-US" sz="1800" dirty="0"/>
          </a:p>
          <a:p>
            <a:pPr>
              <a:buAutoNum type="arabicPeriod" startAt="5"/>
            </a:pPr>
            <a:endParaRPr lang="en-US" sz="1800" dirty="0"/>
          </a:p>
          <a:p>
            <a:pPr>
              <a:buAutoNum type="arabicPeriod" startAt="5"/>
            </a:pPr>
            <a:endParaRPr lang="en-US" sz="1800" dirty="0"/>
          </a:p>
          <a:p>
            <a:pPr>
              <a:buAutoNum type="arabicPeriod" startAt="5"/>
            </a:pPr>
            <a:endParaRPr lang="en-US" sz="1800" dirty="0"/>
          </a:p>
          <a:p>
            <a:pPr>
              <a:buAutoNum type="arabicPeriod" startAt="5"/>
            </a:pPr>
            <a:endParaRPr lang="en-US" sz="1800" dirty="0"/>
          </a:p>
          <a:p>
            <a:pPr>
              <a:buAutoNum type="arabicPeriod" startAt="5"/>
            </a:pPr>
            <a:endParaRPr lang="en-US" sz="1800" dirty="0"/>
          </a:p>
          <a:p>
            <a:pPr>
              <a:buAutoNum type="arabicPeriod" startAt="5"/>
            </a:pPr>
            <a:endParaRPr lang="en-US" sz="1800" dirty="0"/>
          </a:p>
          <a:p>
            <a:pPr>
              <a:buAutoNum type="arabicPeriod" startAt="5"/>
            </a:pPr>
            <a:endParaRPr lang="en-US" sz="1800" dirty="0"/>
          </a:p>
          <a:p>
            <a:pPr>
              <a:buAutoNum type="arabicPeriod" startAt="5"/>
            </a:pPr>
            <a:endParaRPr lang="en-IN" sz="1800" dirty="0"/>
          </a:p>
          <a:p>
            <a:pPr>
              <a:buAutoNum type="arabicPeriod" startAt="5"/>
            </a:pPr>
            <a:endParaRPr lang="en-US" sz="1800" dirty="0"/>
          </a:p>
          <a:p>
            <a:pPr>
              <a:buAutoNum type="arabicPeriod" startAt="5"/>
            </a:pPr>
            <a:endParaRPr lang="en-IN" sz="1800" dirty="0"/>
          </a:p>
          <a:p>
            <a:pPr marL="0" indent="0">
              <a:buNone/>
            </a:pPr>
            <a:endParaRPr lang="en-IN" sz="1800" dirty="0"/>
          </a:p>
        </p:txBody>
      </p:sp>
      <p:sp>
        <p:nvSpPr>
          <p:cNvPr id="3" name="Date Placeholder 2"/>
          <p:cNvSpPr>
            <a:spLocks noGrp="1"/>
          </p:cNvSpPr>
          <p:nvPr>
            <p:ph type="dt" sz="half" idx="10"/>
          </p:nvPr>
        </p:nvSpPr>
        <p:spPr/>
        <p:txBody>
          <a:bodyPr/>
          <a:lstStyle/>
          <a:p>
            <a:fld id="{05142C16-E2FF-4E5D-AEF7-3FCB5ADBF69B}" type="datetime1">
              <a:rPr lang="en-US" smtClean="0"/>
              <a:t>8/5/2021</a:t>
            </a:fld>
            <a:endParaRPr lang="en-US" dirty="0"/>
          </a:p>
        </p:txBody>
      </p:sp>
      <p:sp>
        <p:nvSpPr>
          <p:cNvPr id="4" name="Footer Placeholder 3"/>
          <p:cNvSpPr>
            <a:spLocks noGrp="1"/>
          </p:cNvSpPr>
          <p:nvPr>
            <p:ph type="ftr" sz="quarter" idx="11"/>
          </p:nvPr>
        </p:nvSpPr>
        <p:spPr/>
        <p:txBody>
          <a:bodyPr/>
          <a:lstStyle/>
          <a:p>
            <a:r>
              <a:rPr lang="en-US"/>
              <a:t>Smart Crop Prediction and Irrigation Management System</a:t>
            </a:r>
            <a:endParaRPr lang="en-US" dirty="0"/>
          </a:p>
        </p:txBody>
      </p:sp>
      <p:sp>
        <p:nvSpPr>
          <p:cNvPr id="5" name="Slide Number Placeholder 4"/>
          <p:cNvSpPr>
            <a:spLocks noGrp="1"/>
          </p:cNvSpPr>
          <p:nvPr>
            <p:ph type="sldNum" sz="quarter" idx="12"/>
          </p:nvPr>
        </p:nvSpPr>
        <p:spPr/>
        <p:txBody>
          <a:bodyPr/>
          <a:lstStyle/>
          <a:p>
            <a:fld id="{20CAD3F2-10E3-45D0-9400-8C64AC8E8691}" type="slidenum">
              <a:rPr lang="en-US" smtClean="0"/>
              <a:t>34</a:t>
            </a:fld>
            <a:endParaRPr lang="en-US" dirty="0"/>
          </a:p>
        </p:txBody>
      </p:sp>
    </p:spTree>
    <p:extLst>
      <p:ext uri="{BB962C8B-B14F-4D97-AF65-F5344CB8AC3E}">
        <p14:creationId xmlns:p14="http://schemas.microsoft.com/office/powerpoint/2010/main" val="31924977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29600" cy="4525963"/>
          </a:xfrm>
        </p:spPr>
        <p:txBody>
          <a:bodyPr>
            <a:normAutofit/>
          </a:bodyPr>
          <a:lstStyle/>
          <a:p>
            <a:pPr marL="0" indent="0">
              <a:buNone/>
            </a:pPr>
            <a:r>
              <a:rPr lang="en-US" sz="1800" dirty="0"/>
              <a:t>10.</a:t>
            </a:r>
            <a:r>
              <a:rPr lang="en-IN" sz="1800" dirty="0"/>
              <a:t> Zhao, W., Lin, S., Han, J., Xu, R., &amp; </a:t>
            </a:r>
            <a:r>
              <a:rPr lang="en-IN" sz="1800" dirty="0" err="1"/>
              <a:t>Hou</a:t>
            </a:r>
            <a:r>
              <a:rPr lang="en-IN" sz="1800" dirty="0"/>
              <a:t>, L. (2017, December). Design and implementation of smart irrigation system based on </a:t>
            </a:r>
            <a:r>
              <a:rPr lang="en-IN" sz="1800" dirty="0" err="1"/>
              <a:t>LoRa</a:t>
            </a:r>
            <a:r>
              <a:rPr lang="en-IN" sz="1800" dirty="0"/>
              <a:t>. In 2017 IEEE </a:t>
            </a:r>
            <a:r>
              <a:rPr lang="en-IN" sz="1800" dirty="0" err="1"/>
              <a:t>Globecom</a:t>
            </a:r>
            <a:r>
              <a:rPr lang="en-IN" sz="1800" dirty="0"/>
              <a:t> Workshops (GC </a:t>
            </a:r>
            <a:r>
              <a:rPr lang="en-IN" sz="1800" dirty="0" err="1"/>
              <a:t>Wkshps</a:t>
            </a:r>
            <a:r>
              <a:rPr lang="en-IN" sz="1800" dirty="0"/>
              <a:t>) (pp. 1-6). IEEE. </a:t>
            </a:r>
          </a:p>
          <a:p>
            <a:pPr marL="0" indent="0">
              <a:buNone/>
            </a:pPr>
            <a:endParaRPr lang="en-US" sz="1800" dirty="0"/>
          </a:p>
          <a:p>
            <a:pPr marL="0" indent="0" algn="just">
              <a:buNone/>
            </a:pPr>
            <a:r>
              <a:rPr lang="en-US" sz="1800" dirty="0"/>
              <a:t>11. Rohit Sharma, </a:t>
            </a:r>
            <a:r>
              <a:rPr lang="en-US" sz="1800" dirty="0" err="1"/>
              <a:t>Sachin</a:t>
            </a:r>
            <a:r>
              <a:rPr lang="en-US" sz="1800" dirty="0"/>
              <a:t> S. </a:t>
            </a:r>
            <a:r>
              <a:rPr lang="en-US" sz="1800" dirty="0" err="1"/>
              <a:t>Kamble</a:t>
            </a:r>
            <a:r>
              <a:rPr lang="en-US" sz="1800" dirty="0"/>
              <a:t>, </a:t>
            </a:r>
            <a:r>
              <a:rPr lang="en-US" sz="1800" dirty="0" err="1"/>
              <a:t>Angappa</a:t>
            </a:r>
            <a:r>
              <a:rPr lang="en-US" sz="1800" dirty="0"/>
              <a:t> </a:t>
            </a:r>
            <a:r>
              <a:rPr lang="en-US" sz="1800" dirty="0" err="1"/>
              <a:t>Gunasekaran</a:t>
            </a:r>
            <a:r>
              <a:rPr lang="en-US" sz="1800" dirty="0"/>
              <a:t>, </a:t>
            </a:r>
            <a:r>
              <a:rPr lang="en-US" sz="1800" dirty="0" err="1"/>
              <a:t>Vikas</a:t>
            </a:r>
            <a:r>
              <a:rPr lang="en-US" sz="1800" dirty="0"/>
              <a:t> Kumar, Anil Kumar. A systematic literature review on machine learning applications for sustainable                      agriculture supply chain performance July 2020 IEEE. National Institute of Industrial Engineering (NITIE),Mumbai.</a:t>
            </a:r>
          </a:p>
          <a:p>
            <a:pPr marL="0" indent="0" algn="just">
              <a:buNone/>
            </a:pPr>
            <a:endParaRPr lang="en-US" sz="1800" dirty="0"/>
          </a:p>
          <a:p>
            <a:pPr marL="0" indent="0" algn="just">
              <a:buNone/>
            </a:pPr>
            <a:r>
              <a:rPr lang="en-US" sz="1800" dirty="0"/>
              <a:t>12.</a:t>
            </a:r>
            <a:r>
              <a:rPr lang="en-IN" sz="1800" dirty="0"/>
              <a:t>Srivastava, P., Bajaj, M., &amp; Rana, A. S. (2018, February). Overview of ESP8266 Wi-Fi module based smart irrigation system using IOT. In 2018 Fourth International Conference on Advances in Electrical, Electronics, Information, Communication and Bio-Informatics (AEEICB) (pp. 1-5). IEEE. </a:t>
            </a:r>
            <a:endParaRPr lang="en-US" sz="1800" dirty="0"/>
          </a:p>
          <a:p>
            <a:pPr marL="0" indent="0">
              <a:buNone/>
            </a:pPr>
            <a:endParaRPr lang="en-IN" sz="1800" b="1" dirty="0"/>
          </a:p>
        </p:txBody>
      </p:sp>
      <p:sp>
        <p:nvSpPr>
          <p:cNvPr id="4" name="Date Placeholder 3"/>
          <p:cNvSpPr>
            <a:spLocks noGrp="1"/>
          </p:cNvSpPr>
          <p:nvPr>
            <p:ph type="dt" sz="half" idx="10"/>
          </p:nvPr>
        </p:nvSpPr>
        <p:spPr/>
        <p:txBody>
          <a:bodyPr/>
          <a:lstStyle/>
          <a:p>
            <a:fld id="{77C6474B-2A7B-48C4-8DAB-D855648C464F}" type="datetime1">
              <a:rPr lang="en-US" smtClean="0"/>
              <a:t>8/5/2021</a:t>
            </a:fld>
            <a:endParaRPr lang="en-US" dirty="0"/>
          </a:p>
        </p:txBody>
      </p:sp>
      <p:sp>
        <p:nvSpPr>
          <p:cNvPr id="5" name="Footer Placeholder 4"/>
          <p:cNvSpPr>
            <a:spLocks noGrp="1"/>
          </p:cNvSpPr>
          <p:nvPr>
            <p:ph type="ftr" sz="quarter" idx="11"/>
          </p:nvPr>
        </p:nvSpPr>
        <p:spPr/>
        <p:txBody>
          <a:bodyPr/>
          <a:lstStyle/>
          <a:p>
            <a:r>
              <a:rPr lang="en-US" dirty="0"/>
              <a:t>Smart Crop Prediction and Irrigation Management System</a:t>
            </a:r>
          </a:p>
        </p:txBody>
      </p:sp>
      <p:sp>
        <p:nvSpPr>
          <p:cNvPr id="6" name="Slide Number Placeholder 5"/>
          <p:cNvSpPr>
            <a:spLocks noGrp="1"/>
          </p:cNvSpPr>
          <p:nvPr>
            <p:ph type="sldNum" sz="quarter" idx="12"/>
          </p:nvPr>
        </p:nvSpPr>
        <p:spPr/>
        <p:txBody>
          <a:bodyPr/>
          <a:lstStyle/>
          <a:p>
            <a:fld id="{20CAD3F2-10E3-45D0-9400-8C64AC8E8691}" type="slidenum">
              <a:rPr lang="en-US" smtClean="0"/>
              <a:t>35</a:t>
            </a:fld>
            <a:endParaRPr lang="en-US" dirty="0"/>
          </a:p>
        </p:txBody>
      </p:sp>
      <p:sp>
        <p:nvSpPr>
          <p:cNvPr id="8"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457200" marR="0" lvl="1" indent="-457200" algn="l" defTabSz="914400" rtl="0" eaLnBrk="0" fontAlgn="t"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737373"/>
                </a:solidFill>
                <a:effectLst/>
                <a:latin typeface="NexusSans"/>
              </a:rPr>
              <a:t>Operations and SCM, National Institute of Industrial Engineering (NITIE), Mumbai-400087, India</a:t>
            </a:r>
          </a:p>
          <a:p>
            <a:pPr marL="0" marR="0" lvl="0" indent="0" algn="l" defTabSz="914400" rtl="0" eaLnBrk="0" fontAlgn="t"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737373"/>
                </a:solidFill>
                <a:effectLst/>
                <a:latin typeface="NexusSans"/>
              </a:rPr>
            </a:br>
            <a:endParaRPr kumimoji="0" lang="en-US" altLang="en-US" sz="1000" b="0" i="0" u="none" strike="noStrike" cap="none" normalizeH="0" baseline="0">
              <a:ln>
                <a:noFill/>
              </a:ln>
              <a:solidFill>
                <a:srgbClr val="737373"/>
              </a:solidFill>
              <a:effectLst/>
              <a:latin typeface="Nexus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0685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150" y="836712"/>
            <a:ext cx="8075240" cy="5519638"/>
          </a:xfrm>
        </p:spPr>
        <p:txBody>
          <a:bodyPr>
            <a:normAutofit fontScale="90000" lnSpcReduction="20000"/>
          </a:bodyPr>
          <a:lstStyle/>
          <a:p>
            <a:pPr marL="0" indent="0" algn="just">
              <a:buNone/>
            </a:pPr>
            <a:r>
              <a:rPr lang="en-US" sz="2700" b="1" dirty="0"/>
              <a:t>ABSTRACT</a:t>
            </a:r>
          </a:p>
          <a:p>
            <a:pPr marL="0" indent="0" algn="just">
              <a:lnSpc>
                <a:spcPct val="160000"/>
              </a:lnSpc>
              <a:buNone/>
            </a:pPr>
            <a:r>
              <a:rPr lang="en-US" sz="1800" dirty="0"/>
              <a:t>	F</a:t>
            </a:r>
            <a:r>
              <a:rPr lang="en-US" sz="2000" dirty="0"/>
              <a:t>or past few decades agricultural land is decreasing day by day, choosing a particular crop for an area and optimal use of water is highly demanded in the agricultural sector, to get more yield and to minimize fertilizer cost. </a:t>
            </a:r>
          </a:p>
          <a:p>
            <a:pPr marL="0" indent="0" algn="just">
              <a:lnSpc>
                <a:spcPct val="160000"/>
              </a:lnSpc>
              <a:buNone/>
            </a:pPr>
            <a:r>
              <a:rPr lang="en-US" sz="2000" dirty="0"/>
              <a:t>	The goal of this project is to predict </a:t>
            </a:r>
            <a:r>
              <a:rPr lang="en-IN" altLang="en-US" sz="2000" dirty="0"/>
              <a:t>the suitable crop and </a:t>
            </a:r>
            <a:r>
              <a:rPr lang="en-US" sz="2000" dirty="0"/>
              <a:t>irrigation requirements of a field </a:t>
            </a:r>
            <a:r>
              <a:rPr lang="en-IN" altLang="en-US" sz="2000" dirty="0"/>
              <a:t>by </a:t>
            </a:r>
            <a:r>
              <a:rPr lang="en-US" sz="2000" dirty="0"/>
              <a:t>using parameter</a:t>
            </a:r>
            <a:r>
              <a:rPr lang="en-IN" altLang="en-US" sz="2000" dirty="0"/>
              <a:t>s</a:t>
            </a:r>
            <a:r>
              <a:rPr lang="en-US" sz="2000" dirty="0"/>
              <a:t> like soil moisture,temperature, and environmental conditions .  </a:t>
            </a:r>
          </a:p>
          <a:p>
            <a:pPr marL="0" indent="0" algn="just">
              <a:lnSpc>
                <a:spcPct val="160000"/>
              </a:lnSpc>
              <a:buNone/>
            </a:pPr>
            <a:r>
              <a:rPr lang="en-US" sz="2000" dirty="0"/>
              <a:t>                The Automatic learning systems propose an alternative to traditional ways by means of the automatic elaboration of predictions based on the learning of an agronomist. </a:t>
            </a:r>
          </a:p>
          <a:p>
            <a:pPr marL="0" indent="0" algn="just">
              <a:lnSpc>
                <a:spcPct val="160000"/>
              </a:lnSpc>
              <a:buNone/>
            </a:pPr>
            <a:r>
              <a:rPr lang="en-US" sz="2000" dirty="0"/>
              <a:t>	The aim of this project is to study several learning algorithms in order to determine the effectiveness and error-free to expert decision. </a:t>
            </a:r>
          </a:p>
          <a:p>
            <a:pPr marL="0" indent="0" algn="just">
              <a:lnSpc>
                <a:spcPct val="160000"/>
              </a:lnSpc>
              <a:buNone/>
            </a:pPr>
            <a:r>
              <a:rPr lang="en-US" sz="2000" dirty="0"/>
              <a:t>	LightGBM, XGBoost and CatBoost as engines of the prediction. </a:t>
            </a:r>
            <a:endParaRPr lang="en-IN" sz="2000" dirty="0"/>
          </a:p>
        </p:txBody>
      </p:sp>
      <p:sp>
        <p:nvSpPr>
          <p:cNvPr id="4" name="Date Placeholder 3"/>
          <p:cNvSpPr>
            <a:spLocks noGrp="1"/>
          </p:cNvSpPr>
          <p:nvPr>
            <p:ph type="dt" sz="half" idx="10"/>
          </p:nvPr>
        </p:nvSpPr>
        <p:spPr/>
        <p:txBody>
          <a:bodyPr/>
          <a:lstStyle/>
          <a:p>
            <a:fld id="{06AFA244-1312-4885-A75E-EA87DACFAA30}" type="datetime1">
              <a:rPr lang="en-US" smtClean="0"/>
              <a:t>8/5/2021</a:t>
            </a:fld>
            <a:endParaRPr lang="en-US" dirty="0"/>
          </a:p>
        </p:txBody>
      </p:sp>
      <p:sp>
        <p:nvSpPr>
          <p:cNvPr id="5" name="Footer Placeholder 4"/>
          <p:cNvSpPr>
            <a:spLocks noGrp="1"/>
          </p:cNvSpPr>
          <p:nvPr>
            <p:ph type="ftr" sz="quarter" idx="11"/>
          </p:nvPr>
        </p:nvSpPr>
        <p:spPr/>
        <p:txBody>
          <a:bodyPr/>
          <a:lstStyle/>
          <a:p>
            <a:r>
              <a:rPr lang="en-US"/>
              <a:t>Smart Crop Prediction and Irrigation Management System</a:t>
            </a:r>
            <a:endParaRPr lang="en-US" dirty="0"/>
          </a:p>
        </p:txBody>
      </p:sp>
      <p:sp>
        <p:nvSpPr>
          <p:cNvPr id="6" name="Slide Number Placeholder 5"/>
          <p:cNvSpPr>
            <a:spLocks noGrp="1"/>
          </p:cNvSpPr>
          <p:nvPr>
            <p:ph type="sldNum" sz="quarter" idx="12"/>
          </p:nvPr>
        </p:nvSpPr>
        <p:spPr/>
        <p:txBody>
          <a:bodyPr/>
          <a:lstStyle/>
          <a:p>
            <a:fld id="{20CAD3F2-10E3-45D0-9400-8C64AC8E8691}" type="slidenum">
              <a:rPr lang="en-US" smtClean="0"/>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7931224" cy="457199"/>
          </a:xfrm>
        </p:spPr>
        <p:txBody>
          <a:bodyPr>
            <a:normAutofit fontScale="90000"/>
          </a:bodyPr>
          <a:lstStyle/>
          <a:p>
            <a:pPr algn="l"/>
            <a:br>
              <a:rPr lang="en-US" altLang="en-US" sz="4400" b="1" u="sng" dirty="0">
                <a:solidFill>
                  <a:srgbClr val="FF0000"/>
                </a:solidFill>
                <a:latin typeface="Arial" panose="020B0604020202020204" pitchFamily="34" charset="0"/>
                <a:cs typeface="Arial" panose="020B0604020202020204" pitchFamily="34" charset="0"/>
              </a:rPr>
            </a:br>
            <a:r>
              <a:rPr lang="en-US" altLang="en-US" sz="2700" b="1" dirty="0">
                <a:latin typeface="Times New Roman" panose="02020603050405020304" pitchFamily="18" charset="0"/>
                <a:cs typeface="Times New Roman" panose="02020603050405020304" pitchFamily="18" charset="0"/>
              </a:rPr>
              <a:t>LITERATURE SURVEY</a:t>
            </a:r>
            <a:br>
              <a:rPr lang="en-IN" altLang="en-US" b="1" u="sng" dirty="0">
                <a:solidFill>
                  <a:srgbClr val="FF0000"/>
                </a:solidFill>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7C6474B-2A7B-48C4-8DAB-D855648C464F}" type="datetime1">
              <a:rPr lang="en-US" smtClean="0"/>
              <a:t>8/5/2021</a:t>
            </a:fld>
            <a:endParaRPr lang="en-US" dirty="0"/>
          </a:p>
        </p:txBody>
      </p:sp>
      <p:sp>
        <p:nvSpPr>
          <p:cNvPr id="5" name="Footer Placeholder 4"/>
          <p:cNvSpPr>
            <a:spLocks noGrp="1"/>
          </p:cNvSpPr>
          <p:nvPr>
            <p:ph type="ftr" sz="quarter" idx="11"/>
          </p:nvPr>
        </p:nvSpPr>
        <p:spPr/>
        <p:txBody>
          <a:bodyPr/>
          <a:lstStyle/>
          <a:p>
            <a:r>
              <a:rPr lang="en-US"/>
              <a:t>Smart Crop Prediction and Irrigation Management System</a:t>
            </a:r>
            <a:endParaRPr lang="en-US" dirty="0"/>
          </a:p>
        </p:txBody>
      </p:sp>
      <p:sp>
        <p:nvSpPr>
          <p:cNvPr id="6" name="Slide Number Placeholder 5"/>
          <p:cNvSpPr>
            <a:spLocks noGrp="1"/>
          </p:cNvSpPr>
          <p:nvPr>
            <p:ph type="sldNum" sz="quarter" idx="12"/>
          </p:nvPr>
        </p:nvSpPr>
        <p:spPr/>
        <p:txBody>
          <a:bodyPr/>
          <a:lstStyle/>
          <a:p>
            <a:fld id="{20CAD3F2-10E3-45D0-9400-8C64AC8E8691}" type="slidenum">
              <a:rPr lang="en-US" smtClean="0"/>
              <a:t>5</a:t>
            </a:fld>
            <a:endParaRPr lang="en-US" dirty="0"/>
          </a:p>
        </p:txBody>
      </p:sp>
      <p:graphicFrame>
        <p:nvGraphicFramePr>
          <p:cNvPr id="7" name="Table 4"/>
          <p:cNvGraphicFramePr>
            <a:graphicFrameLocks noGrp="1"/>
          </p:cNvGraphicFramePr>
          <p:nvPr>
            <p:ph idx="1"/>
            <p:extLst>
              <p:ext uri="{D42A27DB-BD31-4B8C-83A1-F6EECF244321}">
                <p14:modId xmlns:p14="http://schemas.microsoft.com/office/powerpoint/2010/main" val="1294948705"/>
              </p:ext>
            </p:extLst>
          </p:nvPr>
        </p:nvGraphicFramePr>
        <p:xfrm>
          <a:off x="457200" y="980728"/>
          <a:ext cx="7931224" cy="5375621"/>
        </p:xfrm>
        <a:graphic>
          <a:graphicData uri="http://schemas.openxmlformats.org/drawingml/2006/table">
            <a:tbl>
              <a:tblPr firstRow="1" bandRow="1">
                <a:tableStyleId>{5940675A-B579-460E-94D1-54222C63F5DA}</a:tableStyleId>
              </a:tblPr>
              <a:tblGrid>
                <a:gridCol w="946415">
                  <a:extLst>
                    <a:ext uri="{9D8B030D-6E8A-4147-A177-3AD203B41FA5}">
                      <a16:colId xmlns:a16="http://schemas.microsoft.com/office/drawing/2014/main" val="20000"/>
                    </a:ext>
                  </a:extLst>
                </a:gridCol>
                <a:gridCol w="2551972">
                  <a:extLst>
                    <a:ext uri="{9D8B030D-6E8A-4147-A177-3AD203B41FA5}">
                      <a16:colId xmlns:a16="http://schemas.microsoft.com/office/drawing/2014/main" val="20001"/>
                    </a:ext>
                  </a:extLst>
                </a:gridCol>
                <a:gridCol w="2438169">
                  <a:extLst>
                    <a:ext uri="{9D8B030D-6E8A-4147-A177-3AD203B41FA5}">
                      <a16:colId xmlns:a16="http://schemas.microsoft.com/office/drawing/2014/main" val="20002"/>
                    </a:ext>
                  </a:extLst>
                </a:gridCol>
                <a:gridCol w="1994668">
                  <a:extLst>
                    <a:ext uri="{9D8B030D-6E8A-4147-A177-3AD203B41FA5}">
                      <a16:colId xmlns:a16="http://schemas.microsoft.com/office/drawing/2014/main" val="20003"/>
                    </a:ext>
                  </a:extLst>
                </a:gridCol>
              </a:tblGrid>
              <a:tr h="40477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a:ln>
                            <a:noFill/>
                          </a:ln>
                          <a:solidFill>
                            <a:schemeClr val="tx1"/>
                          </a:solidFill>
                          <a:effectLst/>
                          <a:latin typeface="Times New Roman" panose="02020603050405020304" pitchFamily="18" charset="0"/>
                          <a:ea typeface="MS PGothic" panose="020B0600070205080204" pitchFamily="34" charset="-128"/>
                          <a:cs typeface="Times New Roman" panose="02020603050405020304" pitchFamily="18" charset="0"/>
                        </a:rPr>
                        <a:t>S. No.</a:t>
                      </a:r>
                    </a:p>
                  </a:txBody>
                  <a:tcPr marL="91446" marR="91446" anchor="ctr" horzOverflow="overflow">
                    <a:solidFill>
                      <a:schemeClr val="bg1">
                        <a:alpha val="77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a:ln>
                            <a:noFill/>
                          </a:ln>
                          <a:solidFill>
                            <a:schemeClr val="tx1"/>
                          </a:solidFill>
                          <a:effectLst/>
                          <a:latin typeface="Times New Roman" panose="02020603050405020304" pitchFamily="18" charset="0"/>
                          <a:ea typeface="MS PGothic" panose="020B0600070205080204" pitchFamily="34" charset="-128"/>
                          <a:cs typeface="Times New Roman" panose="02020603050405020304" pitchFamily="18" charset="0"/>
                        </a:rPr>
                        <a:t>Technical Paper</a:t>
                      </a:r>
                    </a:p>
                  </a:txBody>
                  <a:tcPr marL="91446" marR="91446" anchor="ctr" horzOverflow="overflow">
                    <a:solidFill>
                      <a:schemeClr val="bg1">
                        <a:alpha val="77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a:ln>
                            <a:noFill/>
                          </a:ln>
                          <a:solidFill>
                            <a:schemeClr val="tx1"/>
                          </a:solidFill>
                          <a:effectLst/>
                          <a:latin typeface="Times New Roman" panose="02020603050405020304" pitchFamily="18" charset="0"/>
                          <a:ea typeface="MS PGothic" panose="020B0600070205080204" pitchFamily="34" charset="-128"/>
                          <a:cs typeface="Times New Roman" panose="02020603050405020304" pitchFamily="18" charset="0"/>
                        </a:rPr>
                        <a:t>Summary</a:t>
                      </a:r>
                    </a:p>
                  </a:txBody>
                  <a:tcPr marL="91446" marR="91446" anchor="ctr" horzOverflow="overflow">
                    <a:solidFill>
                      <a:schemeClr val="bg1">
                        <a:alpha val="77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a:ln>
                            <a:noFill/>
                          </a:ln>
                          <a:solidFill>
                            <a:schemeClr val="tx1"/>
                          </a:solidFill>
                          <a:effectLst/>
                          <a:latin typeface="Times New Roman" panose="02020603050405020304" pitchFamily="18" charset="0"/>
                          <a:ea typeface="MS PGothic" panose="020B0600070205080204" pitchFamily="34" charset="-128"/>
                          <a:cs typeface="Times New Roman" panose="02020603050405020304" pitchFamily="18" charset="0"/>
                        </a:rPr>
                        <a:t>Drawbacks</a:t>
                      </a:r>
                    </a:p>
                  </a:txBody>
                  <a:tcPr marL="91446" marR="91446" anchor="ctr" horzOverflow="overflow">
                    <a:solidFill>
                      <a:schemeClr val="bg1">
                        <a:alpha val="77000"/>
                      </a:schemeClr>
                    </a:solidFill>
                  </a:tcPr>
                </a:tc>
                <a:extLst>
                  <a:ext uri="{0D108BD9-81ED-4DB2-BD59-A6C34878D82A}">
                    <a16:rowId xmlns:a16="http://schemas.microsoft.com/office/drawing/2014/main" val="10000"/>
                  </a:ext>
                </a:extLst>
              </a:tr>
              <a:tr h="3068366">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0" i="0" u="none" strike="noStrike" cap="none" normalizeH="0" baseline="0" dirty="0">
                          <a:ln>
                            <a:noFill/>
                          </a:ln>
                          <a:solidFill>
                            <a:srgbClr val="000000"/>
                          </a:solidFill>
                          <a:effectLst/>
                          <a:latin typeface="Times New Roman" panose="02020603050405020304" pitchFamily="18" charset="0"/>
                          <a:ea typeface="MS PGothic" panose="020B0600070205080204" pitchFamily="34" charset="-128"/>
                          <a:cs typeface="Times New Roman" panose="02020603050405020304" pitchFamily="18" charset="0"/>
                        </a:rPr>
                        <a:t>1.</a:t>
                      </a:r>
                    </a:p>
                  </a:txBody>
                  <a:tcPr marL="91446" marR="91446" anchor="ctr" horzOverflow="overflow">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pt-BR" altLang="ja-JP" sz="1400" b="0" i="0" u="none" strike="noStrike" cap="none" normalizeH="0" baseline="0" dirty="0">
                          <a:ln>
                            <a:noFill/>
                          </a:ln>
                          <a:solidFill>
                            <a:srgbClr val="000000"/>
                          </a:solidFill>
                          <a:effectLst/>
                          <a:latin typeface="+mn-lt"/>
                          <a:ea typeface="MS PGothic" panose="020B0600070205080204" pitchFamily="34" charset="-128"/>
                          <a:cs typeface="Times New Roman" panose="02020603050405020304" pitchFamily="18" charset="0"/>
                        </a:rPr>
                        <a:t>An IoT based smart irrigation management system using Machine learning and open source technologies. Elsevier B V.  2018 </a:t>
                      </a:r>
                    </a:p>
                  </a:txBody>
                  <a:tcPr marL="91446" marR="91446" anchor="ctr" horzOverflow="overflow">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1400" b="0" i="0" u="none" strike="noStrike" cap="none" normalizeH="0" baseline="0" dirty="0">
                          <a:ln>
                            <a:noFill/>
                          </a:ln>
                          <a:solidFill>
                            <a:srgbClr val="000000"/>
                          </a:solidFill>
                          <a:effectLst/>
                          <a:latin typeface="+mn-lt"/>
                          <a:ea typeface="MS PGothic" panose="020B0600070205080204" pitchFamily="34" charset="-128"/>
                          <a:cs typeface="Times New Roman" panose="02020603050405020304" pitchFamily="18" charset="0"/>
                        </a:rPr>
                        <a:t>This paper presents an open source technology based smart system to predict the irrigation requirements of a field using the sensing of ground parameter like soil moisture temperature and environmental conditions.</a:t>
                      </a:r>
                    </a:p>
                  </a:txBody>
                  <a:tcPr marL="91446" marR="91446" anchor="ctr" horzOverflow="overflow">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sz="1400" dirty="0">
                          <a:latin typeface="Times New Roman" panose="02020603050405020304" pitchFamily="18" charset="0"/>
                          <a:cs typeface="Times New Roman" panose="02020603050405020304" pitchFamily="18" charset="0"/>
                        </a:rPr>
                        <a:t>This irrigation system do not consider weather forecasting information while making the irrigation decision which leads to wastage of fresh water and crop growth.</a:t>
                      </a:r>
                      <a:endParaRPr lang="en-IN" sz="1400" dirty="0">
                        <a:latin typeface="Times New Roman" panose="02020603050405020304" pitchFamily="18" charset="0"/>
                        <a:cs typeface="Times New Roman" panose="02020603050405020304" pitchFamily="18" charset="0"/>
                      </a:endParaRPr>
                    </a:p>
                  </a:txBody>
                  <a:tcPr marL="91446" marR="91446" anchor="ctr" horzOverflow="overflow">
                    <a:solidFill>
                      <a:schemeClr val="bg1"/>
                    </a:solidFill>
                  </a:tcPr>
                </a:tc>
                <a:extLst>
                  <a:ext uri="{0D108BD9-81ED-4DB2-BD59-A6C34878D82A}">
                    <a16:rowId xmlns:a16="http://schemas.microsoft.com/office/drawing/2014/main" val="10001"/>
                  </a:ext>
                </a:extLst>
              </a:tr>
              <a:tr h="1902476">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0" i="0" u="none" strike="noStrike" cap="none" normalizeH="0" baseline="0" dirty="0">
                          <a:ln>
                            <a:noFill/>
                          </a:ln>
                          <a:solidFill>
                            <a:srgbClr val="000000"/>
                          </a:solidFill>
                          <a:effectLst/>
                          <a:latin typeface="Times New Roman" panose="02020603050405020304" pitchFamily="18" charset="0"/>
                          <a:ea typeface="MS PGothic" panose="020B0600070205080204" pitchFamily="34" charset="-128"/>
                          <a:cs typeface="Times New Roman" panose="02020603050405020304" pitchFamily="18" charset="0"/>
                        </a:rPr>
                        <a:t>2.</a:t>
                      </a:r>
                    </a:p>
                  </a:txBody>
                  <a:tcPr marL="91446" marR="91446" anchor="ctr" horzOverflow="overflow">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ja-JP" sz="1400" b="0" i="0" u="none" strike="noStrike" cap="none" normalizeH="0" baseline="0" dirty="0">
                          <a:ln>
                            <a:noFill/>
                          </a:ln>
                          <a:solidFill>
                            <a:srgbClr val="000000"/>
                          </a:solidFill>
                          <a:effectLst/>
                          <a:latin typeface="+mn-lt"/>
                          <a:ea typeface="MS PGothic" panose="020B0600070205080204" pitchFamily="34" charset="-128"/>
                          <a:cs typeface="Times New Roman" panose="02020603050405020304" pitchFamily="18" charset="0"/>
                        </a:rPr>
                        <a:t>IoT and machine learning approaches for automation of farm irrigation system. Elsevier B V. 2020</a:t>
                      </a:r>
                    </a:p>
                  </a:txBody>
                  <a:tcPr marL="91446" marR="91446" anchor="ctr" horzOverflow="overflow">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400" b="0" i="0" u="none" strike="noStrike" cap="none" normalizeH="0" baseline="0" dirty="0">
                          <a:ln>
                            <a:noFill/>
                          </a:ln>
                          <a:solidFill>
                            <a:srgbClr val="000000"/>
                          </a:solidFill>
                          <a:effectLst/>
                          <a:latin typeface="+mn-lt"/>
                          <a:ea typeface="MS PGothic" panose="020B0600070205080204" pitchFamily="34" charset="-128"/>
                          <a:cs typeface="Times New Roman" panose="02020603050405020304" pitchFamily="18" charset="0"/>
                        </a:rPr>
                        <a:t>This paper represents a monitoring system whose purpose is to solve over irrigation problems with Machine learning.</a:t>
                      </a:r>
                    </a:p>
                  </a:txBody>
                  <a:tcPr marL="91446" marR="91446" anchor="ctr" horzOverflow="overflow">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sz="1400" spc="0" dirty="0">
                          <a:latin typeface="Times New Roman" panose="02020603050405020304" pitchFamily="18" charset="0"/>
                          <a:cs typeface="Times New Roman" panose="02020603050405020304" pitchFamily="18" charset="0"/>
                        </a:rPr>
                        <a:t>Extreme</a:t>
                      </a:r>
                      <a:r>
                        <a:rPr lang="en-US" sz="1400" spc="0" baseline="0" dirty="0">
                          <a:latin typeface="Times New Roman" panose="02020603050405020304" pitchFamily="18" charset="0"/>
                          <a:cs typeface="Times New Roman" panose="02020603050405020304" pitchFamily="18" charset="0"/>
                        </a:rPr>
                        <a:t> </a:t>
                      </a:r>
                      <a:r>
                        <a:rPr lang="en-US" sz="1400" spc="0" dirty="0">
                          <a:latin typeface="Times New Roman" panose="02020603050405020304" pitchFamily="18" charset="0"/>
                          <a:cs typeface="Times New Roman" panose="02020603050405020304" pitchFamily="18" charset="0"/>
                        </a:rPr>
                        <a:t>weather conditions pose a serious threat to the solution proposed in this research.</a:t>
                      </a:r>
                    </a:p>
                  </a:txBody>
                  <a:tcPr marL="91446" marR="91446" anchor="ctr" horzOverflow="overflow">
                    <a:solidFill>
                      <a:schemeClr val="bg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9CFC9D9-3F87-4428-A308-C7B3300486B9}" type="datetime1">
              <a:rPr lang="en-US" smtClean="0"/>
              <a:t>8/5/2021</a:t>
            </a:fld>
            <a:endParaRPr lang="en-US" dirty="0"/>
          </a:p>
        </p:txBody>
      </p:sp>
      <p:sp>
        <p:nvSpPr>
          <p:cNvPr id="5" name="Footer Placeholder 4"/>
          <p:cNvSpPr>
            <a:spLocks noGrp="1"/>
          </p:cNvSpPr>
          <p:nvPr>
            <p:ph type="ftr" sz="quarter" idx="11"/>
          </p:nvPr>
        </p:nvSpPr>
        <p:spPr/>
        <p:txBody>
          <a:bodyPr/>
          <a:lstStyle/>
          <a:p>
            <a:r>
              <a:rPr lang="en-US"/>
              <a:t>Smart Crop Prediction and Irrigation Management System</a:t>
            </a:r>
            <a:endParaRPr lang="en-US" dirty="0"/>
          </a:p>
        </p:txBody>
      </p:sp>
      <p:graphicFrame>
        <p:nvGraphicFramePr>
          <p:cNvPr id="9" name="Table 4"/>
          <p:cNvGraphicFramePr>
            <a:graphicFrameLocks noGrp="1"/>
          </p:cNvGraphicFramePr>
          <p:nvPr>
            <p:extLst>
              <p:ext uri="{D42A27DB-BD31-4B8C-83A1-F6EECF244321}">
                <p14:modId xmlns:p14="http://schemas.microsoft.com/office/powerpoint/2010/main" val="2925858097"/>
              </p:ext>
            </p:extLst>
          </p:nvPr>
        </p:nvGraphicFramePr>
        <p:xfrm>
          <a:off x="457200" y="848470"/>
          <a:ext cx="7696200" cy="5507879"/>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20000"/>
                    </a:ext>
                  </a:extLst>
                </a:gridCol>
                <a:gridCol w="2552328">
                  <a:extLst>
                    <a:ext uri="{9D8B030D-6E8A-4147-A177-3AD203B41FA5}">
                      <a16:colId xmlns:a16="http://schemas.microsoft.com/office/drawing/2014/main" val="20001"/>
                    </a:ext>
                  </a:extLst>
                </a:gridCol>
                <a:gridCol w="2420453">
                  <a:extLst>
                    <a:ext uri="{9D8B030D-6E8A-4147-A177-3AD203B41FA5}">
                      <a16:colId xmlns:a16="http://schemas.microsoft.com/office/drawing/2014/main" val="20002"/>
                    </a:ext>
                  </a:extLst>
                </a:gridCol>
                <a:gridCol w="1809019">
                  <a:extLst>
                    <a:ext uri="{9D8B030D-6E8A-4147-A177-3AD203B41FA5}">
                      <a16:colId xmlns:a16="http://schemas.microsoft.com/office/drawing/2014/main" val="20003"/>
                    </a:ext>
                  </a:extLst>
                </a:gridCol>
              </a:tblGrid>
              <a:tr h="397791">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a:ln>
                            <a:noFill/>
                          </a:ln>
                          <a:solidFill>
                            <a:schemeClr val="tx1"/>
                          </a:solidFill>
                          <a:effectLst/>
                          <a:latin typeface="Times New Roman" panose="02020603050405020304" pitchFamily="18" charset="0"/>
                          <a:ea typeface="MS PGothic" panose="020B0600070205080204" pitchFamily="34" charset="-128"/>
                          <a:cs typeface="Times New Roman" panose="02020603050405020304" pitchFamily="18" charset="0"/>
                        </a:rPr>
                        <a:t>S. No.</a:t>
                      </a:r>
                    </a:p>
                  </a:txBody>
                  <a:tcPr marL="91446" marR="91446" anchor="ctr" horzOverflow="overflow">
                    <a:solidFill>
                      <a:schemeClr val="bg1">
                        <a:alpha val="77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a:ln>
                            <a:noFill/>
                          </a:ln>
                          <a:solidFill>
                            <a:schemeClr val="tx1"/>
                          </a:solidFill>
                          <a:effectLst/>
                          <a:latin typeface="+mn-lt"/>
                          <a:ea typeface="MS PGothic" panose="020B0600070205080204" pitchFamily="34" charset="-128"/>
                          <a:cs typeface="Times New Roman" panose="02020603050405020304" pitchFamily="18" charset="0"/>
                        </a:rPr>
                        <a:t>Technical Paper</a:t>
                      </a:r>
                    </a:p>
                  </a:txBody>
                  <a:tcPr marL="91446" marR="91446" anchor="ctr" horzOverflow="overflow">
                    <a:solidFill>
                      <a:schemeClr val="bg1">
                        <a:alpha val="77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a:ln>
                            <a:noFill/>
                          </a:ln>
                          <a:solidFill>
                            <a:schemeClr val="tx1"/>
                          </a:solidFill>
                          <a:effectLst/>
                          <a:latin typeface="+mn-lt"/>
                          <a:ea typeface="MS PGothic" panose="020B0600070205080204" pitchFamily="34" charset="-128"/>
                          <a:cs typeface="Times New Roman" panose="02020603050405020304" pitchFamily="18" charset="0"/>
                        </a:rPr>
                        <a:t>Summary</a:t>
                      </a:r>
                    </a:p>
                  </a:txBody>
                  <a:tcPr marL="91446" marR="91446" anchor="ctr" horzOverflow="overflow">
                    <a:solidFill>
                      <a:schemeClr val="bg1">
                        <a:alpha val="77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a:ln>
                            <a:noFill/>
                          </a:ln>
                          <a:solidFill>
                            <a:schemeClr val="tx1"/>
                          </a:solidFill>
                          <a:effectLst/>
                          <a:latin typeface="+mn-lt"/>
                          <a:ea typeface="MS PGothic" panose="020B0600070205080204" pitchFamily="34" charset="-128"/>
                          <a:cs typeface="Times New Roman" panose="02020603050405020304" pitchFamily="18" charset="0"/>
                        </a:rPr>
                        <a:t>Drawbacks</a:t>
                      </a:r>
                    </a:p>
                  </a:txBody>
                  <a:tcPr marL="91446" marR="91446" anchor="ctr" horzOverflow="overflow">
                    <a:solidFill>
                      <a:schemeClr val="bg1">
                        <a:alpha val="77000"/>
                      </a:schemeClr>
                    </a:solidFill>
                  </a:tcPr>
                </a:tc>
                <a:extLst>
                  <a:ext uri="{0D108BD9-81ED-4DB2-BD59-A6C34878D82A}">
                    <a16:rowId xmlns:a16="http://schemas.microsoft.com/office/drawing/2014/main" val="10000"/>
                  </a:ext>
                </a:extLst>
              </a:tr>
              <a:tr h="287633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0" i="0" u="none" strike="noStrike" cap="none" normalizeH="0" baseline="0" dirty="0">
                          <a:ln>
                            <a:noFill/>
                          </a:ln>
                          <a:solidFill>
                            <a:srgbClr val="000000"/>
                          </a:solidFill>
                          <a:effectLst/>
                          <a:latin typeface="Times New Roman" panose="02020603050405020304" pitchFamily="18" charset="0"/>
                          <a:ea typeface="MS PGothic" panose="020B0600070205080204" pitchFamily="34" charset="-128"/>
                          <a:cs typeface="Times New Roman" panose="02020603050405020304" pitchFamily="18" charset="0"/>
                        </a:rPr>
                        <a:t>3.</a:t>
                      </a:r>
                    </a:p>
                  </a:txBody>
                  <a:tcPr marL="91446" marR="91446" anchor="ctr" horzOverflow="overflow">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lang="en-US" sz="1400" dirty="0">
                          <a:solidFill>
                            <a:schemeClr val="tx1"/>
                          </a:solidFill>
                          <a:latin typeface="Times New Roman" panose="02020603050405020304" pitchFamily="18" charset="0"/>
                          <a:cs typeface="Times New Roman" panose="02020603050405020304" pitchFamily="18" charset="0"/>
                        </a:rPr>
                        <a:t>A Study on Smart Irrigation Using Machine Learning.</a:t>
                      </a:r>
                    </a:p>
                    <a:p>
                      <a:pPr marL="0" marR="0" lvl="0" indent="0" algn="just" defTabSz="914400" rtl="0" eaLnBrk="1" fontAlgn="base" latinLnBrk="0" hangingPunct="1">
                        <a:lnSpc>
                          <a:spcPct val="100000"/>
                        </a:lnSpc>
                        <a:spcBef>
                          <a:spcPct val="0"/>
                        </a:spcBef>
                        <a:spcAft>
                          <a:spcPct val="0"/>
                        </a:spcAft>
                        <a:buClrTx/>
                        <a:buSzTx/>
                        <a:buFontTx/>
                        <a:buNone/>
                      </a:pPr>
                      <a:r>
                        <a:rPr kumimoji="0" lang="pt-BR" altLang="ja-JP" sz="1400" b="0" i="0" u="none" strike="noStrike" cap="none" normalizeH="0" baseline="0" dirty="0">
                          <a:ln>
                            <a:noFill/>
                          </a:ln>
                          <a:solidFill>
                            <a:srgbClr val="000000"/>
                          </a:solidFill>
                          <a:effectLst/>
                          <a:latin typeface="+mn-lt"/>
                          <a:ea typeface="MS PGothic" panose="020B0600070205080204" pitchFamily="34" charset="-128"/>
                          <a:cs typeface="Times New Roman" panose="02020603050405020304" pitchFamily="18" charset="0"/>
                        </a:rPr>
                        <a:t>Janani M and Jebakumar R.2019</a:t>
                      </a:r>
                    </a:p>
                  </a:txBody>
                  <a:tcPr marL="91446" marR="91446" anchor="ctr" horzOverflow="overflow">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1400" b="0" i="0" u="none" strike="noStrike" cap="none" normalizeH="0" baseline="0" dirty="0">
                          <a:ln>
                            <a:noFill/>
                          </a:ln>
                          <a:solidFill>
                            <a:srgbClr val="000000"/>
                          </a:solidFill>
                          <a:effectLst/>
                          <a:latin typeface="+mn-lt"/>
                          <a:ea typeface="MS PGothic" panose="020B0600070205080204" pitchFamily="34" charset="-128"/>
                          <a:cs typeface="Times New Roman" panose="02020603050405020304" pitchFamily="18" charset="0"/>
                        </a:rPr>
                        <a:t>It involves a data analytic technique which has different types of algorithms and models to learn information directly from data optimizing the water usage and provides essential amount of water and fertility to field improves yield production, reduces manual intervention, and diminish crop diseases</a:t>
                      </a:r>
                      <a:endParaRPr kumimoji="0" lang="en-US" sz="1400" b="0" i="0" u="none" strike="noStrike" cap="none" normalizeH="0" baseline="0" dirty="0">
                        <a:ln>
                          <a:noFill/>
                        </a:ln>
                        <a:solidFill>
                          <a:srgbClr val="000000"/>
                        </a:solidFill>
                        <a:effectLst/>
                        <a:latin typeface="+mj-lt"/>
                        <a:ea typeface="MS PGothic" panose="020B0600070205080204" pitchFamily="34" charset="-128"/>
                        <a:cs typeface="Times New Roman" panose="02020603050405020304" pitchFamily="18" charset="0"/>
                      </a:endParaRPr>
                    </a:p>
                  </a:txBody>
                  <a:tcPr marL="91446" marR="91446" anchor="ctr" horzOverflow="overflow">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sz="1400" dirty="0">
                          <a:latin typeface="Times New Roman" panose="02020603050405020304" pitchFamily="18" charset="0"/>
                          <a:cs typeface="Times New Roman" panose="02020603050405020304" pitchFamily="18" charset="0"/>
                        </a:rPr>
                        <a:t>Un-availability of structured data of crop water needs.</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lang="en-US" sz="1400" dirty="0">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sz="1400" dirty="0">
                          <a:latin typeface="Times New Roman" panose="02020603050405020304" pitchFamily="18" charset="0"/>
                          <a:cs typeface="Times New Roman" panose="02020603050405020304" pitchFamily="18" charset="0"/>
                        </a:rPr>
                        <a:t>Machine learning algorithm needs to be trained on large as well as region specific data.</a:t>
                      </a:r>
                      <a:endParaRPr lang="en-IN" sz="1400" dirty="0">
                        <a:latin typeface="Times New Roman" panose="02020603050405020304" pitchFamily="18" charset="0"/>
                        <a:cs typeface="Times New Roman" panose="02020603050405020304" pitchFamily="18" charset="0"/>
                      </a:endParaRPr>
                    </a:p>
                  </a:txBody>
                  <a:tcPr marL="91446" marR="91446" anchor="ctr" horzOverflow="overflow">
                    <a:solidFill>
                      <a:schemeClr val="bg1"/>
                    </a:solidFill>
                  </a:tcPr>
                </a:tc>
                <a:extLst>
                  <a:ext uri="{0D108BD9-81ED-4DB2-BD59-A6C34878D82A}">
                    <a16:rowId xmlns:a16="http://schemas.microsoft.com/office/drawing/2014/main" val="10001"/>
                  </a:ext>
                </a:extLst>
              </a:tr>
              <a:tr h="2233751">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0" i="0" u="none" strike="noStrike" cap="none" normalizeH="0" baseline="0" dirty="0">
                          <a:ln>
                            <a:noFill/>
                          </a:ln>
                          <a:solidFill>
                            <a:srgbClr val="000000"/>
                          </a:solidFill>
                          <a:effectLst/>
                          <a:latin typeface="Times New Roman" panose="02020603050405020304" pitchFamily="18" charset="0"/>
                          <a:ea typeface="MS PGothic" panose="020B0600070205080204" pitchFamily="34" charset="-128"/>
                          <a:cs typeface="Times New Roman" panose="02020603050405020304" pitchFamily="18" charset="0"/>
                        </a:rPr>
                        <a:t>4.</a:t>
                      </a:r>
                    </a:p>
                  </a:txBody>
                  <a:tcPr marL="91446" marR="91446" anchor="ctr" horzOverflow="overflow">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lang="en-US" sz="1400" dirty="0">
                          <a:solidFill>
                            <a:schemeClr val="tx1"/>
                          </a:solidFill>
                          <a:latin typeface="Times New Roman" panose="02020603050405020304" pitchFamily="18" charset="0"/>
                          <a:cs typeface="Times New Roman" panose="02020603050405020304" pitchFamily="18" charset="0"/>
                        </a:rPr>
                        <a:t>Machine Learning in Smart Irrigation System using Self-Organizing Maps &amp; Hidden Markov Model.</a:t>
                      </a:r>
                    </a:p>
                    <a:p>
                      <a:pPr marL="0" marR="0" lvl="0" indent="0" algn="just" defTabSz="914400" rtl="0" eaLnBrk="1" fontAlgn="base" latinLnBrk="0" hangingPunct="1">
                        <a:lnSpc>
                          <a:spcPct val="100000"/>
                        </a:lnSpc>
                        <a:spcBef>
                          <a:spcPct val="0"/>
                        </a:spcBef>
                        <a:spcAft>
                          <a:spcPct val="0"/>
                        </a:spcAft>
                        <a:buClrTx/>
                        <a:buSzTx/>
                        <a:buFontTx/>
                        <a:buNone/>
                      </a:pPr>
                      <a:r>
                        <a:rPr kumimoji="0" lang="en-US" altLang="ja-JP" sz="1400" b="0" i="0" u="none" strike="noStrike" cap="none" normalizeH="0" baseline="0" dirty="0">
                          <a:ln>
                            <a:noFill/>
                          </a:ln>
                          <a:solidFill>
                            <a:srgbClr val="000000"/>
                          </a:solidFill>
                          <a:effectLst/>
                          <a:latin typeface="+mn-lt"/>
                          <a:ea typeface="MS PGothic" panose="020B0600070205080204" pitchFamily="34" charset="-128"/>
                          <a:cs typeface="Times New Roman" panose="02020603050405020304" pitchFamily="18" charset="0"/>
                        </a:rPr>
                        <a:t>IJSTE - International Journal of Science Technology &amp; Engineering. 2018</a:t>
                      </a:r>
                    </a:p>
                  </a:txBody>
                  <a:tcPr marL="91446" marR="91446" anchor="ctr" horzOverflow="overflow">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pPr>
                      <a:r>
                        <a:rPr lang="en-US" sz="1400" dirty="0">
                          <a:latin typeface="Times New Roman" panose="02020603050405020304" pitchFamily="18" charset="0"/>
                          <a:cs typeface="Times New Roman" panose="02020603050405020304" pitchFamily="18" charset="0"/>
                        </a:rPr>
                        <a:t>This irrigation system is optimized for watering the crops and at the same time it will be updated by the data which was sensed by the cellular sensors and webcam which is coupled with the Raspberry-pi through a Wi-Fi or bound technology. </a:t>
                      </a:r>
                      <a:endParaRPr kumimoji="0" lang="en-US" sz="1400" b="0" i="0" u="none" strike="noStrike" cap="none" normalizeH="0" baseline="0" dirty="0">
                        <a:ln>
                          <a:noFill/>
                        </a:ln>
                        <a:solidFill>
                          <a:srgbClr val="000000"/>
                        </a:solidFill>
                        <a:effectLst/>
                        <a:latin typeface="+mn-lt"/>
                        <a:ea typeface="MS PGothic" panose="020B0600070205080204" pitchFamily="34" charset="-128"/>
                        <a:cs typeface="Times New Roman" panose="02020603050405020304" pitchFamily="18" charset="0"/>
                      </a:endParaRPr>
                    </a:p>
                  </a:txBody>
                  <a:tcPr marL="91446" marR="91446" anchor="ctr" horzOverflow="overflow">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1400" b="0" i="0" u="none" strike="noStrike" cap="none" normalizeH="0" baseline="0" dirty="0">
                          <a:ln>
                            <a:noFill/>
                          </a:ln>
                          <a:solidFill>
                            <a:schemeClr val="tx1"/>
                          </a:solidFill>
                          <a:effectLst/>
                          <a:latin typeface="+mn-lt"/>
                          <a:ea typeface="MS PGothic" panose="020B0600070205080204" pitchFamily="34" charset="-128"/>
                          <a:cs typeface="Times New Roman" panose="02020603050405020304" pitchFamily="18" charset="0"/>
                        </a:rPr>
                        <a:t>The machine will automatically learn itself rendering to the climatological condition that will lead to weather prediction.</a:t>
                      </a:r>
                    </a:p>
                  </a:txBody>
                  <a:tcPr marL="91446" marR="91446" anchor="ctr" horzOverflow="overflow">
                    <a:solidFill>
                      <a:schemeClr val="bg1"/>
                    </a:solid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20CAD3F2-10E3-45D0-9400-8C64AC8E8691}" type="slidenum">
              <a:rPr lang="en-US" smtClean="0"/>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5E1FC6-AAF7-4ECC-906D-41E4666E8DDA}" type="datetime1">
              <a:rPr lang="en-US" smtClean="0"/>
              <a:t>8/5/2021</a:t>
            </a:fld>
            <a:endParaRPr lang="en-US" dirty="0"/>
          </a:p>
        </p:txBody>
      </p:sp>
      <p:sp>
        <p:nvSpPr>
          <p:cNvPr id="5" name="Footer Placeholder 4"/>
          <p:cNvSpPr>
            <a:spLocks noGrp="1"/>
          </p:cNvSpPr>
          <p:nvPr>
            <p:ph type="ftr" sz="quarter" idx="11"/>
          </p:nvPr>
        </p:nvSpPr>
        <p:spPr/>
        <p:txBody>
          <a:bodyPr/>
          <a:lstStyle/>
          <a:p>
            <a:r>
              <a:rPr lang="en-US"/>
              <a:t>Smart Crop Prediction and Irrigation Management System</a:t>
            </a:r>
            <a:endParaRPr lang="en-US" dirty="0"/>
          </a:p>
        </p:txBody>
      </p:sp>
      <p:graphicFrame>
        <p:nvGraphicFramePr>
          <p:cNvPr id="8" name="Table 4"/>
          <p:cNvGraphicFramePr>
            <a:graphicFrameLocks noGrp="1"/>
          </p:cNvGraphicFramePr>
          <p:nvPr>
            <p:extLst>
              <p:ext uri="{D42A27DB-BD31-4B8C-83A1-F6EECF244321}">
                <p14:modId xmlns:p14="http://schemas.microsoft.com/office/powerpoint/2010/main" val="292970315"/>
              </p:ext>
            </p:extLst>
          </p:nvPr>
        </p:nvGraphicFramePr>
        <p:xfrm>
          <a:off x="457200" y="620689"/>
          <a:ext cx="7696200" cy="5735661"/>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20000"/>
                    </a:ext>
                  </a:extLst>
                </a:gridCol>
                <a:gridCol w="2628528">
                  <a:extLst>
                    <a:ext uri="{9D8B030D-6E8A-4147-A177-3AD203B41FA5}">
                      <a16:colId xmlns:a16="http://schemas.microsoft.com/office/drawing/2014/main" val="20001"/>
                    </a:ext>
                  </a:extLst>
                </a:gridCol>
                <a:gridCol w="2420453">
                  <a:extLst>
                    <a:ext uri="{9D8B030D-6E8A-4147-A177-3AD203B41FA5}">
                      <a16:colId xmlns:a16="http://schemas.microsoft.com/office/drawing/2014/main" val="20002"/>
                    </a:ext>
                  </a:extLst>
                </a:gridCol>
                <a:gridCol w="1809019">
                  <a:extLst>
                    <a:ext uri="{9D8B030D-6E8A-4147-A177-3AD203B41FA5}">
                      <a16:colId xmlns:a16="http://schemas.microsoft.com/office/drawing/2014/main" val="20003"/>
                    </a:ext>
                  </a:extLst>
                </a:gridCol>
              </a:tblGrid>
              <a:tr h="41187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a:ln>
                            <a:noFill/>
                          </a:ln>
                          <a:solidFill>
                            <a:schemeClr val="tx1"/>
                          </a:solidFill>
                          <a:effectLst/>
                          <a:latin typeface="Times New Roman" panose="02020603050405020304" pitchFamily="18" charset="0"/>
                          <a:ea typeface="MS PGothic" panose="020B0600070205080204" pitchFamily="34" charset="-128"/>
                          <a:cs typeface="Times New Roman" panose="02020603050405020304" pitchFamily="18" charset="0"/>
                        </a:rPr>
                        <a:t>S. No.</a:t>
                      </a:r>
                    </a:p>
                  </a:txBody>
                  <a:tcPr marL="91446" marR="91446" anchor="ctr" horzOverflow="overflow">
                    <a:solidFill>
                      <a:schemeClr val="bg1">
                        <a:alpha val="77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a:ln>
                            <a:noFill/>
                          </a:ln>
                          <a:solidFill>
                            <a:schemeClr val="tx1"/>
                          </a:solidFill>
                          <a:effectLst/>
                          <a:latin typeface="+mn-lt"/>
                          <a:ea typeface="MS PGothic" panose="020B0600070205080204" pitchFamily="34" charset="-128"/>
                          <a:cs typeface="Times New Roman" panose="02020603050405020304" pitchFamily="18" charset="0"/>
                        </a:rPr>
                        <a:t>Technical Paper</a:t>
                      </a:r>
                    </a:p>
                  </a:txBody>
                  <a:tcPr marL="91446" marR="91446" anchor="ctr" horzOverflow="overflow">
                    <a:solidFill>
                      <a:schemeClr val="bg1">
                        <a:alpha val="77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a:ln>
                            <a:noFill/>
                          </a:ln>
                          <a:solidFill>
                            <a:schemeClr val="tx1"/>
                          </a:solidFill>
                          <a:effectLst/>
                          <a:latin typeface="+mn-lt"/>
                          <a:ea typeface="MS PGothic" panose="020B0600070205080204" pitchFamily="34" charset="-128"/>
                          <a:cs typeface="Times New Roman" panose="02020603050405020304" pitchFamily="18" charset="0"/>
                        </a:rPr>
                        <a:t>Summary</a:t>
                      </a:r>
                    </a:p>
                  </a:txBody>
                  <a:tcPr marL="91446" marR="91446" anchor="ctr" horzOverflow="overflow">
                    <a:solidFill>
                      <a:schemeClr val="bg1">
                        <a:alpha val="77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a:ln>
                            <a:noFill/>
                          </a:ln>
                          <a:solidFill>
                            <a:schemeClr val="tx1"/>
                          </a:solidFill>
                          <a:effectLst/>
                          <a:latin typeface="+mn-lt"/>
                          <a:ea typeface="MS PGothic" panose="020B0600070205080204" pitchFamily="34" charset="-128"/>
                          <a:cs typeface="Times New Roman" panose="02020603050405020304" pitchFamily="18" charset="0"/>
                        </a:rPr>
                        <a:t>Drawbacks</a:t>
                      </a:r>
                    </a:p>
                  </a:txBody>
                  <a:tcPr marL="91446" marR="91446" anchor="ctr" horzOverflow="overflow">
                    <a:solidFill>
                      <a:schemeClr val="bg1">
                        <a:alpha val="77000"/>
                      </a:schemeClr>
                    </a:solidFill>
                  </a:tcPr>
                </a:tc>
                <a:extLst>
                  <a:ext uri="{0D108BD9-81ED-4DB2-BD59-A6C34878D82A}">
                    <a16:rowId xmlns:a16="http://schemas.microsoft.com/office/drawing/2014/main" val="10000"/>
                  </a:ext>
                </a:extLst>
              </a:tr>
              <a:tr h="287606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0" i="0" u="none" strike="noStrike" cap="none" normalizeH="0" baseline="0" dirty="0">
                          <a:ln>
                            <a:noFill/>
                          </a:ln>
                          <a:solidFill>
                            <a:srgbClr val="000000"/>
                          </a:solidFill>
                          <a:effectLst/>
                          <a:latin typeface="Times New Roman" panose="02020603050405020304" pitchFamily="18" charset="0"/>
                          <a:ea typeface="MS PGothic" panose="020B0600070205080204" pitchFamily="34" charset="-128"/>
                          <a:cs typeface="Times New Roman" panose="02020603050405020304" pitchFamily="18" charset="0"/>
                        </a:rPr>
                        <a:t>5.</a:t>
                      </a:r>
                    </a:p>
                  </a:txBody>
                  <a:tcPr marL="91446" marR="91446" anchor="ctr" horzOverflow="overflow">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ja-JP" sz="1400" b="0" i="0" u="none" strike="noStrike" cap="none" normalizeH="0" baseline="0" dirty="0">
                          <a:ln>
                            <a:noFill/>
                          </a:ln>
                          <a:solidFill>
                            <a:srgbClr val="000000"/>
                          </a:solidFill>
                          <a:effectLst/>
                          <a:latin typeface="+mn-lt"/>
                          <a:ea typeface="MS PGothic" panose="020B0600070205080204" pitchFamily="34" charset="-128"/>
                          <a:cs typeface="Times New Roman" panose="02020603050405020304" pitchFamily="18" charset="0"/>
                        </a:rPr>
                        <a:t>Crop yield prediction using machine learning: A systematic literature review.</a:t>
                      </a:r>
                    </a:p>
                  </a:txBody>
                  <a:tcPr marL="91446" marR="91446" anchor="ctr" horzOverflow="overflow">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sz="1400" dirty="0">
                          <a:solidFill>
                            <a:schemeClr val="tx1"/>
                          </a:solidFill>
                          <a:latin typeface="Times New Roman" panose="02020603050405020304" pitchFamily="18" charset="0"/>
                          <a:cs typeface="Times New Roman" panose="02020603050405020304" pitchFamily="18" charset="0"/>
                        </a:rPr>
                        <a:t>It involves a SLR to synthesize the algorithms and features that have been used in crop yield prediction studies and investigated those and analyzed the methods and features used, and provided suggestions for further research to identify deep learning-based studies.</a:t>
                      </a:r>
                      <a:endParaRPr lang="en-IN" sz="14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pPr>
                      <a:endParaRPr kumimoji="0" lang="en-US" sz="1400" b="0" i="0" u="none" strike="noStrike" cap="none" normalizeH="0" baseline="0" dirty="0">
                        <a:ln>
                          <a:noFill/>
                        </a:ln>
                        <a:solidFill>
                          <a:srgbClr val="000000"/>
                        </a:solidFill>
                        <a:effectLst/>
                        <a:latin typeface="+mn-lt"/>
                        <a:ea typeface="MS PGothic" panose="020B0600070205080204" pitchFamily="34" charset="-128"/>
                        <a:cs typeface="Times New Roman" panose="02020603050405020304" pitchFamily="18" charset="0"/>
                      </a:endParaRPr>
                    </a:p>
                  </a:txBody>
                  <a:tcPr marL="91446" marR="91446" anchor="ctr" horzOverflow="overflow">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sz="1400" dirty="0">
                          <a:latin typeface="Times New Roman" panose="02020603050405020304" pitchFamily="18" charset="0"/>
                          <a:cs typeface="Times New Roman" panose="02020603050405020304" pitchFamily="18" charset="0"/>
                        </a:rPr>
                        <a:t>This prediction system failed to develop a DL-based crop yield prediction model.</a:t>
                      </a:r>
                      <a:endParaRPr lang="en-IN" sz="1400" dirty="0">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endParaRPr lang="en-IN" sz="1400" dirty="0">
                        <a:latin typeface="Times New Roman" panose="02020603050405020304" pitchFamily="18" charset="0"/>
                        <a:cs typeface="Times New Roman" panose="02020603050405020304" pitchFamily="18" charset="0"/>
                      </a:endParaRPr>
                    </a:p>
                  </a:txBody>
                  <a:tcPr marL="91446" marR="91446" anchor="ctr" horzOverflow="overflow">
                    <a:solidFill>
                      <a:schemeClr val="bg1"/>
                    </a:solidFill>
                  </a:tcPr>
                </a:tc>
                <a:extLst>
                  <a:ext uri="{0D108BD9-81ED-4DB2-BD59-A6C34878D82A}">
                    <a16:rowId xmlns:a16="http://schemas.microsoft.com/office/drawing/2014/main" val="10001"/>
                  </a:ext>
                </a:extLst>
              </a:tr>
              <a:tr h="2447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0" i="0" u="none" strike="noStrike" cap="none" normalizeH="0" baseline="0" dirty="0">
                          <a:ln>
                            <a:noFill/>
                          </a:ln>
                          <a:solidFill>
                            <a:srgbClr val="000000"/>
                          </a:solidFill>
                          <a:effectLst/>
                          <a:latin typeface="Times New Roman" panose="02020603050405020304" pitchFamily="18" charset="0"/>
                          <a:ea typeface="MS PGothic" panose="020B0600070205080204" pitchFamily="34" charset="-128"/>
                          <a:cs typeface="Times New Roman" panose="02020603050405020304" pitchFamily="18" charset="0"/>
                        </a:rPr>
                        <a:t>6.</a:t>
                      </a:r>
                    </a:p>
                  </a:txBody>
                  <a:tcPr marL="91446" marR="91446" anchor="ctr" horzOverflow="overflow">
                    <a:solidFill>
                      <a:schemeClr val="bg1"/>
                    </a:solidFill>
                  </a:tcPr>
                </a:tc>
                <a:tc>
                  <a:txBody>
                    <a:bodyPr/>
                    <a:lstStyle/>
                    <a:p>
                      <a:pPr algn="just"/>
                      <a:r>
                        <a:rPr lang="en-US" sz="1400" dirty="0">
                          <a:solidFill>
                            <a:schemeClr val="tx1"/>
                          </a:solidFill>
                          <a:latin typeface="Times New Roman" panose="02020603050405020304" pitchFamily="18" charset="0"/>
                          <a:cs typeface="Times New Roman" panose="02020603050405020304" pitchFamily="18" charset="0"/>
                        </a:rPr>
                        <a:t>A systematic literature review</a:t>
                      </a:r>
                      <a:endParaRPr lang="en-IN" sz="14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ja-JP" sz="1400" b="0" i="0" u="none" strike="noStrike" cap="none" normalizeH="0" baseline="0" dirty="0">
                          <a:ln>
                            <a:noFill/>
                          </a:ln>
                          <a:solidFill>
                            <a:srgbClr val="000000"/>
                          </a:solidFill>
                          <a:effectLst/>
                          <a:latin typeface="+mn-lt"/>
                          <a:ea typeface="MS PGothic" panose="020B0600070205080204" pitchFamily="34" charset="-128"/>
                          <a:cs typeface="Times New Roman" panose="02020603050405020304" pitchFamily="18" charset="0"/>
                        </a:rPr>
                        <a:t>on machine learning for sustainable agriculture supply chain performance.</a:t>
                      </a:r>
                    </a:p>
                  </a:txBody>
                  <a:tcPr marL="91446" marR="91446" anchor="ctr" horzOverflow="overflow">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400" b="0" i="0" u="none" strike="noStrike" cap="none" normalizeH="0" baseline="0" dirty="0">
                          <a:ln>
                            <a:noFill/>
                          </a:ln>
                          <a:solidFill>
                            <a:srgbClr val="000000"/>
                          </a:solidFill>
                          <a:effectLst/>
                          <a:latin typeface="+mn-lt"/>
                          <a:ea typeface="MS PGothic" panose="020B0600070205080204" pitchFamily="34" charset="-128"/>
                          <a:cs typeface="Times New Roman" panose="02020603050405020304" pitchFamily="18" charset="0"/>
                        </a:rPr>
                        <a:t>This identifies the role of ML algorithms in providing real-time analytic insights for pro-active data-driven decision-making in the ASCs with guidelines on the successful management of ASCs for improved agricultural productivity and sustainability.</a:t>
                      </a:r>
                    </a:p>
                  </a:txBody>
                  <a:tcPr marL="91446" marR="91446" anchor="ctr" horzOverflow="overflow">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sz="1400" dirty="0">
                          <a:latin typeface="Times New Roman" panose="02020603050405020304" pitchFamily="18" charset="0"/>
                          <a:cs typeface="Times New Roman" panose="02020603050405020304" pitchFamily="18" charset="0"/>
                        </a:rPr>
                        <a:t>This system failed to explore the extent of the ML application to ASCs in different regions across the world to provide a comparative assessment.</a:t>
                      </a:r>
                      <a:endParaRPr lang="en-IN" sz="1400" dirty="0">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lang="en-IN" sz="1400" dirty="0">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sz="1400" b="1" i="0" u="none" strike="noStrike" cap="none" normalizeH="0" baseline="0" dirty="0">
                        <a:ln>
                          <a:noFill/>
                        </a:ln>
                        <a:solidFill>
                          <a:srgbClr val="0070C0"/>
                        </a:solidFill>
                        <a:effectLst/>
                        <a:latin typeface="+mn-lt"/>
                        <a:ea typeface="MS PGothic" panose="020B0600070205080204" pitchFamily="34" charset="-128"/>
                        <a:cs typeface="Times New Roman" panose="02020603050405020304" pitchFamily="18" charset="0"/>
                      </a:endParaRPr>
                    </a:p>
                  </a:txBody>
                  <a:tcPr marL="91446" marR="91446" anchor="ctr" horzOverflow="overflow">
                    <a:solidFill>
                      <a:schemeClr val="bg1"/>
                    </a:solid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20CAD3F2-10E3-45D0-9400-8C64AC8E8691}" type="slidenum">
              <a:rPr lang="en-US" smtClean="0"/>
              <a:t>7</a:t>
            </a:fld>
            <a:endParaRPr lang="en-US" dirty="0"/>
          </a:p>
        </p:txBody>
      </p:sp>
    </p:spTree>
    <p:extLst>
      <p:ext uri="{BB962C8B-B14F-4D97-AF65-F5344CB8AC3E}">
        <p14:creationId xmlns:p14="http://schemas.microsoft.com/office/powerpoint/2010/main" val="419332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5E1FC6-AAF7-4ECC-906D-41E4666E8DDA}" type="datetime1">
              <a:rPr lang="en-US" smtClean="0"/>
              <a:t>8/5/2021</a:t>
            </a:fld>
            <a:endParaRPr lang="en-US" dirty="0"/>
          </a:p>
        </p:txBody>
      </p:sp>
      <p:sp>
        <p:nvSpPr>
          <p:cNvPr id="5" name="Footer Placeholder 4"/>
          <p:cNvSpPr>
            <a:spLocks noGrp="1"/>
          </p:cNvSpPr>
          <p:nvPr>
            <p:ph type="ftr" sz="quarter" idx="11"/>
          </p:nvPr>
        </p:nvSpPr>
        <p:spPr/>
        <p:txBody>
          <a:bodyPr/>
          <a:lstStyle/>
          <a:p>
            <a:r>
              <a:rPr lang="en-US" dirty="0"/>
              <a:t>Smart Crop Prediction and Irrigation Management System</a:t>
            </a:r>
          </a:p>
        </p:txBody>
      </p:sp>
      <p:graphicFrame>
        <p:nvGraphicFramePr>
          <p:cNvPr id="8" name="Table 4"/>
          <p:cNvGraphicFramePr>
            <a:graphicFrameLocks noGrp="1"/>
          </p:cNvGraphicFramePr>
          <p:nvPr>
            <p:extLst>
              <p:ext uri="{D42A27DB-BD31-4B8C-83A1-F6EECF244321}">
                <p14:modId xmlns:p14="http://schemas.microsoft.com/office/powerpoint/2010/main" val="255700278"/>
              </p:ext>
            </p:extLst>
          </p:nvPr>
        </p:nvGraphicFramePr>
        <p:xfrm>
          <a:off x="457200" y="620689"/>
          <a:ext cx="7696200" cy="5735661"/>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20000"/>
                    </a:ext>
                  </a:extLst>
                </a:gridCol>
                <a:gridCol w="2628528">
                  <a:extLst>
                    <a:ext uri="{9D8B030D-6E8A-4147-A177-3AD203B41FA5}">
                      <a16:colId xmlns:a16="http://schemas.microsoft.com/office/drawing/2014/main" val="20001"/>
                    </a:ext>
                  </a:extLst>
                </a:gridCol>
                <a:gridCol w="2420453">
                  <a:extLst>
                    <a:ext uri="{9D8B030D-6E8A-4147-A177-3AD203B41FA5}">
                      <a16:colId xmlns:a16="http://schemas.microsoft.com/office/drawing/2014/main" val="20002"/>
                    </a:ext>
                  </a:extLst>
                </a:gridCol>
                <a:gridCol w="1809019">
                  <a:extLst>
                    <a:ext uri="{9D8B030D-6E8A-4147-A177-3AD203B41FA5}">
                      <a16:colId xmlns:a16="http://schemas.microsoft.com/office/drawing/2014/main" val="20003"/>
                    </a:ext>
                  </a:extLst>
                </a:gridCol>
              </a:tblGrid>
              <a:tr h="41187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a:ln>
                            <a:noFill/>
                          </a:ln>
                          <a:solidFill>
                            <a:schemeClr val="tx1"/>
                          </a:solidFill>
                          <a:effectLst/>
                          <a:latin typeface="Times New Roman" panose="02020603050405020304" pitchFamily="18" charset="0"/>
                          <a:ea typeface="MS PGothic" panose="020B0600070205080204" pitchFamily="34" charset="-128"/>
                          <a:cs typeface="Times New Roman" panose="02020603050405020304" pitchFamily="18" charset="0"/>
                        </a:rPr>
                        <a:t>S. No.</a:t>
                      </a:r>
                    </a:p>
                  </a:txBody>
                  <a:tcPr marL="91446" marR="91446" anchor="ctr" horzOverflow="overflow">
                    <a:solidFill>
                      <a:schemeClr val="bg1">
                        <a:alpha val="77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a:ln>
                            <a:noFill/>
                          </a:ln>
                          <a:solidFill>
                            <a:schemeClr val="tx1"/>
                          </a:solidFill>
                          <a:effectLst/>
                          <a:latin typeface="+mn-lt"/>
                          <a:ea typeface="MS PGothic" panose="020B0600070205080204" pitchFamily="34" charset="-128"/>
                          <a:cs typeface="Times New Roman" panose="02020603050405020304" pitchFamily="18" charset="0"/>
                        </a:rPr>
                        <a:t>Technical Paper</a:t>
                      </a:r>
                    </a:p>
                  </a:txBody>
                  <a:tcPr marL="91446" marR="91446" anchor="ctr" horzOverflow="overflow">
                    <a:solidFill>
                      <a:schemeClr val="bg1">
                        <a:alpha val="77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a:ln>
                            <a:noFill/>
                          </a:ln>
                          <a:solidFill>
                            <a:schemeClr val="tx1"/>
                          </a:solidFill>
                          <a:effectLst/>
                          <a:latin typeface="+mn-lt"/>
                          <a:ea typeface="MS PGothic" panose="020B0600070205080204" pitchFamily="34" charset="-128"/>
                          <a:cs typeface="Times New Roman" panose="02020603050405020304" pitchFamily="18" charset="0"/>
                        </a:rPr>
                        <a:t>Summary</a:t>
                      </a:r>
                    </a:p>
                  </a:txBody>
                  <a:tcPr marL="91446" marR="91446" anchor="ctr" horzOverflow="overflow">
                    <a:solidFill>
                      <a:schemeClr val="bg1">
                        <a:alpha val="77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a:ln>
                            <a:noFill/>
                          </a:ln>
                          <a:solidFill>
                            <a:schemeClr val="tx1"/>
                          </a:solidFill>
                          <a:effectLst/>
                          <a:latin typeface="+mn-lt"/>
                          <a:ea typeface="MS PGothic" panose="020B0600070205080204" pitchFamily="34" charset="-128"/>
                          <a:cs typeface="Times New Roman" panose="02020603050405020304" pitchFamily="18" charset="0"/>
                        </a:rPr>
                        <a:t>Drawbacks</a:t>
                      </a:r>
                    </a:p>
                  </a:txBody>
                  <a:tcPr marL="91446" marR="91446" anchor="ctr" horzOverflow="overflow">
                    <a:solidFill>
                      <a:schemeClr val="bg1">
                        <a:alpha val="77000"/>
                      </a:schemeClr>
                    </a:solidFill>
                  </a:tcPr>
                </a:tc>
                <a:extLst>
                  <a:ext uri="{0D108BD9-81ED-4DB2-BD59-A6C34878D82A}">
                    <a16:rowId xmlns:a16="http://schemas.microsoft.com/office/drawing/2014/main" val="10000"/>
                  </a:ext>
                </a:extLst>
              </a:tr>
              <a:tr h="287606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0" i="0" u="none" strike="noStrike" cap="none" normalizeH="0" baseline="0" dirty="0">
                          <a:ln>
                            <a:noFill/>
                          </a:ln>
                          <a:solidFill>
                            <a:srgbClr val="000000"/>
                          </a:solidFill>
                          <a:effectLst/>
                          <a:latin typeface="Times New Roman" panose="02020603050405020304" pitchFamily="18" charset="0"/>
                          <a:ea typeface="MS PGothic" panose="020B0600070205080204" pitchFamily="34" charset="-128"/>
                          <a:cs typeface="Times New Roman" panose="02020603050405020304" pitchFamily="18" charset="0"/>
                        </a:rPr>
                        <a:t>7.</a:t>
                      </a:r>
                    </a:p>
                  </a:txBody>
                  <a:tcPr marL="91446" marR="91446" anchor="ctr" horzOverflow="overflow">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lang="en-US" sz="1400" dirty="0" err="1"/>
                        <a:t>IoT</a:t>
                      </a:r>
                      <a:r>
                        <a:rPr lang="en-US" sz="1400" dirty="0"/>
                        <a:t> based smart irrigation architecture alongside a hybrid machine learning based approach to predict the soil moisture.</a:t>
                      </a:r>
                      <a:endParaRPr kumimoji="0" lang="en-US" altLang="ja-JP" sz="1400" b="0" i="0" u="none" strike="noStrike" cap="none" normalizeH="0" baseline="0" dirty="0">
                        <a:ln>
                          <a:noFill/>
                        </a:ln>
                        <a:solidFill>
                          <a:srgbClr val="000000"/>
                        </a:solidFill>
                        <a:effectLst/>
                        <a:latin typeface="+mn-lt"/>
                        <a:ea typeface="MS PGothic" panose="020B0600070205080204" pitchFamily="34" charset="-128"/>
                        <a:cs typeface="Times New Roman" panose="02020603050405020304" pitchFamily="18" charset="0"/>
                      </a:endParaRPr>
                    </a:p>
                  </a:txBody>
                  <a:tcPr marL="91446" marR="91446" anchor="ctr" horzOverflow="overflow">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pPr>
                      <a:r>
                        <a:rPr lang="en-US" sz="1400" dirty="0"/>
                        <a:t>The forecasted data for prediction of soil moisture of upcoming days. the  proposed work uses sensors data of recent past and therefore the weather anticipated value of the soil of their accuracy and error rate moisture is best in terms</a:t>
                      </a:r>
                      <a:endParaRPr kumimoji="0" lang="en-US" sz="1400" b="0" i="0" u="none" strike="noStrike" cap="none" normalizeH="0" baseline="0" dirty="0">
                        <a:ln>
                          <a:noFill/>
                        </a:ln>
                        <a:solidFill>
                          <a:srgbClr val="000000"/>
                        </a:solidFill>
                        <a:effectLst/>
                        <a:latin typeface="+mn-lt"/>
                        <a:ea typeface="MS PGothic" panose="020B0600070205080204" pitchFamily="34" charset="-128"/>
                        <a:cs typeface="Times New Roman" panose="02020603050405020304" pitchFamily="18" charset="0"/>
                      </a:endParaRPr>
                    </a:p>
                  </a:txBody>
                  <a:tcPr marL="91446" marR="91446" anchor="ctr" horzOverflow="overflow">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sz="1400" dirty="0"/>
                        <a:t>Water saving analysis to support the proposed algorithm with all the required multiple</a:t>
                      </a:r>
                      <a:r>
                        <a:rPr lang="en-US" sz="1400" baseline="0" dirty="0"/>
                        <a:t> </a:t>
                      </a:r>
                      <a:r>
                        <a:rPr lang="en-US" sz="1400" dirty="0"/>
                        <a:t>nodes alongside minimizing the system cost is to be enhanced.</a:t>
                      </a:r>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txBody>
                  <a:tcPr marL="91446" marR="91446" anchor="ctr" horzOverflow="overflow">
                    <a:solidFill>
                      <a:schemeClr val="bg1"/>
                    </a:solidFill>
                  </a:tcPr>
                </a:tc>
                <a:extLst>
                  <a:ext uri="{0D108BD9-81ED-4DB2-BD59-A6C34878D82A}">
                    <a16:rowId xmlns:a16="http://schemas.microsoft.com/office/drawing/2014/main" val="10001"/>
                  </a:ext>
                </a:extLst>
              </a:tr>
              <a:tr h="2447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0" i="0" u="none" strike="noStrike" cap="none" normalizeH="0" baseline="0" dirty="0">
                          <a:ln>
                            <a:noFill/>
                          </a:ln>
                          <a:solidFill>
                            <a:srgbClr val="000000"/>
                          </a:solidFill>
                          <a:effectLst/>
                          <a:latin typeface="Times New Roman" panose="02020603050405020304" pitchFamily="18" charset="0"/>
                          <a:ea typeface="MS PGothic" panose="020B0600070205080204" pitchFamily="34" charset="-128"/>
                          <a:cs typeface="Times New Roman" panose="02020603050405020304" pitchFamily="18" charset="0"/>
                        </a:rPr>
                        <a:t>8.</a:t>
                      </a:r>
                    </a:p>
                  </a:txBody>
                  <a:tcPr marL="91446" marR="91446" anchor="ctr" horzOverflow="overflow">
                    <a:solidFill>
                      <a:schemeClr val="bg1"/>
                    </a:solidFill>
                  </a:tcPr>
                </a:tc>
                <a:tc>
                  <a:txBody>
                    <a:bodyPr/>
                    <a:lstStyle/>
                    <a:p>
                      <a:pPr algn="just"/>
                      <a:r>
                        <a:rPr lang="en-US" sz="1400" dirty="0"/>
                        <a:t>An </a:t>
                      </a:r>
                      <a:r>
                        <a:rPr lang="en-US" sz="1400" dirty="0" err="1"/>
                        <a:t>IoT</a:t>
                      </a:r>
                      <a:r>
                        <a:rPr lang="en-US" sz="1400" baseline="0" dirty="0"/>
                        <a:t> </a:t>
                      </a:r>
                      <a:r>
                        <a:rPr lang="en-US" sz="1400" dirty="0"/>
                        <a:t>Fast and Low Cost Based Smart Irrigation Intelligent System Using Approach a Fuzzy Energy-Aware Routing</a:t>
                      </a:r>
                      <a:endParaRPr kumimoji="0" lang="en-US" altLang="ja-JP" sz="1400" b="0" i="0" u="none" strike="noStrike" cap="none" normalizeH="0" baseline="0" dirty="0">
                        <a:ln>
                          <a:noFill/>
                        </a:ln>
                        <a:solidFill>
                          <a:srgbClr val="000000"/>
                        </a:solidFill>
                        <a:effectLst/>
                        <a:latin typeface="+mn-lt"/>
                        <a:ea typeface="MS PGothic" panose="020B0600070205080204" pitchFamily="34" charset="-128"/>
                        <a:cs typeface="Times New Roman" panose="02020603050405020304" pitchFamily="18" charset="0"/>
                      </a:endParaRPr>
                    </a:p>
                  </a:txBody>
                  <a:tcPr marL="91446" marR="91446" anchor="ctr" horzOverflow="overflow">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sz="1400" dirty="0"/>
                        <a:t>This paper presents an intelligent crop monitoring and irrigation system based on Fuzzy logic and neural network. Taking into account the needs of plants and soil, the proposed intelligent irrigation system achieves efficient utilization of water.</a:t>
                      </a:r>
                      <a:endParaRPr kumimoji="0" lang="en-US" sz="1400" b="0" i="0" u="none" strike="noStrike" cap="none" normalizeH="0" baseline="0" dirty="0">
                        <a:ln>
                          <a:noFill/>
                        </a:ln>
                        <a:solidFill>
                          <a:srgbClr val="000000"/>
                        </a:solidFill>
                        <a:effectLst/>
                        <a:latin typeface="+mn-lt"/>
                        <a:ea typeface="MS PGothic" panose="020B0600070205080204" pitchFamily="34" charset="-128"/>
                        <a:cs typeface="Times New Roman" panose="02020603050405020304" pitchFamily="18" charset="0"/>
                      </a:endParaRPr>
                    </a:p>
                  </a:txBody>
                  <a:tcPr marL="91446" marR="91446" anchor="ctr" horzOverflow="overflow">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sz="1400" dirty="0"/>
                        <a:t>A number of wireless sensors are used to collect data</a:t>
                      </a:r>
                      <a:r>
                        <a:rPr lang="en-US" sz="1400" baseline="0" dirty="0"/>
                        <a:t> which increases the overall cost of the system and involves complex algorithms.</a:t>
                      </a:r>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sz="1400" b="1" i="0" u="none" strike="noStrike" cap="none" normalizeH="0" baseline="0" dirty="0">
                        <a:ln>
                          <a:noFill/>
                        </a:ln>
                        <a:solidFill>
                          <a:srgbClr val="0070C0"/>
                        </a:solidFill>
                        <a:effectLst/>
                        <a:latin typeface="+mn-lt"/>
                        <a:ea typeface="MS PGothic" panose="020B0600070205080204" pitchFamily="34" charset="-128"/>
                        <a:cs typeface="Times New Roman" panose="02020603050405020304" pitchFamily="18" charset="0"/>
                      </a:endParaRPr>
                    </a:p>
                  </a:txBody>
                  <a:tcPr marL="91446" marR="91446" anchor="ctr" horzOverflow="overflow">
                    <a:solidFill>
                      <a:schemeClr val="bg1"/>
                    </a:solid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20CAD3F2-10E3-45D0-9400-8C64AC8E8691}" type="slidenum">
              <a:rPr lang="en-US" smtClean="0"/>
              <a:t>8</a:t>
            </a:fld>
            <a:endParaRPr lang="en-US" dirty="0"/>
          </a:p>
        </p:txBody>
      </p:sp>
    </p:spTree>
    <p:extLst>
      <p:ext uri="{BB962C8B-B14F-4D97-AF65-F5344CB8AC3E}">
        <p14:creationId xmlns:p14="http://schemas.microsoft.com/office/powerpoint/2010/main" val="3622550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5E1FC6-AAF7-4ECC-906D-41E4666E8DDA}" type="datetime1">
              <a:rPr lang="en-US" smtClean="0"/>
              <a:t>8/5/2021</a:t>
            </a:fld>
            <a:endParaRPr lang="en-US" dirty="0"/>
          </a:p>
        </p:txBody>
      </p:sp>
      <p:sp>
        <p:nvSpPr>
          <p:cNvPr id="5" name="Footer Placeholder 4"/>
          <p:cNvSpPr>
            <a:spLocks noGrp="1"/>
          </p:cNvSpPr>
          <p:nvPr>
            <p:ph type="ftr" sz="quarter" idx="11"/>
          </p:nvPr>
        </p:nvSpPr>
        <p:spPr/>
        <p:txBody>
          <a:bodyPr/>
          <a:lstStyle/>
          <a:p>
            <a:r>
              <a:rPr lang="en-US"/>
              <a:t>Smart Crop Prediction and Irrigation Management System</a:t>
            </a:r>
            <a:endParaRPr lang="en-US" dirty="0"/>
          </a:p>
        </p:txBody>
      </p:sp>
      <p:graphicFrame>
        <p:nvGraphicFramePr>
          <p:cNvPr id="8" name="Table 4"/>
          <p:cNvGraphicFramePr>
            <a:graphicFrameLocks noGrp="1"/>
          </p:cNvGraphicFramePr>
          <p:nvPr>
            <p:extLst>
              <p:ext uri="{D42A27DB-BD31-4B8C-83A1-F6EECF244321}">
                <p14:modId xmlns:p14="http://schemas.microsoft.com/office/powerpoint/2010/main" val="1111176920"/>
              </p:ext>
            </p:extLst>
          </p:nvPr>
        </p:nvGraphicFramePr>
        <p:xfrm>
          <a:off x="457200" y="620689"/>
          <a:ext cx="7696200" cy="5735661"/>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20000"/>
                    </a:ext>
                  </a:extLst>
                </a:gridCol>
                <a:gridCol w="2628528">
                  <a:extLst>
                    <a:ext uri="{9D8B030D-6E8A-4147-A177-3AD203B41FA5}">
                      <a16:colId xmlns:a16="http://schemas.microsoft.com/office/drawing/2014/main" val="20001"/>
                    </a:ext>
                  </a:extLst>
                </a:gridCol>
                <a:gridCol w="2420453">
                  <a:extLst>
                    <a:ext uri="{9D8B030D-6E8A-4147-A177-3AD203B41FA5}">
                      <a16:colId xmlns:a16="http://schemas.microsoft.com/office/drawing/2014/main" val="20002"/>
                    </a:ext>
                  </a:extLst>
                </a:gridCol>
                <a:gridCol w="1809019">
                  <a:extLst>
                    <a:ext uri="{9D8B030D-6E8A-4147-A177-3AD203B41FA5}">
                      <a16:colId xmlns:a16="http://schemas.microsoft.com/office/drawing/2014/main" val="20003"/>
                    </a:ext>
                  </a:extLst>
                </a:gridCol>
              </a:tblGrid>
              <a:tr h="41187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a:ln>
                            <a:noFill/>
                          </a:ln>
                          <a:solidFill>
                            <a:schemeClr val="tx1"/>
                          </a:solidFill>
                          <a:effectLst/>
                          <a:latin typeface="Times New Roman" panose="02020603050405020304" pitchFamily="18" charset="0"/>
                          <a:ea typeface="MS PGothic" panose="020B0600070205080204" pitchFamily="34" charset="-128"/>
                          <a:cs typeface="Times New Roman" panose="02020603050405020304" pitchFamily="18" charset="0"/>
                        </a:rPr>
                        <a:t>S. No.</a:t>
                      </a:r>
                    </a:p>
                  </a:txBody>
                  <a:tcPr marL="91446" marR="91446" anchor="ctr" horzOverflow="overflow">
                    <a:solidFill>
                      <a:schemeClr val="bg1">
                        <a:alpha val="77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a:ln>
                            <a:noFill/>
                          </a:ln>
                          <a:solidFill>
                            <a:schemeClr val="tx1"/>
                          </a:solidFill>
                          <a:effectLst/>
                          <a:latin typeface="+mn-lt"/>
                          <a:ea typeface="MS PGothic" panose="020B0600070205080204" pitchFamily="34" charset="-128"/>
                          <a:cs typeface="Times New Roman" panose="02020603050405020304" pitchFamily="18" charset="0"/>
                        </a:rPr>
                        <a:t>Technical Paper</a:t>
                      </a:r>
                    </a:p>
                  </a:txBody>
                  <a:tcPr marL="91446" marR="91446" anchor="ctr" horzOverflow="overflow">
                    <a:solidFill>
                      <a:schemeClr val="bg1">
                        <a:alpha val="77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a:ln>
                            <a:noFill/>
                          </a:ln>
                          <a:solidFill>
                            <a:schemeClr val="tx1"/>
                          </a:solidFill>
                          <a:effectLst/>
                          <a:latin typeface="+mn-lt"/>
                          <a:ea typeface="MS PGothic" panose="020B0600070205080204" pitchFamily="34" charset="-128"/>
                          <a:cs typeface="Times New Roman" panose="02020603050405020304" pitchFamily="18" charset="0"/>
                        </a:rPr>
                        <a:t>Summary</a:t>
                      </a:r>
                    </a:p>
                  </a:txBody>
                  <a:tcPr marL="91446" marR="91446" anchor="ctr" horzOverflow="overflow">
                    <a:solidFill>
                      <a:schemeClr val="bg1">
                        <a:alpha val="77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a:ln>
                            <a:noFill/>
                          </a:ln>
                          <a:solidFill>
                            <a:schemeClr val="tx1"/>
                          </a:solidFill>
                          <a:effectLst/>
                          <a:latin typeface="+mn-lt"/>
                          <a:ea typeface="MS PGothic" panose="020B0600070205080204" pitchFamily="34" charset="-128"/>
                          <a:cs typeface="Times New Roman" panose="02020603050405020304" pitchFamily="18" charset="0"/>
                        </a:rPr>
                        <a:t>Drawbacks</a:t>
                      </a:r>
                    </a:p>
                  </a:txBody>
                  <a:tcPr marL="91446" marR="91446" anchor="ctr" horzOverflow="overflow">
                    <a:solidFill>
                      <a:schemeClr val="bg1">
                        <a:alpha val="77000"/>
                      </a:schemeClr>
                    </a:solidFill>
                  </a:tcPr>
                </a:tc>
                <a:extLst>
                  <a:ext uri="{0D108BD9-81ED-4DB2-BD59-A6C34878D82A}">
                    <a16:rowId xmlns:a16="http://schemas.microsoft.com/office/drawing/2014/main" val="10000"/>
                  </a:ext>
                </a:extLst>
              </a:tr>
              <a:tr h="287606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0" i="0" u="none" strike="noStrike" cap="none" normalizeH="0" baseline="0" dirty="0">
                          <a:ln>
                            <a:noFill/>
                          </a:ln>
                          <a:solidFill>
                            <a:srgbClr val="000000"/>
                          </a:solidFill>
                          <a:effectLst/>
                          <a:latin typeface="Times New Roman" panose="02020603050405020304" pitchFamily="18" charset="0"/>
                          <a:ea typeface="MS PGothic" panose="020B0600070205080204" pitchFamily="34" charset="-128"/>
                          <a:cs typeface="Times New Roman" panose="02020603050405020304" pitchFamily="18" charset="0"/>
                        </a:rPr>
                        <a:t>9.</a:t>
                      </a:r>
                    </a:p>
                  </a:txBody>
                  <a:tcPr marL="91446" marR="91446" anchor="ctr" horzOverflow="overflow">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lang="en-US" sz="1400" dirty="0" err="1"/>
                        <a:t>IoT</a:t>
                      </a:r>
                      <a:r>
                        <a:rPr lang="en-US" sz="1400" dirty="0"/>
                        <a:t> and neural network-based water pumping control system for intelligent irrigation.</a:t>
                      </a:r>
                      <a:endParaRPr kumimoji="0" lang="en-US" altLang="ja-JP" sz="1400" b="0" i="0" u="none" strike="noStrike" cap="none" normalizeH="0" baseline="0" dirty="0">
                        <a:ln>
                          <a:noFill/>
                        </a:ln>
                        <a:solidFill>
                          <a:srgbClr val="000000"/>
                        </a:solidFill>
                        <a:effectLst/>
                        <a:latin typeface="+mn-lt"/>
                        <a:ea typeface="MS PGothic" panose="020B0600070205080204" pitchFamily="34" charset="-128"/>
                        <a:cs typeface="Times New Roman" panose="02020603050405020304" pitchFamily="18" charset="0"/>
                      </a:endParaRPr>
                    </a:p>
                  </a:txBody>
                  <a:tcPr marL="91446" marR="91446" anchor="ctr" horzOverflow="overflow">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sz="1400" dirty="0"/>
                        <a:t>This paper aims to save water wasted in the </a:t>
                      </a:r>
                      <a:r>
                        <a:rPr lang="en-US" sz="1400" dirty="0" err="1"/>
                        <a:t>IoT</a:t>
                      </a:r>
                      <a:r>
                        <a:rPr lang="en-US" sz="1400" dirty="0"/>
                        <a:t> irrigation process based on a set of sensors and a multilayer 3 perceptron neural network (MLP). Machine learning algorithm such as MLP neural network plays an important role effectively in supporting the decision of automatic control of </a:t>
                      </a:r>
                      <a:r>
                        <a:rPr lang="en-US" sz="1400" dirty="0" err="1"/>
                        <a:t>IoT</a:t>
                      </a:r>
                      <a:r>
                        <a:rPr lang="en-US" sz="1400" dirty="0"/>
                        <a:t>-based irrigation system, managing water consumption.</a:t>
                      </a:r>
                      <a:endParaRPr kumimoji="0" lang="en-US" sz="1400" b="0" i="0" u="none" strike="noStrike" cap="none" normalizeH="0" baseline="0" dirty="0">
                        <a:ln>
                          <a:noFill/>
                        </a:ln>
                        <a:solidFill>
                          <a:srgbClr val="000000"/>
                        </a:solidFill>
                        <a:effectLst/>
                        <a:latin typeface="+mn-lt"/>
                        <a:ea typeface="MS PGothic" panose="020B0600070205080204" pitchFamily="34" charset="-128"/>
                        <a:cs typeface="Times New Roman" panose="02020603050405020304" pitchFamily="18" charset="0"/>
                      </a:endParaRPr>
                    </a:p>
                  </a:txBody>
                  <a:tcPr marL="91446" marR="91446" anchor="ctr" horzOverflow="overflow">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sz="1400" dirty="0"/>
                        <a:t>Study of different crops and</a:t>
                      </a:r>
                      <a:r>
                        <a:rPr lang="en-US" sz="1400" baseline="0" dirty="0"/>
                        <a:t> their characteristics is not done </a:t>
                      </a:r>
                      <a:r>
                        <a:rPr lang="en-US" sz="1400" dirty="0"/>
                        <a:t>and also automatic measuring the level of the water in the tank to alert the farmers could</a:t>
                      </a:r>
                      <a:r>
                        <a:rPr lang="en-US" sz="1400" baseline="0" dirty="0"/>
                        <a:t> have performed with a </a:t>
                      </a:r>
                      <a:r>
                        <a:rPr lang="en-US" sz="1400" dirty="0"/>
                        <a:t> Short Message Service (SMS)</a:t>
                      </a:r>
                      <a:r>
                        <a:rPr lang="en-US"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txBody>
                  <a:tcPr marL="91446" marR="91446" anchor="ctr" horzOverflow="overflow">
                    <a:solidFill>
                      <a:schemeClr val="bg1"/>
                    </a:solidFill>
                  </a:tcPr>
                </a:tc>
                <a:extLst>
                  <a:ext uri="{0D108BD9-81ED-4DB2-BD59-A6C34878D82A}">
                    <a16:rowId xmlns:a16="http://schemas.microsoft.com/office/drawing/2014/main" val="10001"/>
                  </a:ext>
                </a:extLst>
              </a:tr>
              <a:tr h="2447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0" i="0" u="none" strike="noStrike" cap="none" normalizeH="0" baseline="0" dirty="0">
                          <a:ln>
                            <a:noFill/>
                          </a:ln>
                          <a:solidFill>
                            <a:srgbClr val="000000"/>
                          </a:solidFill>
                          <a:effectLst/>
                          <a:latin typeface="Times New Roman" panose="02020603050405020304" pitchFamily="18" charset="0"/>
                          <a:ea typeface="MS PGothic" panose="020B0600070205080204" pitchFamily="34" charset="-128"/>
                          <a:cs typeface="Times New Roman" panose="02020603050405020304" pitchFamily="18" charset="0"/>
                        </a:rPr>
                        <a:t>10.</a:t>
                      </a:r>
                    </a:p>
                  </a:txBody>
                  <a:tcPr marL="91446" marR="91446" anchor="ctr" horzOverflow="overflow">
                    <a:solidFill>
                      <a:schemeClr val="bg1"/>
                    </a:solidFill>
                  </a:tcPr>
                </a:tc>
                <a:tc>
                  <a:txBody>
                    <a:bodyPr/>
                    <a:lstStyle/>
                    <a:p>
                      <a:pPr algn="just"/>
                      <a:r>
                        <a:rPr lang="en-US" sz="1400" dirty="0"/>
                        <a:t>Seed</a:t>
                      </a:r>
                      <a:r>
                        <a:rPr lang="en-US" sz="1400" baseline="0" dirty="0"/>
                        <a:t> classification</a:t>
                      </a:r>
                      <a:r>
                        <a:rPr lang="en-US" sz="1400" dirty="0"/>
                        <a:t> using Machine Learning Techniques </a:t>
                      </a:r>
                      <a:endParaRPr kumimoji="0" lang="en-US" altLang="ja-JP" sz="1400" b="0" i="0" u="none" strike="noStrike" cap="none" normalizeH="0" baseline="0" dirty="0">
                        <a:ln>
                          <a:noFill/>
                        </a:ln>
                        <a:solidFill>
                          <a:srgbClr val="000000"/>
                        </a:solidFill>
                        <a:effectLst/>
                        <a:latin typeface="+mn-lt"/>
                        <a:ea typeface="MS PGothic" panose="020B0600070205080204" pitchFamily="34" charset="-128"/>
                        <a:cs typeface="Times New Roman" panose="02020603050405020304" pitchFamily="18" charset="0"/>
                      </a:endParaRPr>
                    </a:p>
                  </a:txBody>
                  <a:tcPr marL="91446" marR="91446" anchor="ctr" horzOverflow="overflow">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sz="1400" dirty="0"/>
                        <a:t>In this paper shows the capability and potential of machine vision with the well- trained multilayer neural network classifiers for shapes, sizes, and varietal type identification of irregular rice grain samples grown in the assorted </a:t>
                      </a:r>
                      <a:r>
                        <a:rPr lang="en-US" sz="1400" dirty="0" err="1"/>
                        <a:t>agro</a:t>
                      </a:r>
                      <a:r>
                        <a:rPr lang="en-US" sz="1400" dirty="0"/>
                        <a:t> environmental zones in the country</a:t>
                      </a:r>
                      <a:endParaRPr kumimoji="0" lang="en-US" sz="1400" b="0" i="0" u="none" strike="noStrike" cap="none" normalizeH="0" baseline="0" dirty="0">
                        <a:ln>
                          <a:noFill/>
                        </a:ln>
                        <a:solidFill>
                          <a:srgbClr val="000000"/>
                        </a:solidFill>
                        <a:effectLst/>
                        <a:latin typeface="+mn-lt"/>
                        <a:ea typeface="MS PGothic" panose="020B0600070205080204" pitchFamily="34" charset="-128"/>
                        <a:cs typeface="Times New Roman" panose="02020603050405020304" pitchFamily="18" charset="0"/>
                      </a:endParaRPr>
                    </a:p>
                  </a:txBody>
                  <a:tcPr marL="91446" marR="91446" anchor="ctr" horzOverflow="overflow">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sz="1400" dirty="0"/>
                        <a:t>Some</a:t>
                      </a:r>
                      <a:r>
                        <a:rPr lang="en-US" sz="1400" baseline="0" dirty="0"/>
                        <a:t> more</a:t>
                      </a:r>
                      <a:r>
                        <a:rPr lang="en-US" sz="1400" dirty="0"/>
                        <a:t> machine learning classifiers</a:t>
                      </a:r>
                      <a:r>
                        <a:rPr lang="en-US" sz="1400" baseline="0" dirty="0"/>
                        <a:t> need to implemented</a:t>
                      </a:r>
                      <a:r>
                        <a:rPr lang="en-US" sz="1400" dirty="0"/>
                        <a:t> other than the Weka classifiers.</a:t>
                      </a:r>
                      <a:r>
                        <a:rPr lang="en-US" sz="1400" dirty="0">
                          <a:latin typeface="Times New Roman" panose="02020603050405020304" pitchFamily="18" charset="0"/>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sz="1400" dirty="0">
                          <a:latin typeface="Times New Roman" panose="02020603050405020304" pitchFamily="18" charset="0"/>
                          <a:cs typeface="Times New Roman" panose="02020603050405020304" pitchFamily="18" charset="0"/>
                        </a:rPr>
                        <a:t>Need</a:t>
                      </a:r>
                      <a:r>
                        <a:rPr lang="en-US" sz="1400" baseline="0" dirty="0">
                          <a:latin typeface="Times New Roman" panose="02020603050405020304" pitchFamily="18" charset="0"/>
                          <a:cs typeface="Times New Roman" panose="02020603050405020304" pitchFamily="18" charset="0"/>
                        </a:rPr>
                        <a:t> to use </a:t>
                      </a:r>
                      <a:r>
                        <a:rPr lang="en-US" sz="1400" dirty="0"/>
                        <a:t>un-supervised machine learning techniques, such as clustering to classify the seeds.</a:t>
                      </a:r>
                      <a:endParaRPr lang="en-IN" sz="1400" dirty="0">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sz="1400" b="1" i="0" u="none" strike="noStrike" cap="none" normalizeH="0" baseline="0" dirty="0">
                        <a:ln>
                          <a:noFill/>
                        </a:ln>
                        <a:solidFill>
                          <a:srgbClr val="0070C0"/>
                        </a:solidFill>
                        <a:effectLst/>
                        <a:latin typeface="+mn-lt"/>
                        <a:ea typeface="MS PGothic" panose="020B0600070205080204" pitchFamily="34" charset="-128"/>
                        <a:cs typeface="Times New Roman" panose="02020603050405020304" pitchFamily="18" charset="0"/>
                      </a:endParaRPr>
                    </a:p>
                  </a:txBody>
                  <a:tcPr marL="91446" marR="91446" anchor="ctr" horzOverflow="overflow">
                    <a:solidFill>
                      <a:schemeClr val="bg1"/>
                    </a:solid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20CAD3F2-10E3-45D0-9400-8C64AC8E8691}" type="slidenum">
              <a:rPr lang="en-US" smtClean="0"/>
              <a:t>9</a:t>
            </a:fld>
            <a:endParaRPr lang="en-US" dirty="0"/>
          </a:p>
        </p:txBody>
      </p:sp>
    </p:spTree>
    <p:extLst>
      <p:ext uri="{BB962C8B-B14F-4D97-AF65-F5344CB8AC3E}">
        <p14:creationId xmlns:p14="http://schemas.microsoft.com/office/powerpoint/2010/main" val="1772198060"/>
      </p:ext>
    </p:extLst>
  </p:cSld>
  <p:clrMapOvr>
    <a:masterClrMapping/>
  </p:clrMapOvr>
</p:sld>
</file>

<file path=ppt/theme/theme1.xml><?xml version="1.0" encoding="utf-8"?>
<a:theme xmlns:a="http://schemas.openxmlformats.org/drawingml/2006/main" name="tw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Jai">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two</Template>
  <TotalTime>203</TotalTime>
  <Words>3265</Words>
  <Application>Microsoft Office PowerPoint</Application>
  <PresentationFormat>On-screen Show (4:3)</PresentationFormat>
  <Paragraphs>316</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NexusSans</vt:lpstr>
      <vt:lpstr>Times New Roman</vt:lpstr>
      <vt:lpstr>two</vt:lpstr>
      <vt:lpstr> SMART CROP PREDICTION AND IRRIGATION MANAGEMENT      SYSTEM </vt:lpstr>
      <vt:lpstr>Introduction</vt:lpstr>
      <vt:lpstr>PowerPoint Presentation</vt:lpstr>
      <vt:lpstr>PowerPoint Presentation</vt:lpstr>
      <vt:lpstr> LITERATURE SURVEY </vt:lpstr>
      <vt:lpstr>PowerPoint Presentation</vt:lpstr>
      <vt:lpstr>PowerPoint Presentation</vt:lpstr>
      <vt:lpstr>PowerPoint Presentation</vt:lpstr>
      <vt:lpstr>PowerPoint Presentation</vt:lpstr>
      <vt:lpstr>Objectives</vt:lpstr>
      <vt:lpstr>Problem Statement</vt:lpstr>
      <vt:lpstr>Tools and Packages used </vt:lpstr>
      <vt:lpstr>Software Description</vt:lpstr>
      <vt:lpstr>PowerPoint Presentation</vt:lpstr>
      <vt:lpstr>PowerPoint Presentation</vt:lpstr>
      <vt:lpstr>Software description(Algorithms)</vt:lpstr>
      <vt:lpstr>PowerPoint Presentation</vt:lpstr>
      <vt:lpstr>PowerPoint Presentation</vt:lpstr>
      <vt:lpstr>PowerPoint Presentation</vt:lpstr>
      <vt:lpstr>PowerPoint Presentation</vt:lpstr>
      <vt:lpstr>PowerPoint Presentation</vt:lpstr>
      <vt:lpstr>Common Block Diagram for crop prediction             and irrigation management  </vt:lpstr>
      <vt:lpstr> Implementation Details </vt:lpstr>
      <vt:lpstr>PowerPoint Presentation</vt:lpstr>
      <vt:lpstr>PowerPoint Presentation</vt:lpstr>
      <vt:lpstr>PowerPoint Presentation</vt:lpstr>
      <vt:lpstr>PowerPoint Presentation</vt:lpstr>
      <vt:lpstr>Result</vt:lpstr>
      <vt:lpstr>PowerPoint Presentation</vt:lpstr>
      <vt:lpstr>PowerPoint Presentation</vt:lpstr>
      <vt:lpstr>PowerPoint Presentation</vt:lpstr>
      <vt:lpstr>PowerPoint Presentation</vt:lpstr>
      <vt:lpstr>REFERNCES  1. Afrin, S., Ahsan, R., Mishal, Khan, A. T. Mahia, M. Rahman, R. M., Ahmed, W.(2018). Analysis of Soil Properties and Climatic Data to Predict Crop Yields. 2018 IEEE/ACIS 17th International Conference on Computer and Information Science (ICIS).  2. Ponce-Guevara, K. L., Palacios Echeverria, I  A., Maya-Olalla, E Dominguez Limaico , H M Suarez Zambrano, L. E, Rosero Montalvo P D, Alvarado-Perez, J. C. (2017).Green Farm-DM: A tool for analyzing vegetable crops data from greenhouse using data mining techniques (First trial). 2017 IEEE Second Ecuador Technical Chapters Meeting (ETCM).  3. Dharesh Vadalia , Minal Vaity, Krutika Tawate, Dynaneshwar Kapse, “Real Time soil fertility analyzer and crop prediction”, IRJET, Volume 4, Issue 3, March 17.  4. Mrs. N. Hemageetha , Dr. G.M. Nasira,“Analysis of soil condition Based on pH value using Classification Technique”, IOSR-JCE, Volume 18, Issue 6, Nov 16.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Battery Management System</dc:title>
  <dc:creator>student</dc:creator>
  <cp:lastModifiedBy>G Sri Nishanth</cp:lastModifiedBy>
  <cp:revision>310</cp:revision>
  <dcterms:created xsi:type="dcterms:W3CDTF">2020-01-11T03:49:00Z</dcterms:created>
  <dcterms:modified xsi:type="dcterms:W3CDTF">2021-08-05T03:49:00Z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