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5213" cy="42803763"/>
  <p:notesSz cx="14211300" cy="20104100"/>
  <p:defaultTextStyle>
    <a:defPPr>
      <a:defRPr kern="0"/>
    </a:defPPr>
  </p:defaultTextStyle>
  <p:extLst>
    <p:ext uri="{EFAFB233-063F-42B5-8137-9DF3F51BA10A}">
      <p15:sldGuideLst xmlns:p15="http://schemas.microsoft.com/office/powerpoint/2012/main">
        <p15:guide id="1" orient="horz" pos="6132" userDrawn="1">
          <p15:clr>
            <a:srgbClr val="A4A3A4"/>
          </p15:clr>
        </p15:guide>
        <p15:guide id="2" pos="46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16"/>
    <p:restoredTop sz="96838"/>
  </p:normalViewPr>
  <p:slideViewPr>
    <p:cSldViewPr>
      <p:cViewPr>
        <p:scale>
          <a:sx n="69" d="100"/>
          <a:sy n="69" d="100"/>
        </p:scale>
        <p:origin x="-416" y="-10072"/>
      </p:cViewPr>
      <p:guideLst>
        <p:guide orient="horz" pos="6132"/>
        <p:guide pos="460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4:15.106"/>
    </inkml:context>
    <inkml:brush xml:id="br0">
      <inkml:brushProperty name="width" value="0.05" units="cm"/>
      <inkml:brushProperty name="height" value="0.05" units="cm"/>
      <inkml:brushProperty name="color" value="#FFFFFF"/>
    </inkml:brush>
  </inkml:definitions>
  <inkml:trace contextRef="#ctx0" brushRef="#br0">1 1 24575,'0'0'0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47.601"/>
    </inkml:context>
    <inkml:brush xml:id="br0">
      <inkml:brushProperty name="width" value="0.35" units="cm"/>
      <inkml:brushProperty name="height" value="0.35" units="cm"/>
      <inkml:brushProperty name="color" value="#FFFFFF"/>
    </inkml:brush>
  </inkml:definitions>
  <inkml:trace contextRef="#ctx0" brushRef="#br0">0 184 24575,'53'0'0,"-4"0"0,-16 15 0,1 4 0,0-1 0,0-3 0,0-15 0,-1 0 0,1 16 0,-30-13 0,-23 12 0,-19-15 0,-11 0 0,15 0 0,0 0 0,1 0 0,-1 0 0,0 0 0,0-15 0,30 11 0,23-11 0,18 15 0,12 0 0,-15 15 0,0-11 0,-1 11 0,1-15 0,0 0 0,0 15 0,0-11 0,-10 11 0,-2-15 0,-1 15 0,3-11 0,10 11 0,0-15 0,0 0 0,0 0 0,-1 0 0,1 0 0,0 0 0,0 0 0,0 0 0,-1 0 0,1-15 0,-8-4 0,6-15 0,-21 0 0,-11 15 0,12 4 0,-9 15 0,31 0 0,0 0 0,0 0 0,0 0 0,-1 0 0,1 0 0,0 15 0,0-11 0,-1 11 0,1-15 0,0 15 0,0-11 0,13 11 0,-10-15 0,11 0 0,-14 0 0,-10 0 0,7 0 0,-7 0 0,10 0 0,0 0 0,-15 15 0,11-12 0,-11 12 0,14-15 0,1 0 0,0 0 0,0 0 0,0 0 0,-1 0 0,1 0 0,0 0 0,0 0 0,-1 0 0,1 0 0,0 0 0,-10 0 0,8 0 0,-8 0 0,10 0 0,-1-15 0,1 12 0,0-12 0,0 15 0,-1 0 0,1 0 0,0 0 0,0 0 0,-15 15 0,11-12 0,-12 5 0,16-10 0,-15-21 0,-19 20 0,-4-28 0,-26 28 0,11-12 0,0-1 0,-11 13 0,11-12 0,-15 15 0,1 0 0,-1 0 0,0-15 0,9 11 0,3-11 0,1 15 0,-4 0 0,6-15 0,-11 11 0,11-11 0,-14 15 0,-1 0 0,0 0 0,0 0 0,0 0 0,0 0 0,0 0 0,0 0 0,8-15 0,-6 11 0,5-11 0,-7 15 0,1 0 0,-1 0 0,0 0 0,0 0 0,15-15 0,-11 11 0,11-11 0,-15 15 0,0 0 0,0 0 0,0 0 0,0 0 0,1-15 0,8 11 0,-6-11 0,6 15 0,-8 0 0,-1 0 0,0 0 0,-14 0 0,11 0 0,-11 0 0,14 0 0,0 0 0,10 0 0,-7 0 0,6 0 0,-9 0 0,0 0 0,10 0 0,-7 0 0,6 0 0,-9 0 0,0 0 0,1 0 0,-1 0 0,0 0 0,0 0 0,15-5 0,-11-4 0,11 1 0,-15 1 0,0 7 0,0 0 0,0 0 0,0 15 0,1-11 0,-1 11 0,7 0 0,5-12 0,20 27 0,-1-11 0,10 5 0,-22 0 0,11-17 0,-11 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48.698"/>
    </inkml:context>
    <inkml:brush xml:id="br0">
      <inkml:brushProperty name="width" value="0.35" units="cm"/>
      <inkml:brushProperty name="height" value="0.35" units="cm"/>
      <inkml:brushProperty name="color" value="#FFFFFF"/>
    </inkml:brush>
  </inkml:definitions>
  <inkml:trace contextRef="#ctx0" brushRef="#br0">0 1 24575,'53'0'0,"-4"0"0,-15 0 0,-1 15 0,-9-11 0,22 11 0,-19 0 0,21-12 0,-15 12 0,1 0 0,-30-26 0,-8 7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4:19.687"/>
    </inkml:context>
    <inkml:brush xml:id="br0">
      <inkml:brushProperty name="width" value="0.05" units="cm"/>
      <inkml:brushProperty name="height" value="0.05" units="cm"/>
      <inkml:brushProperty name="color" value="#FFFFFF"/>
    </inkml:brush>
  </inkml:definitions>
  <inkml:trace contextRef="#ctx0" brushRef="#br0">410 700 24575,'12'0'0,"10"0"0,-13-15 0,21 12 0,-21-13 0,13 16 0,-15-15 0,-17 12 0,7-27 0,-28 26 0,28-26 0,-28 11 0,28-15 0,-27 0 0,26 0 0,-26 0 0,26 0 0,-11 0 0,15 0 0,0 0 0,15 16 0,4 3 0,14 15 0,1 15 0,0-12 0,-30 12 0,-8-15 0,-30 0 0,0 0 0,30 0 0,-7 0 0,11 0 0,-19 0 0,-15 0 0,30 15 0,8-11 0,15-4 0,-19-4 0,-19-26 0,-15 26 0,0-26 0,0 26 0,15-26 0,-11 27 0,21-13 0,-23 16 0,18 0 0,-18 0 0,8 0 0,-10 0 0,9 0 0,-6 8 0,27-6 0,19 5 0,13-7 0,19 0 0,-13 0 0,0-7 0,0-3 0,-16-14 0,12-2 0,-26 1 0,26-6 0,-11 14 0,28-19 0,-19 23 0,17-6 0,-21 19 0,10 0 0,0 0 0,0 0 0,-1 0 0,1 0 0,0 8 0,-23 9 0,-13 9 0,-28 21 0,-19-5 0,8 6 0,-7-10 0,14-4 0,0-15 0,0-4 0,0-15 0,16 0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4:20.676"/>
    </inkml:context>
    <inkml:brush xml:id="br0">
      <inkml:brushProperty name="width" value="0.05" units="cm"/>
      <inkml:brushProperty name="height" value="0.05" units="cm"/>
      <inkml:brushProperty name="color" value="#FFFFFF"/>
    </inkml:brush>
  </inkml:definitions>
  <inkml:trace contextRef="#ctx0" brushRef="#br0">173 1 24575,'-33'0'0,"-1"0"0,0 0 0,0 0 0,0 0 0,30 0 0,39 11 0,39 4 0,-1-1 0,-38 13 0,-39-23 0,-30 18 0,0-5 0,16 9 0,2-7 0,16-4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4:33.561"/>
    </inkml:context>
    <inkml:brush xml:id="br0">
      <inkml:brushProperty name="width" value="0.2" units="cm"/>
      <inkml:brushProperty name="height" value="0.2" units="cm"/>
      <inkml:brushProperty name="color" value="#FFFFFF"/>
    </inkml:brush>
  </inkml:definitions>
  <inkml:trace contextRef="#ctx0" brushRef="#br0">253 68 8191,'-34'0'0,"0"0"3276,0 0-1489,1 0 1031,-1 0-2818,15-15 1719,-11 12-1719,11-12 819,15-1 0,-7 13 0,26-12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4:34.787"/>
    </inkml:context>
    <inkml:brush xml:id="br0">
      <inkml:brushProperty name="width" value="0.2" units="cm"/>
      <inkml:brushProperty name="height" value="0.2" units="cm"/>
      <inkml:brushProperty name="color" value="#FFFFFF"/>
    </inkml:brush>
  </inkml:definitions>
  <inkml:trace contextRef="#ctx0" brushRef="#br0">170 0 24575,'15'19'0,"4"-4"0,15-15 0,0 0 0,-31 0 0,-21 0 0,-20 0 0,-11 0 0,15 0 0,0 0 0,0 0 0,0 0 0,15 0 0,4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4:29.496"/>
    </inkml:context>
    <inkml:brush xml:id="br0">
      <inkml:brushProperty name="width" value="0.2" units="cm"/>
      <inkml:brushProperty name="height" value="0.2" units="cm"/>
      <inkml:brushProperty name="color" value="#FFFFFF"/>
    </inkml:brush>
  </inkml:definitions>
  <inkml:trace contextRef="#ctx0" brushRef="#br0">1 1 24575,'34'15'0,"-1"4"0,-14 14 0,-4 1 0,-15 0 0,0 0 0,15-15 0,-11-4 0,11-15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14.737"/>
    </inkml:context>
    <inkml:brush xml:id="br0">
      <inkml:brushProperty name="width" value="0.035" units="cm"/>
      <inkml:brushProperty name="height" value="0.035" units="cm"/>
      <inkml:brushProperty name="color" value="#FFFFFF"/>
    </inkml:brush>
  </inkml:definitions>
  <inkml:trace contextRef="#ctx0" brushRef="#br0">0 130 8191,'34'0'0,"0"-15"5063,31 0-5063,-9-3 2818,12 6-2818,-20-3 1719,-44 11-1719,-8-11 6784,-30 15-6784,30 0 0,-7 0 0,5 0 0,-14 0 0,42 0 0,3 0 0,31 0 0,11 0 0,-10 0 0,0 0 0,12 0 0,-5 0 0,1 0 0,-37 0 0,-116 0 0,13 1 0,-8-2 0,-14-6 0,-1-2 0,11 8 0,9-2 0,-5-12 0,118 15 0,-8 0 0,19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14.948"/>
    </inkml:context>
    <inkml:brush xml:id="br0">
      <inkml:brushProperty name="width" value="0.035" units="cm"/>
      <inkml:brushProperty name="height" value="0.035" units="cm"/>
      <inkml:brushProperty name="color" value="#FFFFFF"/>
    </inkml:brush>
  </inkml:definitions>
  <inkml:trace contextRef="#ctx0" brushRef="#br0">0 0 8191,'88'0'0,"-56"0"0,37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17.167"/>
    </inkml:context>
    <inkml:brush xml:id="br0">
      <inkml:brushProperty name="width" value="0.035" units="cm"/>
      <inkml:brushProperty name="height" value="0.035" units="cm"/>
      <inkml:brushProperty name="color" value="#FFFFFF"/>
    </inkml:brush>
  </inkml:definitions>
  <inkml:trace contextRef="#ctx0" brushRef="#br0">1610 271 8191,'-52'0'0,"0"0"0,-13 0 0,-7 0 0,2 0 2531,-20 0 1,3 0-2532,-1 0 0,13 0 2818,25 0-2818,84 0 1719,13 0-1719,-40 0 6784,-39 0-6784,17 0 0,8 0 0,80 0 0,-30 0 0,-69 0 0,-30 0 0,-15 0 0,-9 0 0,-1 0 0,13 0 0,9 0 0,1 0 0,76 0 0,33 0 0,-1 0 0,-32 0 0,-64 0 0,45 0 0,45 0 0,25 7 0,10 2 0,-11-8 0,-2 2 0,-2 14 0,-15-3 0,-35-16 0,-16 16 0,-54-32 0,-39 16 0,16-10 0,21 12 0,76 0 0,51 0 0,11 0 0,6 0 0,-23 0 0,-2 0 0,8 0 0,-16 0 0,-39 0 0,-68 1 0,-40-2 0,5-8 0,-7 0 0,12 7 0,-3 2 0,5-3 0,-5-6 0,10 0 0,-7 9 0,137 0 0,43 0 0,-7 0 0,12 0 0,8 0-498,-30 0 1,7 0 0,3 0 0,1 0 0,-2 0 0,-7 0 497,11 1 0,-5 0 0,-3-1 0,-2-2 0,35 0 0,-4-1 0,-59-7 0,-76-5 0,-31-2 0,-28-1 0,-13-1 0,4 2-1092,3 3 0,0 1 0,-4 2 1,-7 0 1091,14 2 0,-7-1 0,-5 1 0,-2 0 0,1 1 0,5 0 0,5 1 0,-2 1 0,4 0 0,4 1 0,2 1 0,2 1 0,-9 2 0,-2 1 0,12 1 0,26-1 0,27 0 0,66 0 0,51 0 0,1 0 0,-14 0 0,1 0 0,-1 0 746,5 0 0,-1 0 0,-10 0-746,0 0 0,-35 0 0,-44 0 0,-62-12 5112,-29 10-5112,39-5 0,2 2 0,-12 5 0,29 0 0,100 0 0,17 7 0,17 6 0,-6 2 0,7 2 0,0 0 0,-3-2 0,0-1 0,-6 2 0,31 12 0,-52-8 0,-167-26 0,8-13 0,-13-3 0,9 11 0,-7 3 0,12-2 0,13-13 0,20 10 0,34 26 0,92 1 0,55-4 0,-33-4 0,13-2 0,0 0 0,-8 1 0,-10 2 0,-6 0 0,1-1 0,30-5 0,1-2 0,-60 1 0,-88 0 0,-32-9 0,-16 0 0,19 6 0,-4 3 0,-1-2 0,-6-4 0,-2-1 0,7 2 0,-12 5 0,38 0 0,75 0 0,39 6 0,32 4 0,11-1-827,-31-7 0,8-2 0,4-1 0,4 0 0,2 2 1,-1 4 826,-3 3 0,3 3 0,1 2 0,1 1 0,0-1 0,-1 0 0,-2-4 0,-6-2 0,0-3 0,1-1 0,-3 0 0,-1 1 0,-5 1 0,-4 2 0,24 7 0,-3 2 0,-12 1 0,-19-3 0,6 4 0,-114-26 0,-50-11 0,-9 2 0,19 8 0,-8 3 0,-5-1 0,0 0 0,1-4 0,1-5 0,-1-4 0,0-1 0,2 1 0,4 5 0,-12 4 0,-2 4 0,13 1 0,30 3 0,33 2 0,58 6 0,49 6 0,22 4 0,-10-1-288,-9 1 1,0 1 0,1 0 0,-3-1 287,-6-5 0,0 0 0,-4-2 0,-9 1 2296,22 2 1,-41-1-2297,-134-2 0,14-17 0,-14-9 0,-5 0 0,10 5 0,-4-1 0,-3 0 0,1 0-96,-7 0 0,-3 0 0,3 0 0,7 0 0,5-2 0,5-1 0,8 6 1,7 11-1,1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17.438"/>
    </inkml:context>
    <inkml:brush xml:id="br0">
      <inkml:brushProperty name="width" value="0.035" units="cm"/>
      <inkml:brushProperty name="height" value="0.035" units="cm"/>
      <inkml:brushProperty name="color" value="#FFFFFF"/>
    </inkml:brush>
  </inkml:definitions>
  <inkml:trace contextRef="#ctx0" brushRef="#br0">0 72 8191,'80'9'0,"0"1"0,0-1 0,0 1 0,1-1 0,6-1 0,-1-2 0,-3 0 0,-3 0 1687,9 2 1,-3 1 0,-15-4-1688,12-5 0,-141-9 0,-42-2 0,33 4 0,-3 0 0,-5-2 462,-2-4 1,-7-4-1,1 0 1,9 3-463,-17 1 0,10-1 924,8-6 0,32 4-924,58 16 0,33 8 0,17 0 0,1-6 0,8-2 0,-7 2 0,0 6 0,-3 0 0,15-8 0,-1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28.313"/>
    </inkml:context>
    <inkml:brush xml:id="br0">
      <inkml:brushProperty name="width" value="0.1" units="cm"/>
      <inkml:brushProperty name="height" value="0.1" units="cm"/>
      <inkml:brushProperty name="color" value="#FFFFFF"/>
    </inkml:brush>
  </inkml:definitions>
  <inkml:trace contextRef="#ctx0" brushRef="#br0">0 77 24575,'34'0'0,"14"0"0,3 0 0,-1 7 0,-2-5 0,-29 20 0,-19-18 0,11 11 0,-7 0 0,29-11 0,1 11 0,0-15 0,-15 15 0,11-11 0,20 11 0,45-15 0,-40 0 0,1 0 0,39 0 0,-30 0 0,-46-15 0,-4-4 0,-15-15 0,0 0 0,0 0 0,0 10 0,0 2 0,0 15 0,0 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28.821"/>
    </inkml:context>
    <inkml:brush xml:id="br0">
      <inkml:brushProperty name="width" value="0.1" units="cm"/>
      <inkml:brushProperty name="height" value="0.1" units="cm"/>
      <inkml:brushProperty name="color" value="#FFFFFF"/>
    </inkml:brush>
  </inkml:definitions>
  <inkml:trace contextRef="#ctx0" brushRef="#br0">34 35 24575,'-15'-19'0,"11"4"0,-11 15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7T19:10:29.391"/>
    </inkml:context>
    <inkml:brush xml:id="br0">
      <inkml:brushProperty name="width" value="0.1" units="cm"/>
      <inkml:brushProperty name="height" value="0.1" units="cm"/>
      <inkml:brushProperty name="color" value="#FFFFFF"/>
    </inkml:brush>
  </inkml:definitions>
  <inkml:trace contextRef="#ctx0" brushRef="#br0">647 1 8191,'-22'0'0,"-33"0"2521,-2 0 0,-8 0-2521,-17 0 0,-2 0 1410,9 0 0,3 0-1410,6 0 0,15 0 1722,33 0-1722,22 0 6776,43 0-6776,4 0 24,0 0-24,-3 0 0,-15 0 0,1 0 0,0 0 0,0 0 0,31 0 0,30 0 0,-40 0 0,1 0 0,39 0 0,-45 0 0,-35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15791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050213" y="0"/>
            <a:ext cx="6157912" cy="1008063"/>
          </a:xfrm>
          <a:prstGeom prst="rect">
            <a:avLst/>
          </a:prstGeom>
        </p:spPr>
        <p:txBody>
          <a:bodyPr vert="horz" lIns="91440" tIns="45720" rIns="91440" bIns="45720" rtlCol="0"/>
          <a:lstStyle>
            <a:lvl1pPr algn="r">
              <a:defRPr sz="1200"/>
            </a:lvl1pPr>
          </a:lstStyle>
          <a:p>
            <a:fld id="{191A85F2-35FB-C342-B074-721BAB930DD7}" type="datetimeFigureOut">
              <a:rPr lang="en-US" smtClean="0"/>
              <a:t>1/18/24</a:t>
            </a:fld>
            <a:endParaRPr lang="en-US"/>
          </a:p>
        </p:txBody>
      </p:sp>
      <p:sp>
        <p:nvSpPr>
          <p:cNvPr id="4" name="Slide Image Placeholder 3"/>
          <p:cNvSpPr>
            <a:spLocks noGrp="1" noRot="1" noChangeAspect="1"/>
          </p:cNvSpPr>
          <p:nvPr>
            <p:ph type="sldImg" idx="2"/>
          </p:nvPr>
        </p:nvSpPr>
        <p:spPr>
          <a:xfrm>
            <a:off x="4705350" y="2513013"/>
            <a:ext cx="4800600"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20813" y="9675813"/>
            <a:ext cx="11369675" cy="7915275"/>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19096038"/>
            <a:ext cx="615791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050213" y="19096038"/>
            <a:ext cx="6157912" cy="1008062"/>
          </a:xfrm>
          <a:prstGeom prst="rect">
            <a:avLst/>
          </a:prstGeom>
        </p:spPr>
        <p:txBody>
          <a:bodyPr vert="horz" lIns="91440" tIns="45720" rIns="91440" bIns="45720" rtlCol="0" anchor="b"/>
          <a:lstStyle>
            <a:lvl1pPr algn="r">
              <a:defRPr sz="1200"/>
            </a:lvl1pPr>
          </a:lstStyle>
          <a:p>
            <a:fld id="{2590426A-16D0-BD4C-944D-7DEE40F3068B}" type="slidenum">
              <a:rPr lang="en-US" smtClean="0"/>
              <a:t>‹#›</a:t>
            </a:fld>
            <a:endParaRPr lang="en-US"/>
          </a:p>
        </p:txBody>
      </p:sp>
    </p:spTree>
    <p:extLst>
      <p:ext uri="{BB962C8B-B14F-4D97-AF65-F5344CB8AC3E}">
        <p14:creationId xmlns:p14="http://schemas.microsoft.com/office/powerpoint/2010/main" val="341582150"/>
      </p:ext>
    </p:extLst>
  </p:cSld>
  <p:clrMap bg1="lt1" tx1="dk1" bg2="lt2" tx2="dk2" accent1="accent1" accent2="accent2" accent3="accent3" accent4="accent4" accent5="accent5" accent6="accent6" hlink="hlink" folHlink="folHlink"/>
  <p:notesStyle>
    <a:lvl1pPr marL="0" algn="l" defTabSz="1947306" rtl="0" eaLnBrk="1" latinLnBrk="0" hangingPunct="1">
      <a:defRPr sz="2556" kern="1200">
        <a:solidFill>
          <a:schemeClr val="tx1"/>
        </a:solidFill>
        <a:latin typeface="+mn-lt"/>
        <a:ea typeface="+mn-ea"/>
        <a:cs typeface="+mn-cs"/>
      </a:defRPr>
    </a:lvl1pPr>
    <a:lvl2pPr marL="973653" algn="l" defTabSz="1947306" rtl="0" eaLnBrk="1" latinLnBrk="0" hangingPunct="1">
      <a:defRPr sz="2556" kern="1200">
        <a:solidFill>
          <a:schemeClr val="tx1"/>
        </a:solidFill>
        <a:latin typeface="+mn-lt"/>
        <a:ea typeface="+mn-ea"/>
        <a:cs typeface="+mn-cs"/>
      </a:defRPr>
    </a:lvl2pPr>
    <a:lvl3pPr marL="1947306" algn="l" defTabSz="1947306" rtl="0" eaLnBrk="1" latinLnBrk="0" hangingPunct="1">
      <a:defRPr sz="2556" kern="1200">
        <a:solidFill>
          <a:schemeClr val="tx1"/>
        </a:solidFill>
        <a:latin typeface="+mn-lt"/>
        <a:ea typeface="+mn-ea"/>
        <a:cs typeface="+mn-cs"/>
      </a:defRPr>
    </a:lvl3pPr>
    <a:lvl4pPr marL="2920959" algn="l" defTabSz="1947306" rtl="0" eaLnBrk="1" latinLnBrk="0" hangingPunct="1">
      <a:defRPr sz="2556" kern="1200">
        <a:solidFill>
          <a:schemeClr val="tx1"/>
        </a:solidFill>
        <a:latin typeface="+mn-lt"/>
        <a:ea typeface="+mn-ea"/>
        <a:cs typeface="+mn-cs"/>
      </a:defRPr>
    </a:lvl4pPr>
    <a:lvl5pPr marL="3894612" algn="l" defTabSz="1947306" rtl="0" eaLnBrk="1" latinLnBrk="0" hangingPunct="1">
      <a:defRPr sz="2556" kern="1200">
        <a:solidFill>
          <a:schemeClr val="tx1"/>
        </a:solidFill>
        <a:latin typeface="+mn-lt"/>
        <a:ea typeface="+mn-ea"/>
        <a:cs typeface="+mn-cs"/>
      </a:defRPr>
    </a:lvl5pPr>
    <a:lvl6pPr marL="4868266" algn="l" defTabSz="1947306" rtl="0" eaLnBrk="1" latinLnBrk="0" hangingPunct="1">
      <a:defRPr sz="2556" kern="1200">
        <a:solidFill>
          <a:schemeClr val="tx1"/>
        </a:solidFill>
        <a:latin typeface="+mn-lt"/>
        <a:ea typeface="+mn-ea"/>
        <a:cs typeface="+mn-cs"/>
      </a:defRPr>
    </a:lvl6pPr>
    <a:lvl7pPr marL="5841919" algn="l" defTabSz="1947306" rtl="0" eaLnBrk="1" latinLnBrk="0" hangingPunct="1">
      <a:defRPr sz="2556" kern="1200">
        <a:solidFill>
          <a:schemeClr val="tx1"/>
        </a:solidFill>
        <a:latin typeface="+mn-lt"/>
        <a:ea typeface="+mn-ea"/>
        <a:cs typeface="+mn-cs"/>
      </a:defRPr>
    </a:lvl7pPr>
    <a:lvl8pPr marL="6815572" algn="l" defTabSz="1947306" rtl="0" eaLnBrk="1" latinLnBrk="0" hangingPunct="1">
      <a:defRPr sz="2556" kern="1200">
        <a:solidFill>
          <a:schemeClr val="tx1"/>
        </a:solidFill>
        <a:latin typeface="+mn-lt"/>
        <a:ea typeface="+mn-ea"/>
        <a:cs typeface="+mn-cs"/>
      </a:defRPr>
    </a:lvl8pPr>
    <a:lvl9pPr marL="7789225" algn="l" defTabSz="1947306" rtl="0" eaLnBrk="1" latinLnBrk="0" hangingPunct="1">
      <a:defRPr sz="255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590426A-16D0-BD4C-944D-7DEE40F3068B}" type="slidenum">
              <a:rPr lang="en-US" smtClean="0"/>
              <a:t>1</a:t>
            </a:fld>
            <a:endParaRPr lang="en-US"/>
          </a:p>
        </p:txBody>
      </p:sp>
    </p:spTree>
    <p:extLst>
      <p:ext uri="{BB962C8B-B14F-4D97-AF65-F5344CB8AC3E}">
        <p14:creationId xmlns:p14="http://schemas.microsoft.com/office/powerpoint/2010/main" val="735932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70641" y="13269168"/>
            <a:ext cx="25733931"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4541282" y="23970108"/>
            <a:ext cx="21192649"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1513762" y="9844866"/>
            <a:ext cx="13169717"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5591734" y="9844866"/>
            <a:ext cx="13169717"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1/18/24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631841" y="2424612"/>
            <a:ext cx="3198958" cy="3197072"/>
          </a:xfrm>
          <a:prstGeom prst="rect">
            <a:avLst/>
          </a:prstGeom>
        </p:spPr>
      </p:pic>
      <p:sp>
        <p:nvSpPr>
          <p:cNvPr id="2" name="Holder 2"/>
          <p:cNvSpPr>
            <a:spLocks noGrp="1"/>
          </p:cNvSpPr>
          <p:nvPr>
            <p:ph type="title"/>
          </p:nvPr>
        </p:nvSpPr>
        <p:spPr>
          <a:xfrm>
            <a:off x="1513761" y="1712151"/>
            <a:ext cx="27247692" cy="27699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1513761" y="9844866"/>
            <a:ext cx="27247692"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293573" y="39807503"/>
            <a:ext cx="9688068"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513762" y="39807503"/>
            <a:ext cx="6963299"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1/18/24</a:t>
            </a:fld>
            <a:endParaRPr lang="en-US"/>
          </a:p>
        </p:txBody>
      </p:sp>
      <p:sp>
        <p:nvSpPr>
          <p:cNvPr id="6" name="Holder 6"/>
          <p:cNvSpPr>
            <a:spLocks noGrp="1"/>
          </p:cNvSpPr>
          <p:nvPr>
            <p:ph type="sldNum" sz="quarter" idx="7"/>
          </p:nvPr>
        </p:nvSpPr>
        <p:spPr>
          <a:xfrm>
            <a:off x="21798154" y="39807503"/>
            <a:ext cx="6963299"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973425">
        <a:defRPr>
          <a:latin typeface="+mn-lt"/>
          <a:ea typeface="+mn-ea"/>
          <a:cs typeface="+mn-cs"/>
        </a:defRPr>
      </a:lvl2pPr>
      <a:lvl3pPr marL="1946849">
        <a:defRPr>
          <a:latin typeface="+mn-lt"/>
          <a:ea typeface="+mn-ea"/>
          <a:cs typeface="+mn-cs"/>
        </a:defRPr>
      </a:lvl3pPr>
      <a:lvl4pPr marL="2920274">
        <a:defRPr>
          <a:latin typeface="+mn-lt"/>
          <a:ea typeface="+mn-ea"/>
          <a:cs typeface="+mn-cs"/>
        </a:defRPr>
      </a:lvl4pPr>
      <a:lvl5pPr marL="3893698">
        <a:defRPr>
          <a:latin typeface="+mn-lt"/>
          <a:ea typeface="+mn-ea"/>
          <a:cs typeface="+mn-cs"/>
        </a:defRPr>
      </a:lvl5pPr>
      <a:lvl6pPr marL="4867123">
        <a:defRPr>
          <a:latin typeface="+mn-lt"/>
          <a:ea typeface="+mn-ea"/>
          <a:cs typeface="+mn-cs"/>
        </a:defRPr>
      </a:lvl6pPr>
      <a:lvl7pPr marL="5840547">
        <a:defRPr>
          <a:latin typeface="+mn-lt"/>
          <a:ea typeface="+mn-ea"/>
          <a:cs typeface="+mn-cs"/>
        </a:defRPr>
      </a:lvl7pPr>
      <a:lvl8pPr marL="6813972">
        <a:defRPr>
          <a:latin typeface="+mn-lt"/>
          <a:ea typeface="+mn-ea"/>
          <a:cs typeface="+mn-cs"/>
        </a:defRPr>
      </a:lvl8pPr>
      <a:lvl9pPr marL="7787396">
        <a:defRPr>
          <a:latin typeface="+mn-lt"/>
          <a:ea typeface="+mn-ea"/>
          <a:cs typeface="+mn-cs"/>
        </a:defRPr>
      </a:lvl9pPr>
    </p:bodyStyle>
    <p:otherStyle>
      <a:lvl1pPr marL="0">
        <a:defRPr>
          <a:latin typeface="+mn-lt"/>
          <a:ea typeface="+mn-ea"/>
          <a:cs typeface="+mn-cs"/>
        </a:defRPr>
      </a:lvl1pPr>
      <a:lvl2pPr marL="973425">
        <a:defRPr>
          <a:latin typeface="+mn-lt"/>
          <a:ea typeface="+mn-ea"/>
          <a:cs typeface="+mn-cs"/>
        </a:defRPr>
      </a:lvl2pPr>
      <a:lvl3pPr marL="1946849">
        <a:defRPr>
          <a:latin typeface="+mn-lt"/>
          <a:ea typeface="+mn-ea"/>
          <a:cs typeface="+mn-cs"/>
        </a:defRPr>
      </a:lvl3pPr>
      <a:lvl4pPr marL="2920274">
        <a:defRPr>
          <a:latin typeface="+mn-lt"/>
          <a:ea typeface="+mn-ea"/>
          <a:cs typeface="+mn-cs"/>
        </a:defRPr>
      </a:lvl4pPr>
      <a:lvl5pPr marL="3893698">
        <a:defRPr>
          <a:latin typeface="+mn-lt"/>
          <a:ea typeface="+mn-ea"/>
          <a:cs typeface="+mn-cs"/>
        </a:defRPr>
      </a:lvl5pPr>
      <a:lvl6pPr marL="4867123">
        <a:defRPr>
          <a:latin typeface="+mn-lt"/>
          <a:ea typeface="+mn-ea"/>
          <a:cs typeface="+mn-cs"/>
        </a:defRPr>
      </a:lvl6pPr>
      <a:lvl7pPr marL="5840547">
        <a:defRPr>
          <a:latin typeface="+mn-lt"/>
          <a:ea typeface="+mn-ea"/>
          <a:cs typeface="+mn-cs"/>
        </a:defRPr>
      </a:lvl7pPr>
      <a:lvl8pPr marL="6813972">
        <a:defRPr>
          <a:latin typeface="+mn-lt"/>
          <a:ea typeface="+mn-ea"/>
          <a:cs typeface="+mn-cs"/>
        </a:defRPr>
      </a:lvl8pPr>
      <a:lvl9pPr marL="778739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9.png"/><Relationship Id="rId18" Type="http://schemas.openxmlformats.org/officeDocument/2006/relationships/customXml" Target="../ink/ink4.xml"/><Relationship Id="rId26" Type="http://schemas.openxmlformats.org/officeDocument/2006/relationships/customXml" Target="../ink/ink8.xml"/><Relationship Id="rId39" Type="http://schemas.openxmlformats.org/officeDocument/2006/relationships/image" Target="../media/image22.png"/><Relationship Id="rId21" Type="http://schemas.openxmlformats.org/officeDocument/2006/relationships/image" Target="../media/image13.png"/><Relationship Id="rId34" Type="http://schemas.openxmlformats.org/officeDocument/2006/relationships/customXml" Target="../ink/ink12.xml"/><Relationship Id="rId42" Type="http://schemas.openxmlformats.org/officeDocument/2006/relationships/image" Target="../media/image24.png"/><Relationship Id="rId7" Type="http://schemas.openxmlformats.org/officeDocument/2006/relationships/image" Target="../media/image4.png"/><Relationship Id="rId2" Type="http://schemas.openxmlformats.org/officeDocument/2006/relationships/notesSlide" Target="../notesSlides/notesSlide1.xml"/><Relationship Id="rId16" Type="http://schemas.openxmlformats.org/officeDocument/2006/relationships/customXml" Target="../ink/ink3.xml"/><Relationship Id="rId20" Type="http://schemas.openxmlformats.org/officeDocument/2006/relationships/customXml" Target="../ink/ink5.xml"/><Relationship Id="rId29" Type="http://schemas.openxmlformats.org/officeDocument/2006/relationships/image" Target="../media/image17.png"/><Relationship Id="rId41" Type="http://schemas.openxmlformats.org/officeDocument/2006/relationships/image" Target="../media/image23.png"/><Relationship Id="rId1" Type="http://schemas.openxmlformats.org/officeDocument/2006/relationships/slideLayout" Target="../slideLayouts/slideLayout5.xml"/><Relationship Id="rId6" Type="http://schemas.openxmlformats.org/officeDocument/2006/relationships/image" Target="../media/image3.png"/><Relationship Id="rId11" Type="http://schemas.openxmlformats.org/officeDocument/2006/relationships/image" Target="../media/image8.png"/><Relationship Id="rId24" Type="http://schemas.openxmlformats.org/officeDocument/2006/relationships/customXml" Target="../ink/ink7.xml"/><Relationship Id="rId32" Type="http://schemas.openxmlformats.org/officeDocument/2006/relationships/customXml" Target="../ink/ink11.xml"/><Relationship Id="rId37" Type="http://schemas.openxmlformats.org/officeDocument/2006/relationships/image" Target="../media/image21.png"/><Relationship Id="rId40" Type="http://schemas.openxmlformats.org/officeDocument/2006/relationships/customXml" Target="../ink/ink15.xml"/><Relationship Id="rId5" Type="http://schemas.openxmlformats.org/officeDocument/2006/relationships/hyperlink" Target="https://www.iwslt.org/" TargetMode="Externa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9.xml"/><Relationship Id="rId36" Type="http://schemas.openxmlformats.org/officeDocument/2006/relationships/customXml" Target="../ink/ink13.xml"/><Relationship Id="rId10" Type="http://schemas.openxmlformats.org/officeDocument/2006/relationships/image" Target="../media/image7.png"/><Relationship Id="rId19" Type="http://schemas.openxmlformats.org/officeDocument/2006/relationships/image" Target="../media/image12.png"/><Relationship Id="rId31" Type="http://schemas.openxmlformats.org/officeDocument/2006/relationships/image" Target="../media/image18.png"/><Relationship Id="rId4" Type="http://schemas.openxmlformats.org/officeDocument/2006/relationships/hyperlink" Target="http://www.nlpr.ia.ac.cn/cip/dataset.html" TargetMode="External"/><Relationship Id="rId9" Type="http://schemas.openxmlformats.org/officeDocument/2006/relationships/image" Target="../media/image6.png"/><Relationship Id="rId14" Type="http://schemas.openxmlformats.org/officeDocument/2006/relationships/customXml" Target="../ink/ink2.xml"/><Relationship Id="rId22" Type="http://schemas.openxmlformats.org/officeDocument/2006/relationships/customXml" Target="../ink/ink6.xml"/><Relationship Id="rId27" Type="http://schemas.openxmlformats.org/officeDocument/2006/relationships/image" Target="../media/image16.png"/><Relationship Id="rId30" Type="http://schemas.openxmlformats.org/officeDocument/2006/relationships/customXml" Target="../ink/ink10.xml"/><Relationship Id="rId35" Type="http://schemas.openxmlformats.org/officeDocument/2006/relationships/image" Target="../media/image20.png"/><Relationship Id="rId8" Type="http://schemas.openxmlformats.org/officeDocument/2006/relationships/image" Target="../media/image5.png"/><Relationship Id="rId3" Type="http://schemas.openxmlformats.org/officeDocument/2006/relationships/image" Target="../media/image2.png"/><Relationship Id="rId12" Type="http://schemas.openxmlformats.org/officeDocument/2006/relationships/customXml" Target="../ink/ink1.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83906" y="552725"/>
            <a:ext cx="21107400" cy="5451866"/>
          </a:xfrm>
          <a:prstGeom prst="rect">
            <a:avLst/>
          </a:prstGeom>
        </p:spPr>
        <p:txBody>
          <a:bodyPr vert="horz" wrap="square" lIns="0" tIns="27040" rIns="0" bIns="0" rtlCol="0">
            <a:spAutoFit/>
          </a:bodyPr>
          <a:lstStyle/>
          <a:p>
            <a:pPr marL="7308796" marR="1495288" indent="-5570151" algn="ctr">
              <a:lnSpc>
                <a:spcPct val="115999"/>
              </a:lnSpc>
              <a:spcBef>
                <a:spcPts val="213"/>
              </a:spcBef>
            </a:pPr>
            <a:r>
              <a:rPr lang="en-IN" sz="6000" b="1" cap="small" spc="426" dirty="0">
                <a:solidFill>
                  <a:srgbClr val="00007F"/>
                </a:solidFill>
                <a:latin typeface="Cambria"/>
                <a:cs typeface="Cambria"/>
              </a:rPr>
              <a:t>Speech to Text Translation: Bridging The Gap</a:t>
            </a:r>
          </a:p>
          <a:p>
            <a:pPr marL="7308796" marR="1495288" indent="-5570151" algn="ctr">
              <a:lnSpc>
                <a:spcPct val="115999"/>
              </a:lnSpc>
              <a:spcBef>
                <a:spcPts val="213"/>
              </a:spcBef>
            </a:pPr>
            <a:r>
              <a:rPr lang="en-IN" sz="6000" b="1" cap="small" spc="426" dirty="0">
                <a:solidFill>
                  <a:srgbClr val="00007F"/>
                </a:solidFill>
                <a:latin typeface="Cambria"/>
                <a:cs typeface="Cambria"/>
              </a:rPr>
              <a:t> Between Spoken and Written Communication</a:t>
            </a:r>
            <a:endParaRPr lang="en-IN" sz="6000" dirty="0">
              <a:latin typeface="Cambria"/>
              <a:cs typeface="Cambria"/>
            </a:endParaRPr>
          </a:p>
          <a:p>
            <a:pPr algn="ctr">
              <a:spcBef>
                <a:spcPts val="3641"/>
              </a:spcBef>
            </a:pPr>
            <a:r>
              <a:rPr lang="en-US" sz="5110" b="1" cap="small" spc="298" dirty="0">
                <a:latin typeface="Cambria"/>
                <a:cs typeface="Cambria"/>
              </a:rPr>
              <a:t>Nishant Kumar</a:t>
            </a:r>
            <a:r>
              <a:rPr sz="5110" b="1" cap="small" spc="298" dirty="0">
                <a:latin typeface="Cambria"/>
                <a:cs typeface="Cambria"/>
              </a:rPr>
              <a:t>,</a:t>
            </a:r>
            <a:r>
              <a:rPr lang="en-US" sz="5110" b="1" cap="small" spc="298" dirty="0">
                <a:latin typeface="Cambria"/>
                <a:cs typeface="Cambria"/>
              </a:rPr>
              <a:t> </a:t>
            </a:r>
            <a:r>
              <a:rPr sz="5110" b="1" cap="small" spc="405" dirty="0">
                <a:latin typeface="Cambria"/>
                <a:cs typeface="Cambria"/>
              </a:rPr>
              <a:t> </a:t>
            </a:r>
            <a:r>
              <a:rPr sz="5110" b="1" cap="small" spc="319" dirty="0">
                <a:latin typeface="Cambria"/>
                <a:cs typeface="Cambria"/>
              </a:rPr>
              <a:t>Advisor:</a:t>
            </a:r>
            <a:r>
              <a:rPr sz="5110" b="1" cap="small" spc="766" dirty="0">
                <a:latin typeface="Cambria"/>
                <a:cs typeface="Cambria"/>
              </a:rPr>
              <a:t> </a:t>
            </a:r>
            <a:r>
              <a:rPr sz="5110" b="1" cap="small" spc="255" dirty="0">
                <a:latin typeface="Cambria"/>
                <a:cs typeface="Cambria"/>
              </a:rPr>
              <a:t>Prof.</a:t>
            </a:r>
            <a:r>
              <a:rPr sz="5110" b="1" cap="small" spc="777" dirty="0">
                <a:latin typeface="Cambria"/>
                <a:cs typeface="Cambria"/>
              </a:rPr>
              <a:t> </a:t>
            </a:r>
            <a:r>
              <a:rPr sz="5110" b="1" cap="small" spc="202" dirty="0">
                <a:latin typeface="Cambria"/>
                <a:cs typeface="Cambria"/>
              </a:rPr>
              <a:t>Rathna</a:t>
            </a:r>
            <a:r>
              <a:rPr sz="5110" b="1" cap="small" spc="884" dirty="0">
                <a:latin typeface="Cambria"/>
                <a:cs typeface="Cambria"/>
              </a:rPr>
              <a:t> </a:t>
            </a:r>
            <a:r>
              <a:rPr sz="5110" b="1" cap="small" spc="373" dirty="0">
                <a:latin typeface="Cambria"/>
                <a:cs typeface="Cambria"/>
              </a:rPr>
              <a:t>GN</a:t>
            </a:r>
            <a:endParaRPr sz="5110" dirty="0">
              <a:latin typeface="Cambria"/>
              <a:cs typeface="Cambria"/>
            </a:endParaRPr>
          </a:p>
          <a:p>
            <a:pPr algn="ctr">
              <a:spcBef>
                <a:spcPts val="2427"/>
              </a:spcBef>
            </a:pPr>
            <a:r>
              <a:rPr lang="en-US" sz="5110" spc="-21" dirty="0">
                <a:latin typeface="Cambria"/>
                <a:cs typeface="Cambria"/>
              </a:rPr>
              <a:t>Mid-Term </a:t>
            </a:r>
            <a:r>
              <a:rPr sz="5110" spc="-21" dirty="0">
                <a:latin typeface="Cambria"/>
                <a:cs typeface="Cambria"/>
              </a:rPr>
              <a:t>Poster</a:t>
            </a:r>
            <a:r>
              <a:rPr sz="5110" spc="192" dirty="0">
                <a:latin typeface="Cambria"/>
                <a:cs typeface="Cambria"/>
              </a:rPr>
              <a:t> </a:t>
            </a:r>
            <a:r>
              <a:rPr sz="5110" spc="-21" dirty="0">
                <a:latin typeface="Cambria"/>
                <a:cs typeface="Cambria"/>
              </a:rPr>
              <a:t>Presentation</a:t>
            </a:r>
            <a:endParaRPr sz="5110" dirty="0">
              <a:latin typeface="Cambria"/>
              <a:cs typeface="Cambria"/>
            </a:endParaRPr>
          </a:p>
          <a:p>
            <a:pPr algn="ctr">
              <a:spcBef>
                <a:spcPts val="1011"/>
              </a:spcBef>
            </a:pPr>
            <a:r>
              <a:rPr sz="5110" dirty="0">
                <a:latin typeface="Cambria"/>
                <a:cs typeface="Cambria"/>
              </a:rPr>
              <a:t>Department</a:t>
            </a:r>
            <a:r>
              <a:rPr sz="5110" spc="628" dirty="0">
                <a:latin typeface="Cambria"/>
                <a:cs typeface="Cambria"/>
              </a:rPr>
              <a:t> </a:t>
            </a:r>
            <a:r>
              <a:rPr sz="5110" dirty="0">
                <a:latin typeface="Cambria"/>
                <a:cs typeface="Cambria"/>
              </a:rPr>
              <a:t>of</a:t>
            </a:r>
            <a:r>
              <a:rPr sz="5110" spc="628" dirty="0">
                <a:latin typeface="Cambria"/>
                <a:cs typeface="Cambria"/>
              </a:rPr>
              <a:t> </a:t>
            </a:r>
            <a:r>
              <a:rPr sz="5110" dirty="0">
                <a:latin typeface="Cambria"/>
                <a:cs typeface="Cambria"/>
              </a:rPr>
              <a:t>Computer</a:t>
            </a:r>
            <a:r>
              <a:rPr sz="5110" spc="628" dirty="0">
                <a:latin typeface="Cambria"/>
                <a:cs typeface="Cambria"/>
              </a:rPr>
              <a:t> </a:t>
            </a:r>
            <a:r>
              <a:rPr sz="5110" dirty="0">
                <a:latin typeface="Cambria"/>
                <a:cs typeface="Cambria"/>
              </a:rPr>
              <a:t>Science</a:t>
            </a:r>
            <a:r>
              <a:rPr sz="5110" spc="639" dirty="0">
                <a:latin typeface="Cambria"/>
                <a:cs typeface="Cambria"/>
              </a:rPr>
              <a:t> </a:t>
            </a:r>
            <a:r>
              <a:rPr sz="5110" dirty="0">
                <a:latin typeface="Cambria"/>
                <a:cs typeface="Cambria"/>
              </a:rPr>
              <a:t>and</a:t>
            </a:r>
            <a:r>
              <a:rPr sz="5110" spc="628" dirty="0">
                <a:latin typeface="Cambria"/>
                <a:cs typeface="Cambria"/>
              </a:rPr>
              <a:t> </a:t>
            </a:r>
            <a:r>
              <a:rPr sz="5110" dirty="0">
                <a:latin typeface="Cambria"/>
                <a:cs typeface="Cambria"/>
              </a:rPr>
              <a:t>Automation,</a:t>
            </a:r>
            <a:r>
              <a:rPr sz="5110" spc="628" dirty="0">
                <a:latin typeface="Cambria"/>
                <a:cs typeface="Cambria"/>
              </a:rPr>
              <a:t> </a:t>
            </a:r>
            <a:r>
              <a:rPr sz="5110" spc="138" dirty="0">
                <a:latin typeface="Cambria"/>
                <a:cs typeface="Cambria"/>
              </a:rPr>
              <a:t>IISc,</a:t>
            </a:r>
            <a:r>
              <a:rPr sz="5110" spc="628" dirty="0">
                <a:latin typeface="Cambria"/>
                <a:cs typeface="Cambria"/>
              </a:rPr>
              <a:t> </a:t>
            </a:r>
            <a:r>
              <a:rPr sz="5110" spc="-21" dirty="0">
                <a:latin typeface="Cambria"/>
                <a:cs typeface="Cambria"/>
              </a:rPr>
              <a:t>Bengaluru</a:t>
            </a:r>
            <a:endParaRPr sz="5110" dirty="0">
              <a:latin typeface="Cambria"/>
              <a:cs typeface="Cambria"/>
            </a:endParaRPr>
          </a:p>
        </p:txBody>
      </p:sp>
      <p:pic>
        <p:nvPicPr>
          <p:cNvPr id="3" name="object 3"/>
          <p:cNvPicPr/>
          <p:nvPr/>
        </p:nvPicPr>
        <p:blipFill>
          <a:blip r:embed="rId3" cstate="print"/>
          <a:stretch>
            <a:fillRect/>
          </a:stretch>
        </p:blipFill>
        <p:spPr>
          <a:xfrm>
            <a:off x="25667287" y="3232565"/>
            <a:ext cx="2342649" cy="1598561"/>
          </a:xfrm>
          <a:prstGeom prst="rect">
            <a:avLst/>
          </a:prstGeom>
        </p:spPr>
      </p:pic>
      <p:sp>
        <p:nvSpPr>
          <p:cNvPr id="4" name="object 4"/>
          <p:cNvSpPr/>
          <p:nvPr/>
        </p:nvSpPr>
        <p:spPr>
          <a:xfrm>
            <a:off x="1449886" y="6605320"/>
            <a:ext cx="26643517" cy="90583"/>
          </a:xfrm>
          <a:custGeom>
            <a:avLst/>
            <a:gdLst/>
            <a:ahLst/>
            <a:cxnLst/>
            <a:rect l="l" t="t" r="r" b="b"/>
            <a:pathLst>
              <a:path w="12513944" h="42544">
                <a:moveTo>
                  <a:pt x="12513880" y="0"/>
                </a:moveTo>
                <a:lnTo>
                  <a:pt x="0" y="0"/>
                </a:lnTo>
                <a:lnTo>
                  <a:pt x="0" y="42301"/>
                </a:lnTo>
                <a:lnTo>
                  <a:pt x="12513880" y="42301"/>
                </a:lnTo>
                <a:lnTo>
                  <a:pt x="12513880" y="0"/>
                </a:lnTo>
                <a:close/>
              </a:path>
            </a:pathLst>
          </a:custGeom>
          <a:solidFill>
            <a:srgbClr val="000000"/>
          </a:solidFill>
        </p:spPr>
        <p:txBody>
          <a:bodyPr wrap="square" lIns="0" tIns="0" rIns="0" bIns="0" rtlCol="0"/>
          <a:lstStyle/>
          <a:p>
            <a:endParaRPr/>
          </a:p>
        </p:txBody>
      </p:sp>
      <p:sp>
        <p:nvSpPr>
          <p:cNvPr id="5" name="object 5"/>
          <p:cNvSpPr txBox="1"/>
          <p:nvPr/>
        </p:nvSpPr>
        <p:spPr>
          <a:xfrm>
            <a:off x="1529585" y="6973260"/>
            <a:ext cx="9380054" cy="3006803"/>
          </a:xfrm>
          <a:prstGeom prst="rect">
            <a:avLst/>
          </a:prstGeom>
        </p:spPr>
        <p:txBody>
          <a:bodyPr vert="horz" wrap="square" lIns="0" tIns="33800" rIns="0" bIns="0" rtlCol="0">
            <a:spAutoFit/>
          </a:bodyPr>
          <a:lstStyle/>
          <a:p>
            <a:pPr marL="37855">
              <a:spcBef>
                <a:spcPts val="266"/>
              </a:spcBef>
            </a:pPr>
            <a:r>
              <a:rPr sz="3513" b="1" cap="small" spc="243" dirty="0">
                <a:solidFill>
                  <a:srgbClr val="00007F"/>
                </a:solidFill>
                <a:latin typeface="Cambria"/>
                <a:cs typeface="Cambria"/>
              </a:rPr>
              <a:t>Objective</a:t>
            </a:r>
            <a:endParaRPr sz="3513" dirty="0">
              <a:latin typeface="Cambria"/>
              <a:cs typeface="Cambria"/>
            </a:endParaRPr>
          </a:p>
          <a:p>
            <a:pPr marL="27040" marR="10816" algn="just">
              <a:lnSpc>
                <a:spcPct val="113999"/>
              </a:lnSpc>
              <a:spcBef>
                <a:spcPts val="2544"/>
              </a:spcBef>
            </a:pPr>
            <a:r>
              <a:rPr lang="en-IN" sz="2448" spc="-21" dirty="0">
                <a:solidFill>
                  <a:srgbClr val="7F0000"/>
                </a:solidFill>
                <a:latin typeface="Cambria"/>
                <a:cs typeface="Cambria"/>
              </a:rPr>
              <a:t>Develop an end-to-end Speech-to-Text (ST) model with an interactive attention mechanism, aiming for faster, smaller models, and reduced errors. The objective is real-time processing, simultaneously improving both ASR and translation tasks. Results demonstrate superior performance over baseline models.</a:t>
            </a:r>
            <a:endParaRPr sz="2448" dirty="0">
              <a:latin typeface="Cambria"/>
              <a:cs typeface="Cambria"/>
            </a:endParaRPr>
          </a:p>
        </p:txBody>
      </p:sp>
      <p:sp>
        <p:nvSpPr>
          <p:cNvPr id="7" name="object 7"/>
          <p:cNvSpPr txBox="1"/>
          <p:nvPr/>
        </p:nvSpPr>
        <p:spPr>
          <a:xfrm>
            <a:off x="13537406" y="10025065"/>
            <a:ext cx="6248400" cy="344069"/>
          </a:xfrm>
          <a:prstGeom prst="rect">
            <a:avLst/>
          </a:prstGeom>
        </p:spPr>
        <p:txBody>
          <a:bodyPr vert="horz" wrap="square" lIns="0" tIns="32448" rIns="0" bIns="0" rtlCol="0">
            <a:spAutoFit/>
          </a:bodyPr>
          <a:lstStyle/>
          <a:p>
            <a:pPr marL="27040">
              <a:spcBef>
                <a:spcPts val="255"/>
              </a:spcBef>
            </a:pPr>
            <a:r>
              <a:rPr sz="2023" b="1" dirty="0">
                <a:latin typeface="Cambria"/>
                <a:cs typeface="Cambria"/>
              </a:rPr>
              <a:t>Figure</a:t>
            </a:r>
            <a:r>
              <a:rPr sz="2023" b="1" spc="224" dirty="0">
                <a:latin typeface="Cambria"/>
                <a:cs typeface="Cambria"/>
              </a:rPr>
              <a:t> </a:t>
            </a:r>
            <a:r>
              <a:rPr sz="2023" b="1" dirty="0">
                <a:latin typeface="Cambria"/>
                <a:cs typeface="Cambria"/>
              </a:rPr>
              <a:t>1:</a:t>
            </a:r>
            <a:r>
              <a:rPr sz="2023" b="1" spc="383" dirty="0">
                <a:latin typeface="Cambria"/>
                <a:cs typeface="Cambria"/>
              </a:rPr>
              <a:t> </a:t>
            </a:r>
            <a:r>
              <a:rPr lang="en-IN" sz="2023" spc="-21" dirty="0">
                <a:latin typeface="Cambria"/>
                <a:cs typeface="Cambria"/>
              </a:rPr>
              <a:t>Voice Recognition and Translation</a:t>
            </a:r>
            <a:endParaRPr sz="2023" dirty="0">
              <a:latin typeface="Cambria"/>
              <a:cs typeface="Cambria"/>
            </a:endParaRPr>
          </a:p>
        </p:txBody>
      </p:sp>
      <p:sp>
        <p:nvSpPr>
          <p:cNvPr id="9" name="object 9"/>
          <p:cNvSpPr txBox="1"/>
          <p:nvPr/>
        </p:nvSpPr>
        <p:spPr>
          <a:xfrm>
            <a:off x="21005006" y="10048081"/>
            <a:ext cx="5600438" cy="344069"/>
          </a:xfrm>
          <a:prstGeom prst="rect">
            <a:avLst/>
          </a:prstGeom>
        </p:spPr>
        <p:txBody>
          <a:bodyPr vert="horz" wrap="square" lIns="0" tIns="32448" rIns="0" bIns="0" rtlCol="0">
            <a:spAutoFit/>
          </a:bodyPr>
          <a:lstStyle/>
          <a:p>
            <a:pPr marL="27040">
              <a:spcBef>
                <a:spcPts val="255"/>
              </a:spcBef>
            </a:pPr>
            <a:r>
              <a:rPr sz="2023" b="1" dirty="0">
                <a:latin typeface="Cambria"/>
                <a:cs typeface="Cambria"/>
              </a:rPr>
              <a:t>Figure</a:t>
            </a:r>
            <a:r>
              <a:rPr lang="en-US" sz="2023" b="1" spc="243" dirty="0">
                <a:latin typeface="Cambria"/>
                <a:cs typeface="Cambria"/>
              </a:rPr>
              <a:t> 2</a:t>
            </a:r>
            <a:r>
              <a:rPr sz="2023" b="1" dirty="0">
                <a:latin typeface="Cambria"/>
                <a:cs typeface="Cambria"/>
              </a:rPr>
              <a:t>:</a:t>
            </a:r>
            <a:r>
              <a:rPr sz="2023" b="1" spc="415" dirty="0">
                <a:latin typeface="Cambria"/>
                <a:cs typeface="Cambria"/>
              </a:rPr>
              <a:t> </a:t>
            </a:r>
            <a:r>
              <a:rPr sz="2023" dirty="0">
                <a:latin typeface="Cambria"/>
                <a:cs typeface="Cambria"/>
              </a:rPr>
              <a:t>Workflow</a:t>
            </a:r>
            <a:r>
              <a:rPr lang="en-US" sz="2023" spc="224" dirty="0">
                <a:latin typeface="Cambria"/>
                <a:cs typeface="Cambria"/>
              </a:rPr>
              <a:t> </a:t>
            </a:r>
            <a:r>
              <a:rPr lang="en-US" sz="2023" dirty="0">
                <a:latin typeface="Cambria"/>
              </a:rPr>
              <a:t>of Translation system</a:t>
            </a:r>
            <a:endParaRPr sz="2023" dirty="0">
              <a:latin typeface="Cambria"/>
            </a:endParaRPr>
          </a:p>
        </p:txBody>
      </p:sp>
      <p:sp>
        <p:nvSpPr>
          <p:cNvPr id="10" name="object 10"/>
          <p:cNvSpPr/>
          <p:nvPr/>
        </p:nvSpPr>
        <p:spPr>
          <a:xfrm>
            <a:off x="1421606" y="10643298"/>
            <a:ext cx="26643517" cy="90583"/>
          </a:xfrm>
          <a:custGeom>
            <a:avLst/>
            <a:gdLst/>
            <a:ahLst/>
            <a:cxnLst/>
            <a:rect l="l" t="t" r="r" b="b"/>
            <a:pathLst>
              <a:path w="12513944" h="42545">
                <a:moveTo>
                  <a:pt x="12513880" y="0"/>
                </a:moveTo>
                <a:lnTo>
                  <a:pt x="0" y="0"/>
                </a:lnTo>
                <a:lnTo>
                  <a:pt x="0" y="42301"/>
                </a:lnTo>
                <a:lnTo>
                  <a:pt x="12513880" y="42301"/>
                </a:lnTo>
                <a:lnTo>
                  <a:pt x="12513880" y="0"/>
                </a:lnTo>
                <a:close/>
              </a:path>
            </a:pathLst>
          </a:custGeom>
          <a:solidFill>
            <a:srgbClr val="000000"/>
          </a:solidFill>
        </p:spPr>
        <p:txBody>
          <a:bodyPr wrap="square" lIns="0" tIns="0" rIns="0" bIns="0" rtlCol="0"/>
          <a:lstStyle/>
          <a:p>
            <a:endParaRPr/>
          </a:p>
        </p:txBody>
      </p:sp>
      <p:sp>
        <p:nvSpPr>
          <p:cNvPr id="11" name="object 11"/>
          <p:cNvSpPr txBox="1"/>
          <p:nvPr/>
        </p:nvSpPr>
        <p:spPr>
          <a:xfrm>
            <a:off x="1434184" y="10913909"/>
            <a:ext cx="8080799" cy="6224799"/>
          </a:xfrm>
          <a:prstGeom prst="rect">
            <a:avLst/>
          </a:prstGeom>
        </p:spPr>
        <p:txBody>
          <a:bodyPr vert="horz" wrap="square" lIns="0" tIns="33800" rIns="0" bIns="0" rtlCol="0">
            <a:spAutoFit/>
          </a:bodyPr>
          <a:lstStyle/>
          <a:p>
            <a:pPr marL="27040">
              <a:spcBef>
                <a:spcPts val="266"/>
              </a:spcBef>
            </a:pPr>
            <a:r>
              <a:rPr sz="3513" b="1" cap="small" spc="160" dirty="0">
                <a:solidFill>
                  <a:srgbClr val="00007F"/>
                </a:solidFill>
                <a:latin typeface="Cambria"/>
                <a:cs typeface="Cambria"/>
              </a:rPr>
              <a:t>Motivation</a:t>
            </a:r>
            <a:endParaRPr sz="3513" dirty="0">
              <a:latin typeface="Cambria"/>
              <a:cs typeface="Cambria"/>
            </a:endParaRPr>
          </a:p>
          <a:p>
            <a:pPr marL="328531" marR="10816" indent="-247412" algn="just">
              <a:lnSpc>
                <a:spcPct val="113999"/>
              </a:lnSpc>
              <a:spcBef>
                <a:spcPts val="2544"/>
              </a:spcBef>
              <a:buChar char="•"/>
              <a:tabLst>
                <a:tab pos="331235" algn="l"/>
              </a:tabLst>
            </a:pPr>
            <a:r>
              <a:rPr lang="en-IN" sz="2448" dirty="0">
                <a:solidFill>
                  <a:srgbClr val="2F4F4F"/>
                </a:solidFill>
                <a:latin typeface="Cambria"/>
                <a:cs typeface="Cambria"/>
              </a:rPr>
              <a:t>Communication Bridge: Traditional techniques have difficulties with speed, size, and accuracy, but ST plays a vital role in bringing people who speak various languages together.</a:t>
            </a:r>
          </a:p>
          <a:p>
            <a:pPr marL="328531" marR="10816" indent="-247412" algn="just">
              <a:lnSpc>
                <a:spcPct val="113999"/>
              </a:lnSpc>
              <a:spcBef>
                <a:spcPts val="2544"/>
              </a:spcBef>
              <a:buChar char="•"/>
              <a:tabLst>
                <a:tab pos="331235" algn="l"/>
              </a:tabLst>
            </a:pPr>
            <a:r>
              <a:rPr lang="en-IN" sz="2448" dirty="0">
                <a:solidFill>
                  <a:srgbClr val="2F4F4F"/>
                </a:solidFill>
                <a:latin typeface="Cambria"/>
                <a:cs typeface="Cambria"/>
              </a:rPr>
              <a:t>Innovation Drive: The project's motivation stems from the search for creative solutions with the goal of addressing shortcomings in traditional ST techniques.</a:t>
            </a:r>
          </a:p>
          <a:p>
            <a:pPr marL="328531" marR="10816" indent="-247412" algn="just">
              <a:lnSpc>
                <a:spcPct val="113999"/>
              </a:lnSpc>
              <a:spcBef>
                <a:spcPts val="2544"/>
              </a:spcBef>
              <a:buChar char="•"/>
              <a:tabLst>
                <a:tab pos="331235" algn="l"/>
              </a:tabLst>
            </a:pPr>
            <a:r>
              <a:rPr lang="en-IN" sz="2448" dirty="0">
                <a:solidFill>
                  <a:srgbClr val="2F4F4F"/>
                </a:solidFill>
                <a:latin typeface="Cambria"/>
                <a:cs typeface="Cambria"/>
              </a:rPr>
              <a:t>Enhanced Efficiency: In order to concurrently increase speed, model size, and mistake rates in both ASR and ST tasks, the emphasis is on utilising an interactive attention mechanism.</a:t>
            </a:r>
            <a:endParaRPr lang="en-IN" sz="2448" dirty="0">
              <a:latin typeface="Cambria"/>
              <a:cs typeface="Cambria"/>
            </a:endParaRPr>
          </a:p>
        </p:txBody>
      </p:sp>
      <p:sp>
        <p:nvSpPr>
          <p:cNvPr id="14" name="object 14"/>
          <p:cNvSpPr txBox="1"/>
          <p:nvPr/>
        </p:nvSpPr>
        <p:spPr>
          <a:xfrm>
            <a:off x="1497806" y="17363281"/>
            <a:ext cx="8068629" cy="610907"/>
          </a:xfrm>
          <a:prstGeom prst="rect">
            <a:avLst/>
          </a:prstGeom>
        </p:spPr>
        <p:txBody>
          <a:bodyPr vert="horz" wrap="square" lIns="0" tIns="25688" rIns="0" bIns="0" rtlCol="0">
            <a:spAutoFit/>
          </a:bodyPr>
          <a:lstStyle/>
          <a:p>
            <a:pPr marL="27040" marR="10816">
              <a:lnSpc>
                <a:spcPct val="119200"/>
              </a:lnSpc>
              <a:spcBef>
                <a:spcPts val="202"/>
              </a:spcBef>
              <a:tabLst>
                <a:tab pos="2340275" algn="l"/>
                <a:tab pos="5040176" algn="l"/>
                <a:tab pos="6296164" algn="l"/>
              </a:tabLst>
            </a:pPr>
            <a:r>
              <a:rPr lang="en-IN" sz="3513" b="1" cap="small" spc="-11" dirty="0">
                <a:solidFill>
                  <a:srgbClr val="00007F"/>
                </a:solidFill>
                <a:latin typeface="Cambria"/>
                <a:cs typeface="Cambria"/>
              </a:rPr>
              <a:t>Related </a:t>
            </a:r>
            <a:r>
              <a:rPr lang="en-IN" sz="3513" b="1" cap="small" spc="138" dirty="0">
                <a:solidFill>
                  <a:srgbClr val="00007F"/>
                </a:solidFill>
                <a:latin typeface="Cambria"/>
                <a:cs typeface="Cambria"/>
              </a:rPr>
              <a:t>Work</a:t>
            </a:r>
            <a:endParaRPr sz="3513" dirty="0">
              <a:latin typeface="Cambria"/>
              <a:cs typeface="Cambria"/>
            </a:endParaRPr>
          </a:p>
        </p:txBody>
      </p:sp>
      <p:sp>
        <p:nvSpPr>
          <p:cNvPr id="15" name="object 15"/>
          <p:cNvSpPr txBox="1"/>
          <p:nvPr/>
        </p:nvSpPr>
        <p:spPr>
          <a:xfrm>
            <a:off x="1422849" y="18125281"/>
            <a:ext cx="8091615" cy="3032083"/>
          </a:xfrm>
          <a:prstGeom prst="rect">
            <a:avLst/>
          </a:prstGeom>
        </p:spPr>
        <p:txBody>
          <a:bodyPr vert="horz" wrap="square" lIns="0" tIns="25688" rIns="0" bIns="0" rtlCol="0">
            <a:spAutoFit/>
          </a:bodyPr>
          <a:lstStyle/>
          <a:p>
            <a:pPr marL="27040">
              <a:spcBef>
                <a:spcPts val="202"/>
              </a:spcBef>
            </a:pPr>
            <a:r>
              <a:rPr lang="en-IN" sz="2981" b="1" dirty="0">
                <a:solidFill>
                  <a:srgbClr val="FF7E4F"/>
                </a:solidFill>
                <a:latin typeface="Cambria"/>
              </a:rPr>
              <a:t>Voice-to-Text Translation Models:</a:t>
            </a: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Traditionally, voice-to-text translation involves separate models for Automatic Speech Recognition (ASR) and neural machine translation.</a:t>
            </a: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Recent research explores integrating these phases into a single End-to-End model for more seamless processing.</a:t>
            </a:r>
          </a:p>
        </p:txBody>
      </p:sp>
      <p:sp>
        <p:nvSpPr>
          <p:cNvPr id="17" name="object 17"/>
          <p:cNvSpPr txBox="1"/>
          <p:nvPr/>
        </p:nvSpPr>
        <p:spPr>
          <a:xfrm>
            <a:off x="1434184" y="27410815"/>
            <a:ext cx="8068629" cy="727729"/>
          </a:xfrm>
          <a:prstGeom prst="rect">
            <a:avLst/>
          </a:prstGeom>
        </p:spPr>
        <p:txBody>
          <a:bodyPr vert="horz" wrap="square" lIns="0" tIns="81119" rIns="0" bIns="0" rtlCol="0">
            <a:spAutoFit/>
          </a:bodyPr>
          <a:lstStyle/>
          <a:p>
            <a:pPr marL="27040" marR="10816">
              <a:lnSpc>
                <a:spcPct val="134300"/>
              </a:lnSpc>
              <a:spcBef>
                <a:spcPts val="639"/>
              </a:spcBef>
              <a:tabLst>
                <a:tab pos="2309179" algn="l"/>
                <a:tab pos="3666566" algn="l"/>
                <a:tab pos="4822507" algn="l"/>
                <a:tab pos="6108239" algn="l"/>
              </a:tabLst>
            </a:pPr>
            <a:r>
              <a:rPr sz="3513" b="1" cap="small" spc="106" dirty="0">
                <a:solidFill>
                  <a:srgbClr val="00007F"/>
                </a:solidFill>
                <a:latin typeface="Cambria"/>
                <a:cs typeface="Cambria"/>
              </a:rPr>
              <a:t>Datasets</a:t>
            </a:r>
            <a:r>
              <a:rPr sz="3513" b="1" cap="small" dirty="0">
                <a:solidFill>
                  <a:srgbClr val="00007F"/>
                </a:solidFill>
                <a:latin typeface="Cambria"/>
                <a:cs typeface="Cambria"/>
              </a:rPr>
              <a:t>	</a:t>
            </a:r>
            <a:r>
              <a:rPr sz="3513" b="1" cap="small" spc="224" dirty="0">
                <a:solidFill>
                  <a:srgbClr val="00007F"/>
                </a:solidFill>
                <a:latin typeface="Cambria"/>
                <a:cs typeface="Cambria"/>
              </a:rPr>
              <a:t>used</a:t>
            </a:r>
            <a:endParaRPr sz="3513" dirty="0">
              <a:latin typeface="Cambria"/>
              <a:cs typeface="Cambria"/>
            </a:endParaRPr>
          </a:p>
        </p:txBody>
      </p:sp>
      <p:sp>
        <p:nvSpPr>
          <p:cNvPr id="18" name="object 18"/>
          <p:cNvSpPr txBox="1"/>
          <p:nvPr/>
        </p:nvSpPr>
        <p:spPr>
          <a:xfrm>
            <a:off x="1407191" y="28267048"/>
            <a:ext cx="8091615" cy="6910452"/>
          </a:xfrm>
          <a:prstGeom prst="rect">
            <a:avLst/>
          </a:prstGeom>
        </p:spPr>
        <p:txBody>
          <a:bodyPr vert="horz" wrap="square" lIns="0" tIns="25688" rIns="0" bIns="0" rtlCol="0">
            <a:spAutoFit/>
          </a:bodyPr>
          <a:lstStyle/>
          <a:p>
            <a:pPr marL="27040" algn="just">
              <a:spcBef>
                <a:spcPts val="202"/>
              </a:spcBef>
            </a:pPr>
            <a:r>
              <a:rPr sz="2981" b="1" spc="-106" dirty="0">
                <a:solidFill>
                  <a:srgbClr val="FF7E4F"/>
                </a:solidFill>
                <a:latin typeface="Cambria"/>
                <a:cs typeface="Cambria"/>
              </a:rPr>
              <a:t>1</a:t>
            </a:r>
            <a:r>
              <a:rPr lang="en-US" sz="2981" b="1" spc="-106" dirty="0">
                <a:solidFill>
                  <a:srgbClr val="FF7E4F"/>
                </a:solidFill>
                <a:latin typeface="Cambria"/>
                <a:cs typeface="Cambria"/>
              </a:rPr>
              <a:t> :  TED Talk Dataset</a:t>
            </a:r>
            <a:endParaRPr sz="2981" dirty="0">
              <a:latin typeface="Cambria"/>
              <a:cs typeface="Cambria"/>
            </a:endParaRP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rPr>
              <a:t>TED Talk Multilingual Speech Translation Dataset comprises speeches from TED conferences, covering diverse topics.</a:t>
            </a: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rPr>
              <a:t>Focuses on language pairs such as English-German (</a:t>
            </a:r>
            <a:r>
              <a:rPr lang="en-IN" sz="2448" dirty="0" err="1">
                <a:solidFill>
                  <a:srgbClr val="2F4F4F"/>
                </a:solidFill>
                <a:latin typeface="Cambria"/>
                <a:cs typeface="Cambria"/>
              </a:rPr>
              <a:t>En</a:t>
            </a:r>
            <a:r>
              <a:rPr lang="en-IN" sz="2448" dirty="0">
                <a:solidFill>
                  <a:srgbClr val="2F4F4F"/>
                </a:solidFill>
                <a:latin typeface="Cambria"/>
                <a:cs typeface="Cambria"/>
              </a:rPr>
              <a:t>-De), English-French, English-Chinese, and English-Japanese.</a:t>
            </a: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rPr>
              <a:t>Includes 235,000 triplets: speech recordings, handwritten transcriptions, and translations.</a:t>
            </a: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rPr>
              <a:t>Used for sentiment analysis, speech recognition, and language translation tasks.</a:t>
            </a: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hlinkClick r:id="rId4"/>
              </a:rPr>
              <a:t>http://www.nlpr.ia.ac.cn/cip/dataset.html</a:t>
            </a:r>
            <a:endParaRPr lang="en-IN" sz="2448" dirty="0">
              <a:solidFill>
                <a:srgbClr val="2F4F4F"/>
              </a:solidFill>
              <a:latin typeface="Cambria"/>
              <a:cs typeface="Cambria"/>
            </a:endParaRPr>
          </a:p>
          <a:p>
            <a:pPr marL="369940" marR="10816" indent="-342900" algn="just">
              <a:lnSpc>
                <a:spcPct val="113999"/>
              </a:lnSpc>
              <a:spcBef>
                <a:spcPts val="1693"/>
              </a:spcBef>
              <a:buFont typeface="Arial" panose="020B0604020202020204" pitchFamily="34" charset="0"/>
              <a:buChar char="•"/>
            </a:pPr>
            <a:endParaRPr lang="en-IN" sz="2448" dirty="0">
              <a:latin typeface="Cambria"/>
              <a:cs typeface="Cambria"/>
            </a:endParaRPr>
          </a:p>
        </p:txBody>
      </p:sp>
      <p:sp>
        <p:nvSpPr>
          <p:cNvPr id="19" name="object 19"/>
          <p:cNvSpPr txBox="1"/>
          <p:nvPr/>
        </p:nvSpPr>
        <p:spPr>
          <a:xfrm>
            <a:off x="1497806" y="34944693"/>
            <a:ext cx="8152612" cy="5833491"/>
          </a:xfrm>
          <a:prstGeom prst="rect">
            <a:avLst/>
          </a:prstGeom>
        </p:spPr>
        <p:txBody>
          <a:bodyPr vert="horz" wrap="square" lIns="0" tIns="25688" rIns="0" bIns="0" rtlCol="0">
            <a:spAutoFit/>
          </a:bodyPr>
          <a:lstStyle/>
          <a:p>
            <a:pPr marL="27040" algn="just">
              <a:spcBef>
                <a:spcPts val="202"/>
              </a:spcBef>
            </a:pPr>
            <a:r>
              <a:rPr sz="2981" b="1" spc="-128" dirty="0">
                <a:solidFill>
                  <a:srgbClr val="FF7E4F"/>
                </a:solidFill>
                <a:latin typeface="Cambria"/>
                <a:cs typeface="Cambria"/>
              </a:rPr>
              <a:t>2</a:t>
            </a:r>
            <a:r>
              <a:rPr lang="en-US" sz="2981" b="1" spc="-128" dirty="0">
                <a:solidFill>
                  <a:srgbClr val="FF7E4F"/>
                </a:solidFill>
                <a:latin typeface="Cambria"/>
                <a:cs typeface="Cambria"/>
              </a:rPr>
              <a:t> : IWSLT Dataset</a:t>
            </a:r>
            <a:endParaRPr sz="2981" dirty="0">
              <a:latin typeface="Cambria"/>
              <a:cs typeface="Cambria"/>
            </a:endParaRP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rPr>
              <a:t>Covering multiple languages, IWSLT datasets support translation tasks for various language pairs.</a:t>
            </a: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rPr>
              <a:t>Significant inclusion of speech recordings enhances suitability for evaluating spoken language systems.</a:t>
            </a: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rPr>
              <a:t>Including parallel corpora with source language speech or text and translations into one or more target languages.</a:t>
            </a: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rPr>
              <a:t>Used as benchmarks in the International Workshop on Spoken Language Translation, offering a standardized platform for system evaluation.</a:t>
            </a:r>
          </a:p>
          <a:p>
            <a:pPr marL="369940" marR="10816" indent="-342900" algn="just">
              <a:lnSpc>
                <a:spcPct val="113999"/>
              </a:lnSpc>
              <a:spcBef>
                <a:spcPts val="1693"/>
              </a:spcBef>
              <a:buFont typeface="Arial" panose="020B0604020202020204" pitchFamily="34" charset="0"/>
              <a:buChar char="•"/>
            </a:pPr>
            <a:r>
              <a:rPr lang="en-IN" sz="2448" dirty="0">
                <a:solidFill>
                  <a:srgbClr val="2F4F4F"/>
                </a:solidFill>
                <a:latin typeface="Cambria"/>
                <a:cs typeface="Cambria"/>
                <a:hlinkClick r:id="rId5"/>
              </a:rPr>
              <a:t>https://www.iwslt.org</a:t>
            </a:r>
            <a:endParaRPr lang="en-IN" sz="2448" dirty="0">
              <a:solidFill>
                <a:srgbClr val="2F4F4F"/>
              </a:solidFill>
              <a:latin typeface="Cambria"/>
              <a:cs typeface="Cambria"/>
            </a:endParaRPr>
          </a:p>
        </p:txBody>
      </p:sp>
      <p:sp>
        <p:nvSpPr>
          <p:cNvPr id="22" name="object 22"/>
          <p:cNvSpPr/>
          <p:nvPr/>
        </p:nvSpPr>
        <p:spPr>
          <a:xfrm>
            <a:off x="10101007" y="10966679"/>
            <a:ext cx="39207" cy="29744965"/>
          </a:xfrm>
          <a:custGeom>
            <a:avLst/>
            <a:gdLst/>
            <a:ahLst/>
            <a:cxnLst/>
            <a:rect l="l" t="t" r="r" b="b"/>
            <a:pathLst>
              <a:path w="18414" h="13970635">
                <a:moveTo>
                  <a:pt x="17841" y="0"/>
                </a:moveTo>
                <a:lnTo>
                  <a:pt x="0" y="0"/>
                </a:lnTo>
                <a:lnTo>
                  <a:pt x="0" y="13970400"/>
                </a:lnTo>
                <a:lnTo>
                  <a:pt x="17841" y="13970400"/>
                </a:lnTo>
                <a:lnTo>
                  <a:pt x="17841" y="0"/>
                </a:lnTo>
                <a:close/>
              </a:path>
            </a:pathLst>
          </a:custGeom>
          <a:solidFill>
            <a:srgbClr val="000000"/>
          </a:solidFill>
        </p:spPr>
        <p:txBody>
          <a:bodyPr wrap="square" lIns="0" tIns="0" rIns="0" bIns="0" rtlCol="0"/>
          <a:lstStyle/>
          <a:p>
            <a:endParaRPr/>
          </a:p>
        </p:txBody>
      </p:sp>
      <p:sp>
        <p:nvSpPr>
          <p:cNvPr id="23" name="object 23"/>
          <p:cNvSpPr txBox="1"/>
          <p:nvPr/>
        </p:nvSpPr>
        <p:spPr>
          <a:xfrm>
            <a:off x="10726001" y="10945814"/>
            <a:ext cx="8091615" cy="3122155"/>
          </a:xfrm>
          <a:prstGeom prst="rect">
            <a:avLst/>
          </a:prstGeom>
        </p:spPr>
        <p:txBody>
          <a:bodyPr vert="horz" wrap="square" lIns="0" tIns="33800" rIns="0" bIns="0" rtlCol="0">
            <a:spAutoFit/>
          </a:bodyPr>
          <a:lstStyle/>
          <a:p>
            <a:pPr marL="37855">
              <a:spcBef>
                <a:spcPts val="266"/>
              </a:spcBef>
            </a:pPr>
            <a:r>
              <a:rPr lang="en-IN" sz="3513" b="1" cap="small" spc="255" dirty="0" err="1">
                <a:solidFill>
                  <a:srgbClr val="00007F"/>
                </a:solidFill>
                <a:latin typeface="Cambria"/>
                <a:cs typeface="Cambria"/>
              </a:rPr>
              <a:t>Approch</a:t>
            </a:r>
            <a:endParaRPr sz="3513" dirty="0">
              <a:latin typeface="Cambria"/>
              <a:cs typeface="Cambria"/>
            </a:endParaRP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Transformer model as the current state-of-the-art in both MT  and ASR Task.</a:t>
            </a: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Chooses the Transformer as the core structure for the proposed approach, emphasizing its adaptability to any encoder-decoder architectures.</a:t>
            </a:r>
          </a:p>
        </p:txBody>
      </p:sp>
      <p:sp>
        <p:nvSpPr>
          <p:cNvPr id="25" name="object 25"/>
          <p:cNvSpPr txBox="1"/>
          <p:nvPr/>
        </p:nvSpPr>
        <p:spPr>
          <a:xfrm>
            <a:off x="10697857" y="17349372"/>
            <a:ext cx="8188150" cy="2561662"/>
          </a:xfrm>
          <a:prstGeom prst="rect">
            <a:avLst/>
          </a:prstGeom>
        </p:spPr>
        <p:txBody>
          <a:bodyPr vert="horz" wrap="square" lIns="0" tIns="32448" rIns="0" bIns="0" rtlCol="0">
            <a:spAutoFit/>
          </a:bodyPr>
          <a:lstStyle/>
          <a:p>
            <a:pPr marL="27040" algn="just">
              <a:spcBef>
                <a:spcPts val="255"/>
              </a:spcBef>
            </a:pPr>
            <a:r>
              <a:rPr sz="2023" b="1" dirty="0">
                <a:latin typeface="Cambria"/>
                <a:cs typeface="Cambria"/>
              </a:rPr>
              <a:t>Figure</a:t>
            </a:r>
            <a:r>
              <a:rPr sz="2023" b="1" spc="298" dirty="0">
                <a:latin typeface="Cambria"/>
                <a:cs typeface="Cambria"/>
              </a:rPr>
              <a:t> </a:t>
            </a:r>
            <a:r>
              <a:rPr lang="en-US" sz="2023" b="1" spc="298" dirty="0">
                <a:latin typeface="Cambria"/>
                <a:cs typeface="Cambria"/>
              </a:rPr>
              <a:t>3</a:t>
            </a:r>
            <a:r>
              <a:rPr sz="2023" b="1" dirty="0">
                <a:latin typeface="Cambria"/>
                <a:cs typeface="Cambria"/>
              </a:rPr>
              <a:t>:</a:t>
            </a:r>
            <a:r>
              <a:rPr lang="en-US" sz="2023" b="1" dirty="0">
                <a:latin typeface="Cambria"/>
                <a:cs typeface="Cambria"/>
              </a:rPr>
              <a:t> </a:t>
            </a:r>
            <a:r>
              <a:rPr lang="en-IN" sz="2023" spc="-21" dirty="0">
                <a:latin typeface="Cambria"/>
              </a:rPr>
              <a:t>This is the architecture model of technique, which is transformer based. Speech characteristics are fed into the left portion, which is known as the encoder. The voice translation model and the speech recognition model share this encoder. The translation decoder is on the right, while the recognition decoder is in the middle. The two decoders are connected by an interactive attention sub-layer, which enables them to exchange and utilise information </a:t>
            </a:r>
          </a:p>
          <a:p>
            <a:pPr marL="27040" algn="just">
              <a:spcBef>
                <a:spcPts val="255"/>
              </a:spcBef>
            </a:pPr>
            <a:endParaRPr sz="2023" dirty="0">
              <a:latin typeface="Cambria"/>
              <a:cs typeface="Cambria"/>
            </a:endParaRPr>
          </a:p>
        </p:txBody>
      </p:sp>
      <p:sp>
        <p:nvSpPr>
          <p:cNvPr id="27" name="object 27"/>
          <p:cNvSpPr txBox="1"/>
          <p:nvPr/>
        </p:nvSpPr>
        <p:spPr>
          <a:xfrm>
            <a:off x="10575608" y="22929651"/>
            <a:ext cx="8334971" cy="3754350"/>
          </a:xfrm>
          <a:prstGeom prst="rect">
            <a:avLst/>
          </a:prstGeom>
        </p:spPr>
        <p:txBody>
          <a:bodyPr vert="horz" wrap="square" lIns="0" tIns="27040" rIns="0" bIns="0" rtlCol="0">
            <a:spAutoFit/>
          </a:bodyPr>
          <a:lstStyle/>
          <a:p>
            <a:pPr marL="160885" marR="118974" algn="just">
              <a:lnSpc>
                <a:spcPct val="115500"/>
              </a:lnSpc>
              <a:spcBef>
                <a:spcPts val="213"/>
              </a:spcBef>
            </a:pPr>
            <a:r>
              <a:rPr lang="en-US" sz="2981" b="1" dirty="0">
                <a:solidFill>
                  <a:srgbClr val="FF7E4F"/>
                </a:solidFill>
                <a:latin typeface="Cambria"/>
              </a:rPr>
              <a:t>Interactive Attention</a:t>
            </a:r>
            <a:r>
              <a:rPr lang="en-US" sz="2448" b="1" dirty="0">
                <a:solidFill>
                  <a:srgbClr val="FF7E4F"/>
                </a:solidFill>
                <a:latin typeface="Cambria"/>
              </a:rPr>
              <a:t>:</a:t>
            </a: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Substituting the self-attention sub-layer in the standard Transformer decoder with an interactive attention sub-layer consists of a self-attention sub-layer and a cross-attention sub-layer.</a:t>
            </a:r>
          </a:p>
          <a:p>
            <a:pPr marL="27040" marR="10816" algn="just">
              <a:lnSpc>
                <a:spcPct val="113999"/>
              </a:lnSpc>
              <a:spcBef>
                <a:spcPts val="1682"/>
              </a:spcBef>
            </a:pPr>
            <a:r>
              <a:rPr lang="en-IN" sz="2448" dirty="0">
                <a:solidFill>
                  <a:srgbClr val="2F4F4F"/>
                </a:solidFill>
                <a:latin typeface="Cambria"/>
              </a:rPr>
              <a:t>      H​</a:t>
            </a:r>
            <a:r>
              <a:rPr lang="en-IN" sz="2448" baseline="-25000" dirty="0">
                <a:solidFill>
                  <a:srgbClr val="2F4F4F"/>
                </a:solidFill>
                <a:latin typeface="Cambria"/>
              </a:rPr>
              <a:t>self</a:t>
            </a:r>
            <a:r>
              <a:rPr lang="en-IN" sz="2448" dirty="0">
                <a:solidFill>
                  <a:srgbClr val="2F4F4F"/>
                </a:solidFill>
                <a:latin typeface="Cambria"/>
              </a:rPr>
              <a:t> = Attention(Q1,K1,V1),	</a:t>
            </a:r>
            <a:r>
              <a:rPr lang="en-IN" sz="2448" dirty="0" err="1">
                <a:solidFill>
                  <a:srgbClr val="2F4F4F"/>
                </a:solidFill>
                <a:latin typeface="Cambria"/>
              </a:rPr>
              <a:t>H</a:t>
            </a:r>
            <a:r>
              <a:rPr lang="en-IN" sz="2448" baseline="-25000" dirty="0" err="1">
                <a:solidFill>
                  <a:srgbClr val="2F4F4F"/>
                </a:solidFill>
                <a:latin typeface="Cambria"/>
              </a:rPr>
              <a:t>cross</a:t>
            </a:r>
            <a:r>
              <a:rPr lang="en-IN" sz="2448" dirty="0">
                <a:solidFill>
                  <a:srgbClr val="2F4F4F"/>
                </a:solidFill>
                <a:latin typeface="Cambria"/>
              </a:rPr>
              <a:t> ​= Attention(Q1,K2,V2)</a:t>
            </a:r>
          </a:p>
          <a:p>
            <a:pPr marL="27040" marR="10816" algn="just">
              <a:lnSpc>
                <a:spcPct val="113999"/>
              </a:lnSpc>
              <a:spcBef>
                <a:spcPts val="1682"/>
              </a:spcBef>
            </a:pPr>
            <a:r>
              <a:rPr lang="en-IN" sz="2448" dirty="0">
                <a:solidFill>
                  <a:srgbClr val="2F4F4F"/>
                </a:solidFill>
                <a:latin typeface="Cambria"/>
              </a:rPr>
              <a:t>		 	</a:t>
            </a:r>
          </a:p>
        </p:txBody>
      </p:sp>
      <mc:AlternateContent xmlns:mc="http://schemas.openxmlformats.org/markup-compatibility/2006">
        <mc:Choice xmlns:a14="http://schemas.microsoft.com/office/drawing/2010/main" Requires="a14">
          <p:sp>
            <p:nvSpPr>
              <p:cNvPr id="30" name="object 30"/>
              <p:cNvSpPr txBox="1"/>
              <p:nvPr/>
            </p:nvSpPr>
            <p:spPr>
              <a:xfrm>
                <a:off x="10738408" y="30506887"/>
                <a:ext cx="8091615" cy="6134994"/>
              </a:xfrm>
              <a:prstGeom prst="rect">
                <a:avLst/>
              </a:prstGeom>
            </p:spPr>
            <p:txBody>
              <a:bodyPr vert="horz" wrap="square" lIns="0" tIns="31096" rIns="0" bIns="0" rtlCol="0">
                <a:spAutoFit/>
              </a:bodyPr>
              <a:lstStyle/>
              <a:p>
                <a:pPr marR="10816" algn="just">
                  <a:lnSpc>
                    <a:spcPct val="113999"/>
                  </a:lnSpc>
                  <a:spcBef>
                    <a:spcPts val="1682"/>
                  </a:spcBef>
                </a:pPr>
                <a:r>
                  <a:rPr lang="en-IN" sz="2800" b="1" dirty="0">
                    <a:latin typeface="Cambria"/>
                    <a:cs typeface="Cambria"/>
                  </a:rPr>
                  <a:t>Figure</a:t>
                </a:r>
                <a:r>
                  <a:rPr lang="en-IN" sz="2800" b="1" spc="243" dirty="0">
                    <a:latin typeface="Cambria"/>
                    <a:cs typeface="Cambria"/>
                  </a:rPr>
                  <a:t> 4</a:t>
                </a:r>
                <a:r>
                  <a:rPr lang="en-IN" sz="2800" b="1" dirty="0">
                    <a:latin typeface="Cambria"/>
                    <a:cs typeface="Cambria"/>
                  </a:rPr>
                  <a:t>:</a:t>
                </a:r>
                <a:r>
                  <a:rPr lang="en-IN" sz="2800" b="1" spc="415" dirty="0">
                    <a:latin typeface="Cambria"/>
                    <a:cs typeface="Cambria"/>
                  </a:rPr>
                  <a:t> </a:t>
                </a:r>
                <a:r>
                  <a:rPr lang="en-IN" sz="2023" dirty="0">
                    <a:latin typeface="Cambria"/>
                  </a:rPr>
                  <a:t>The interactive attention sub-layer consists of a self-attention sub-layer with a cross-attention sub-layer which can capture the information from the other task. </a:t>
                </a:r>
              </a:p>
              <a:p>
                <a:pPr marR="10816" algn="just">
                  <a:lnSpc>
                    <a:spcPct val="113999"/>
                  </a:lnSpc>
                  <a:spcBef>
                    <a:spcPts val="1682"/>
                  </a:spcBef>
                </a:pPr>
                <a:r>
                  <a:rPr lang="en-IN" sz="2448" dirty="0">
                    <a:solidFill>
                      <a:srgbClr val="2F4F4F"/>
                    </a:solidFill>
                    <a:latin typeface="Cambria"/>
                  </a:rPr>
                  <a:t>The output of self-attention sub-layer and cross- attention sub-layer can be integrated by a fusion function:</a:t>
                </a:r>
              </a:p>
              <a:p>
                <a:pPr marR="10816" algn="just">
                  <a:lnSpc>
                    <a:spcPct val="113999"/>
                  </a:lnSpc>
                  <a:spcBef>
                    <a:spcPts val="1682"/>
                  </a:spcBef>
                </a:pPr>
                <a:r>
                  <a:rPr lang="en-IN" sz="2448" dirty="0">
                    <a:solidFill>
                      <a:srgbClr val="2F4F4F"/>
                    </a:solidFill>
                    <a:latin typeface="Cambria"/>
                  </a:rPr>
                  <a:t>	 	</a:t>
                </a:r>
                <a:r>
                  <a:rPr lang="en-IN" sz="2448" dirty="0" err="1">
                    <a:solidFill>
                      <a:srgbClr val="2F4F4F"/>
                    </a:solidFill>
                    <a:latin typeface="Cambria"/>
                  </a:rPr>
                  <a:t>H</a:t>
                </a:r>
                <a:r>
                  <a:rPr lang="en-IN" sz="2448" baseline="-25000" dirty="0" err="1">
                    <a:solidFill>
                      <a:srgbClr val="2F4F4F"/>
                    </a:solidFill>
                    <a:latin typeface="Cambria"/>
                  </a:rPr>
                  <a:t>final</a:t>
                </a:r>
                <a:r>
                  <a:rPr lang="en-IN" sz="2448" dirty="0">
                    <a:solidFill>
                      <a:srgbClr val="2F4F4F"/>
                    </a:solidFill>
                    <a:latin typeface="Cambria"/>
                  </a:rPr>
                  <a:t> = Fusion(</a:t>
                </a:r>
                <a:r>
                  <a:rPr lang="en-IN" sz="2448" dirty="0" err="1">
                    <a:solidFill>
                      <a:srgbClr val="2F4F4F"/>
                    </a:solidFill>
                    <a:latin typeface="Cambria"/>
                  </a:rPr>
                  <a:t>H</a:t>
                </a:r>
                <a:r>
                  <a:rPr lang="en-IN" sz="2448" baseline="-25000" dirty="0" err="1">
                    <a:solidFill>
                      <a:srgbClr val="2F4F4F"/>
                    </a:solidFill>
                    <a:latin typeface="Cambria"/>
                  </a:rPr>
                  <a:t>self</a:t>
                </a:r>
                <a:r>
                  <a:rPr lang="en-IN" sz="2448" dirty="0">
                    <a:solidFill>
                      <a:srgbClr val="2F4F4F"/>
                    </a:solidFill>
                    <a:latin typeface="Cambria"/>
                  </a:rPr>
                  <a:t> , </a:t>
                </a:r>
                <a:r>
                  <a:rPr lang="en-IN" sz="2448" dirty="0" err="1">
                    <a:solidFill>
                      <a:srgbClr val="2F4F4F"/>
                    </a:solidFill>
                    <a:latin typeface="Cambria"/>
                  </a:rPr>
                  <a:t>H</a:t>
                </a:r>
                <a:r>
                  <a:rPr lang="en-IN" sz="2448" baseline="-25000" dirty="0" err="1">
                    <a:solidFill>
                      <a:srgbClr val="2F4F4F"/>
                    </a:solidFill>
                    <a:latin typeface="Cambria"/>
                  </a:rPr>
                  <a:t>cross</a:t>
                </a:r>
                <a:r>
                  <a:rPr lang="en-IN" sz="2448" dirty="0">
                    <a:solidFill>
                      <a:srgbClr val="2F4F4F"/>
                    </a:solidFill>
                    <a:latin typeface="Cambria"/>
                  </a:rPr>
                  <a:t>) </a:t>
                </a:r>
              </a:p>
              <a:p>
                <a:pPr marL="342900" marR="10816" lvl="1" indent="-342900" algn="just">
                  <a:lnSpc>
                    <a:spcPct val="113999"/>
                  </a:lnSpc>
                  <a:spcBef>
                    <a:spcPts val="1682"/>
                  </a:spcBef>
                  <a:buFont typeface="Arial" panose="020B0604020202020204" pitchFamily="34" charset="0"/>
                  <a:buChar char="•"/>
                </a:pPr>
                <a:r>
                  <a:rPr lang="en-IN" sz="2448" dirty="0">
                    <a:solidFill>
                      <a:srgbClr val="2F4F4F"/>
                    </a:solidFill>
                    <a:latin typeface="Cambria"/>
                  </a:rPr>
                  <a:t>Use a linear Interpolation as fusion function, calculated as:</a:t>
                </a:r>
              </a:p>
              <a:p>
                <a:pPr marR="10816" lvl="2" algn="just">
                  <a:lnSpc>
                    <a:spcPct val="113999"/>
                  </a:lnSpc>
                  <a:spcBef>
                    <a:spcPts val="1682"/>
                  </a:spcBef>
                </a:pPr>
                <a:r>
                  <a:rPr lang="en-IN" sz="2448" dirty="0">
                    <a:solidFill>
                      <a:srgbClr val="2F4F4F"/>
                    </a:solidFill>
                    <a:latin typeface="Cambria"/>
                  </a:rPr>
                  <a:t>		</a:t>
                </a:r>
                <a:r>
                  <a:rPr lang="en-IN" sz="2448" dirty="0" err="1">
                    <a:solidFill>
                      <a:srgbClr val="2F4F4F"/>
                    </a:solidFill>
                    <a:latin typeface="Cambria"/>
                  </a:rPr>
                  <a:t>H</a:t>
                </a:r>
                <a:r>
                  <a:rPr lang="en-IN" sz="2448" baseline="-25000" dirty="0" err="1">
                    <a:solidFill>
                      <a:srgbClr val="2F4F4F"/>
                    </a:solidFill>
                    <a:latin typeface="Cambria"/>
                  </a:rPr>
                  <a:t>final</a:t>
                </a:r>
                <a:r>
                  <a:rPr lang="en-IN" sz="2448" baseline="-25000" dirty="0">
                    <a:solidFill>
                      <a:srgbClr val="2F4F4F"/>
                    </a:solidFill>
                    <a:latin typeface="Cambria"/>
                  </a:rPr>
                  <a:t> </a:t>
                </a:r>
                <a:r>
                  <a:rPr lang="en-IN" sz="2448" dirty="0">
                    <a:solidFill>
                      <a:srgbClr val="2F4F4F"/>
                    </a:solidFill>
                    <a:latin typeface="Cambria"/>
                  </a:rPr>
                  <a:t>= </a:t>
                </a:r>
                <a:r>
                  <a:rPr lang="en-IN" sz="2448" dirty="0" err="1">
                    <a:solidFill>
                      <a:srgbClr val="2F4F4F"/>
                    </a:solidFill>
                    <a:latin typeface="Cambria"/>
                  </a:rPr>
                  <a:t>H</a:t>
                </a:r>
                <a:r>
                  <a:rPr lang="en-IN" sz="2448" baseline="-25000" dirty="0" err="1">
                    <a:solidFill>
                      <a:srgbClr val="2F4F4F"/>
                    </a:solidFill>
                    <a:latin typeface="Cambria"/>
                  </a:rPr>
                  <a:t>self</a:t>
                </a:r>
                <a:r>
                  <a:rPr lang="en-IN" sz="2448" baseline="-25000" dirty="0">
                    <a:solidFill>
                      <a:srgbClr val="2F4F4F"/>
                    </a:solidFill>
                    <a:latin typeface="Cambria"/>
                  </a:rPr>
                  <a:t> </a:t>
                </a:r>
                <a:r>
                  <a:rPr lang="en-IN" sz="2448" dirty="0">
                    <a:solidFill>
                      <a:srgbClr val="2F4F4F"/>
                    </a:solidFill>
                    <a:latin typeface="Cambria"/>
                  </a:rPr>
                  <a:t> + </a:t>
                </a:r>
                <a14:m>
                  <m:oMath xmlns:m="http://schemas.openxmlformats.org/officeDocument/2006/math">
                    <m:r>
                      <a:rPr lang="en-US" sz="2448" b="0" i="0" smtClean="0">
                        <a:solidFill>
                          <a:srgbClr val="2F4F4F"/>
                        </a:solidFill>
                        <a:latin typeface="Cambria Math" panose="02040503050406030204" pitchFamily="18" charset="0"/>
                        <a:ea typeface="Cambria Math" panose="02040503050406030204" pitchFamily="18" charset="0"/>
                      </a:rPr>
                      <m:t> </m:t>
                    </m:r>
                    <m:r>
                      <a:rPr lang="en-IN" sz="2448" i="1" smtClean="0">
                        <a:solidFill>
                          <a:srgbClr val="2F4F4F"/>
                        </a:solidFill>
                        <a:latin typeface="Cambria Math" panose="02040503050406030204" pitchFamily="18" charset="0"/>
                        <a:ea typeface="Cambria Math" panose="02040503050406030204" pitchFamily="18" charset="0"/>
                      </a:rPr>
                      <m:t>𝜆</m:t>
                    </m:r>
                    <m:r>
                      <a:rPr lang="en-US" sz="2448" b="0" i="1" smtClean="0">
                        <a:solidFill>
                          <a:srgbClr val="2F4F4F"/>
                        </a:solidFill>
                        <a:latin typeface="Cambria Math" panose="02040503050406030204" pitchFamily="18" charset="0"/>
                        <a:ea typeface="Cambria Math" panose="02040503050406030204" pitchFamily="18" charset="0"/>
                      </a:rPr>
                      <m:t> ∗  </m:t>
                    </m:r>
                  </m:oMath>
                </a14:m>
                <a:r>
                  <a:rPr lang="en-IN" sz="2448" dirty="0" err="1">
                    <a:solidFill>
                      <a:srgbClr val="2F4F4F"/>
                    </a:solidFill>
                    <a:latin typeface="Cambria"/>
                  </a:rPr>
                  <a:t>H</a:t>
                </a:r>
                <a:r>
                  <a:rPr lang="en-IN" sz="2448" baseline="-25000" dirty="0" err="1">
                    <a:solidFill>
                      <a:srgbClr val="2F4F4F"/>
                    </a:solidFill>
                    <a:latin typeface="Cambria"/>
                  </a:rPr>
                  <a:t>cross</a:t>
                </a:r>
                <a:endParaRPr lang="en-IN" sz="2448" baseline="-25000" dirty="0">
                  <a:solidFill>
                    <a:srgbClr val="2F4F4F"/>
                  </a:solidFill>
                  <a:latin typeface="Cambria"/>
                </a:endParaRPr>
              </a:p>
              <a:p>
                <a:pPr marL="342900" marR="10816" lvl="2" indent="-342900" algn="just">
                  <a:lnSpc>
                    <a:spcPct val="113999"/>
                  </a:lnSpc>
                  <a:spcBef>
                    <a:spcPts val="1682"/>
                  </a:spcBef>
                  <a:buFont typeface="Arial" panose="020B0604020202020204" pitchFamily="34" charset="0"/>
                  <a:buChar char="•"/>
                </a:pPr>
                <a:r>
                  <a:rPr lang="en-IN" sz="2448" dirty="0">
                    <a:solidFill>
                      <a:srgbClr val="2F4F4F"/>
                    </a:solidFill>
                    <a:latin typeface="Cambria"/>
                  </a:rPr>
                  <a:t>Where </a:t>
                </a:r>
                <a14:m>
                  <m:oMath xmlns:m="http://schemas.openxmlformats.org/officeDocument/2006/math">
                    <m:r>
                      <a:rPr lang="en-IN" sz="2448" i="1" smtClean="0">
                        <a:solidFill>
                          <a:srgbClr val="2F4F4F"/>
                        </a:solidFill>
                        <a:latin typeface="Cambria Math" panose="02040503050406030204" pitchFamily="18" charset="0"/>
                        <a:ea typeface="Cambria Math" panose="02040503050406030204" pitchFamily="18" charset="0"/>
                      </a:rPr>
                      <m:t>𝜆</m:t>
                    </m:r>
                  </m:oMath>
                </a14:m>
                <a:r>
                  <a:rPr lang="en-IN" sz="2448" dirty="0">
                    <a:solidFill>
                      <a:srgbClr val="2F4F4F"/>
                    </a:solidFill>
                    <a:latin typeface="Cambria"/>
                  </a:rPr>
                  <a:t> is a hyper-parameter to control how much information of other task should be taken into consideration.</a:t>
                </a:r>
              </a:p>
              <a:p>
                <a:pPr lvl="1"/>
                <a:endParaRPr lang="en-IN" sz="2448" dirty="0">
                  <a:solidFill>
                    <a:srgbClr val="2F4F4F"/>
                  </a:solidFill>
                  <a:latin typeface="Cambria"/>
                </a:endParaRPr>
              </a:p>
            </p:txBody>
          </p:sp>
        </mc:Choice>
        <mc:Fallback>
          <p:sp>
            <p:nvSpPr>
              <p:cNvPr id="30" name="object 30"/>
              <p:cNvSpPr txBox="1">
                <a:spLocks noRot="1" noChangeAspect="1" noMove="1" noResize="1" noEditPoints="1" noAdjustHandles="1" noChangeArrowheads="1" noChangeShapeType="1" noTextEdit="1"/>
              </p:cNvSpPr>
              <p:nvPr/>
            </p:nvSpPr>
            <p:spPr>
              <a:xfrm>
                <a:off x="10738408" y="30506887"/>
                <a:ext cx="8091615" cy="6134994"/>
              </a:xfrm>
              <a:prstGeom prst="rect">
                <a:avLst/>
              </a:prstGeom>
              <a:blipFill>
                <a:blip r:embed="rId6"/>
                <a:stretch>
                  <a:fillRect l="-2665" t="-825" r="-2194"/>
                </a:stretch>
              </a:blipFill>
            </p:spPr>
            <p:txBody>
              <a:bodyPr/>
              <a:lstStyle/>
              <a:p>
                <a:r>
                  <a:rPr lang="en-US">
                    <a:noFill/>
                  </a:rPr>
                  <a:t> </a:t>
                </a:r>
              </a:p>
            </p:txBody>
          </p:sp>
        </mc:Fallback>
      </mc:AlternateContent>
      <p:sp>
        <p:nvSpPr>
          <p:cNvPr id="31" name="object 31"/>
          <p:cNvSpPr txBox="1"/>
          <p:nvPr/>
        </p:nvSpPr>
        <p:spPr>
          <a:xfrm>
            <a:off x="10530772" y="36488056"/>
            <a:ext cx="8239267" cy="4237588"/>
          </a:xfrm>
          <a:prstGeom prst="rect">
            <a:avLst/>
          </a:prstGeom>
        </p:spPr>
        <p:txBody>
          <a:bodyPr vert="horz" wrap="square" lIns="0" tIns="33800" rIns="0" bIns="0" rtlCol="0">
            <a:spAutoFit/>
          </a:bodyPr>
          <a:lstStyle/>
          <a:p>
            <a:pPr marL="37855">
              <a:spcBef>
                <a:spcPts val="266"/>
              </a:spcBef>
            </a:pPr>
            <a:r>
              <a:rPr sz="3513" b="1" cap="small" spc="243" dirty="0">
                <a:solidFill>
                  <a:srgbClr val="00007F"/>
                </a:solidFill>
                <a:latin typeface="Cambria"/>
                <a:cs typeface="Cambria"/>
              </a:rPr>
              <a:t>Contributions</a:t>
            </a:r>
            <a:endParaRPr sz="3513" dirty="0">
              <a:latin typeface="Cambria"/>
              <a:cs typeface="Cambria"/>
            </a:endParaRPr>
          </a:p>
          <a:p>
            <a:pPr marL="369940" marR="10816" indent="-342900" algn="just">
              <a:lnSpc>
                <a:spcPct val="113999"/>
              </a:lnSpc>
              <a:spcBef>
                <a:spcPts val="2661"/>
              </a:spcBef>
              <a:buFont typeface="Arial" panose="020B0604020202020204" pitchFamily="34" charset="0"/>
              <a:buChar char="•"/>
            </a:pPr>
            <a:r>
              <a:rPr lang="en-IN" sz="2448" dirty="0">
                <a:solidFill>
                  <a:srgbClr val="2F4F4F"/>
                </a:solidFill>
                <a:latin typeface="Cambria"/>
                <a:cs typeface="Cambria"/>
              </a:rPr>
              <a:t>Innovatively introduces an interactive attention mechanism, allowing ASR and ST tasks to perform synchronously and interactively in a single model.</a:t>
            </a:r>
          </a:p>
          <a:p>
            <a:pPr marL="369940" marR="10816" indent="-342900" algn="just">
              <a:lnSpc>
                <a:spcPct val="113999"/>
              </a:lnSpc>
              <a:spcBef>
                <a:spcPts val="2661"/>
              </a:spcBef>
              <a:buFont typeface="Arial" panose="020B0604020202020204" pitchFamily="34" charset="0"/>
              <a:buChar char="•"/>
            </a:pPr>
            <a:r>
              <a:rPr lang="en-IN" sz="2448" dirty="0">
                <a:solidFill>
                  <a:srgbClr val="2F4F4F"/>
                </a:solidFill>
                <a:latin typeface="Cambria"/>
              </a:rPr>
              <a:t>Allows predictions to be made in one task based on projected outputs from the other task as well as past outputs, promoting information sharing between the two tasks.</a:t>
            </a:r>
            <a:endParaRPr sz="2448" dirty="0">
              <a:solidFill>
                <a:srgbClr val="2F4F4F"/>
              </a:solidFill>
              <a:latin typeface="Cambria"/>
            </a:endParaRPr>
          </a:p>
        </p:txBody>
      </p:sp>
      <p:sp>
        <p:nvSpPr>
          <p:cNvPr id="32" name="object 32"/>
          <p:cNvSpPr/>
          <p:nvPr/>
        </p:nvSpPr>
        <p:spPr>
          <a:xfrm>
            <a:off x="19404159" y="10966679"/>
            <a:ext cx="39207" cy="29744965"/>
          </a:xfrm>
          <a:custGeom>
            <a:avLst/>
            <a:gdLst/>
            <a:ahLst/>
            <a:cxnLst/>
            <a:rect l="l" t="t" r="r" b="b"/>
            <a:pathLst>
              <a:path w="18415" h="13970635">
                <a:moveTo>
                  <a:pt x="17841" y="0"/>
                </a:moveTo>
                <a:lnTo>
                  <a:pt x="0" y="0"/>
                </a:lnTo>
                <a:lnTo>
                  <a:pt x="0" y="13970400"/>
                </a:lnTo>
                <a:lnTo>
                  <a:pt x="17841" y="13970400"/>
                </a:lnTo>
                <a:lnTo>
                  <a:pt x="17841" y="0"/>
                </a:lnTo>
                <a:close/>
              </a:path>
            </a:pathLst>
          </a:custGeom>
          <a:solidFill>
            <a:srgbClr val="000000"/>
          </a:solidFill>
        </p:spPr>
        <p:txBody>
          <a:bodyPr wrap="square" lIns="0" tIns="0" rIns="0" bIns="0" rtlCol="0"/>
          <a:lstStyle/>
          <a:p>
            <a:endParaRPr/>
          </a:p>
        </p:txBody>
      </p:sp>
      <p:sp>
        <p:nvSpPr>
          <p:cNvPr id="33" name="object 33"/>
          <p:cNvSpPr txBox="1"/>
          <p:nvPr/>
        </p:nvSpPr>
        <p:spPr>
          <a:xfrm>
            <a:off x="20029169" y="10992215"/>
            <a:ext cx="8091615" cy="3561762"/>
          </a:xfrm>
          <a:prstGeom prst="rect">
            <a:avLst/>
          </a:prstGeom>
        </p:spPr>
        <p:txBody>
          <a:bodyPr vert="horz" wrap="square" lIns="0" tIns="33800" rIns="0" bIns="0" rtlCol="0">
            <a:spAutoFit/>
          </a:bodyPr>
          <a:lstStyle/>
          <a:p>
            <a:pPr marL="37855">
              <a:spcBef>
                <a:spcPts val="266"/>
              </a:spcBef>
            </a:pPr>
            <a:r>
              <a:rPr sz="3513" b="1" cap="small" spc="192" dirty="0">
                <a:solidFill>
                  <a:srgbClr val="00007F"/>
                </a:solidFill>
                <a:latin typeface="Cambria"/>
                <a:cs typeface="Cambria"/>
              </a:rPr>
              <a:t>Results</a:t>
            </a:r>
            <a:endParaRPr sz="3513" dirty="0">
              <a:latin typeface="Cambria"/>
              <a:cs typeface="Cambria"/>
            </a:endParaRPr>
          </a:p>
          <a:p>
            <a:pPr marL="27040">
              <a:spcBef>
                <a:spcPts val="3204"/>
              </a:spcBef>
            </a:pPr>
            <a:r>
              <a:rPr sz="2981" b="1" dirty="0">
                <a:solidFill>
                  <a:srgbClr val="FF7E4F"/>
                </a:solidFill>
                <a:latin typeface="Cambria"/>
                <a:cs typeface="Cambria"/>
              </a:rPr>
              <a:t>Quantitative</a:t>
            </a:r>
            <a:r>
              <a:rPr sz="2981" b="1" spc="202" dirty="0">
                <a:solidFill>
                  <a:srgbClr val="FF7E4F"/>
                </a:solidFill>
                <a:latin typeface="Cambria"/>
                <a:cs typeface="Cambria"/>
              </a:rPr>
              <a:t> </a:t>
            </a:r>
            <a:r>
              <a:rPr sz="2981" b="1" spc="-21" dirty="0">
                <a:solidFill>
                  <a:srgbClr val="FF7E4F"/>
                </a:solidFill>
                <a:latin typeface="Cambria"/>
                <a:cs typeface="Cambria"/>
              </a:rPr>
              <a:t>Results</a:t>
            </a:r>
            <a:endParaRPr sz="2981" dirty="0">
              <a:latin typeface="Cambria"/>
              <a:cs typeface="Cambria"/>
            </a:endParaRP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Evaluating a machine translation model for English to Japanese using TED Dataset</a:t>
            </a:r>
            <a:r>
              <a:rPr sz="2448" spc="-43" dirty="0">
                <a:solidFill>
                  <a:srgbClr val="2F4F4F"/>
                </a:solidFill>
                <a:latin typeface="Cambria"/>
                <a:cs typeface="Cambria"/>
              </a:rPr>
              <a:t>.</a:t>
            </a:r>
            <a:endParaRPr lang="en-US" sz="2448" spc="-43" dirty="0">
              <a:solidFill>
                <a:srgbClr val="2F4F4F"/>
              </a:solidFill>
              <a:latin typeface="Cambria"/>
              <a:cs typeface="Cambria"/>
            </a:endParaRPr>
          </a:p>
          <a:p>
            <a:pPr marL="369940" marR="10816" indent="-342900" algn="just">
              <a:lnSpc>
                <a:spcPct val="113999"/>
              </a:lnSpc>
              <a:spcBef>
                <a:spcPts val="1682"/>
              </a:spcBef>
              <a:buFont typeface="Arial" panose="020B0604020202020204" pitchFamily="34" charset="0"/>
              <a:buChar char="•"/>
            </a:pPr>
            <a:r>
              <a:rPr lang="en-IN" sz="2448" spc="-43" dirty="0">
                <a:solidFill>
                  <a:srgbClr val="2F4F4F"/>
                </a:solidFill>
                <a:latin typeface="Cambria"/>
                <a:cs typeface="Cambria"/>
              </a:rPr>
              <a:t>Highlighting the performance of Interactive model compared to base models.</a:t>
            </a:r>
            <a:endParaRPr sz="2448" dirty="0">
              <a:latin typeface="Cambria"/>
              <a:cs typeface="Cambria"/>
            </a:endParaRPr>
          </a:p>
        </p:txBody>
      </p:sp>
      <p:sp>
        <p:nvSpPr>
          <p:cNvPr id="35" name="object 35"/>
          <p:cNvSpPr txBox="1"/>
          <p:nvPr/>
        </p:nvSpPr>
        <p:spPr>
          <a:xfrm>
            <a:off x="20029169" y="17688077"/>
            <a:ext cx="8412276" cy="3866204"/>
          </a:xfrm>
          <a:prstGeom prst="rect">
            <a:avLst/>
          </a:prstGeom>
        </p:spPr>
        <p:txBody>
          <a:bodyPr vert="horz" wrap="square" lIns="0" tIns="140606" rIns="0" bIns="0" rtlCol="0">
            <a:spAutoFit/>
          </a:bodyPr>
          <a:lstStyle/>
          <a:p>
            <a:pPr marL="1715661" algn="just">
              <a:spcBef>
                <a:spcPts val="1107"/>
              </a:spcBef>
            </a:pPr>
            <a:r>
              <a:rPr sz="2023" b="1" spc="-21" dirty="0">
                <a:latin typeface="Cambria"/>
                <a:cs typeface="Cambria"/>
              </a:rPr>
              <a:t>Table</a:t>
            </a:r>
            <a:r>
              <a:rPr sz="2023" b="1" spc="202" dirty="0">
                <a:latin typeface="Cambria"/>
                <a:cs typeface="Cambria"/>
              </a:rPr>
              <a:t> </a:t>
            </a:r>
            <a:r>
              <a:rPr sz="2023" b="1" dirty="0">
                <a:latin typeface="Cambria"/>
                <a:cs typeface="Cambria"/>
              </a:rPr>
              <a:t>1:</a:t>
            </a:r>
            <a:r>
              <a:rPr sz="2023" b="1" spc="373" dirty="0">
                <a:latin typeface="Cambria"/>
                <a:cs typeface="Cambria"/>
              </a:rPr>
              <a:t> </a:t>
            </a:r>
            <a:r>
              <a:rPr sz="2023" dirty="0">
                <a:solidFill>
                  <a:srgbClr val="007F00"/>
                </a:solidFill>
                <a:latin typeface="Cambria"/>
                <a:cs typeface="Cambria"/>
              </a:rPr>
              <a:t>Results</a:t>
            </a:r>
            <a:r>
              <a:rPr sz="2023" spc="192" dirty="0">
                <a:solidFill>
                  <a:srgbClr val="007F00"/>
                </a:solidFill>
                <a:latin typeface="Cambria"/>
                <a:cs typeface="Cambria"/>
              </a:rPr>
              <a:t> </a:t>
            </a:r>
            <a:r>
              <a:rPr sz="2023" dirty="0">
                <a:solidFill>
                  <a:srgbClr val="007F00"/>
                </a:solidFill>
                <a:latin typeface="Cambria"/>
                <a:cs typeface="Cambria"/>
              </a:rPr>
              <a:t>on</a:t>
            </a:r>
            <a:r>
              <a:rPr sz="2023" spc="181" dirty="0">
                <a:solidFill>
                  <a:srgbClr val="007F00"/>
                </a:solidFill>
                <a:latin typeface="Cambria"/>
                <a:cs typeface="Cambria"/>
              </a:rPr>
              <a:t> </a:t>
            </a:r>
            <a:r>
              <a:rPr lang="en-US" sz="2023" spc="181" dirty="0">
                <a:solidFill>
                  <a:srgbClr val="007F00"/>
                </a:solidFill>
                <a:latin typeface="Cambria"/>
                <a:cs typeface="Cambria"/>
              </a:rPr>
              <a:t>WER and BELU </a:t>
            </a:r>
            <a:r>
              <a:rPr sz="2023" spc="-21" dirty="0">
                <a:solidFill>
                  <a:srgbClr val="007F00"/>
                </a:solidFill>
                <a:latin typeface="Cambria"/>
                <a:cs typeface="Cambria"/>
              </a:rPr>
              <a:t>metrics.</a:t>
            </a:r>
            <a:endParaRPr sz="2023" dirty="0">
              <a:latin typeface="Cambria"/>
              <a:cs typeface="Cambria"/>
            </a:endParaRP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WER: (low), showing accurate speech recognition.</a:t>
            </a: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BLEU Score: (high), indicating strong translation quality</a:t>
            </a:r>
            <a:r>
              <a:rPr lang="en-IN" sz="2448" spc="-21" dirty="0">
                <a:solidFill>
                  <a:srgbClr val="2F4F4F"/>
                </a:solidFill>
                <a:latin typeface="Cambria"/>
              </a:rPr>
              <a:t>.</a:t>
            </a:r>
          </a:p>
          <a:p>
            <a:pPr marL="369940" marR="10816" indent="-342900" algn="just">
              <a:lnSpc>
                <a:spcPct val="113999"/>
              </a:lnSpc>
              <a:spcBef>
                <a:spcPts val="1682"/>
              </a:spcBef>
              <a:buFont typeface="Arial" panose="020B0604020202020204" pitchFamily="34" charset="0"/>
              <a:buChar char="•"/>
            </a:pPr>
            <a:r>
              <a:rPr lang="en-IN" sz="2448" spc="-21" dirty="0">
                <a:solidFill>
                  <a:srgbClr val="2F4F4F"/>
                </a:solidFill>
                <a:latin typeface="Cambria"/>
              </a:rPr>
              <a:t>Interactive model outperforms base models, suggesting significant improvements in English to Japanese machine translation.</a:t>
            </a:r>
          </a:p>
          <a:p>
            <a:pPr marL="27040" marR="10816" algn="just">
              <a:lnSpc>
                <a:spcPct val="113999"/>
              </a:lnSpc>
              <a:spcBef>
                <a:spcPts val="1682"/>
              </a:spcBef>
            </a:pPr>
            <a:endParaRPr lang="en-IN" sz="2448" spc="-21" dirty="0">
              <a:solidFill>
                <a:srgbClr val="2F4F4F"/>
              </a:solidFill>
              <a:latin typeface="Cambria"/>
            </a:endParaRPr>
          </a:p>
        </p:txBody>
      </p:sp>
      <p:sp>
        <p:nvSpPr>
          <p:cNvPr id="41" name="object 41"/>
          <p:cNvSpPr txBox="1"/>
          <p:nvPr/>
        </p:nvSpPr>
        <p:spPr>
          <a:xfrm>
            <a:off x="20029169" y="30850681"/>
            <a:ext cx="8091615" cy="11434239"/>
          </a:xfrm>
          <a:prstGeom prst="rect">
            <a:avLst/>
          </a:prstGeom>
        </p:spPr>
        <p:txBody>
          <a:bodyPr vert="horz" wrap="square" lIns="0" tIns="33800" rIns="0" bIns="0" rtlCol="0">
            <a:spAutoFit/>
          </a:bodyPr>
          <a:lstStyle/>
          <a:p>
            <a:pPr marL="37855">
              <a:spcBef>
                <a:spcPts val="266"/>
              </a:spcBef>
            </a:pPr>
            <a:r>
              <a:rPr sz="3513" b="1" cap="small" spc="243" dirty="0">
                <a:solidFill>
                  <a:srgbClr val="00007F"/>
                </a:solidFill>
                <a:latin typeface="Cambria"/>
                <a:cs typeface="Cambria"/>
              </a:rPr>
              <a:t>References</a:t>
            </a:r>
            <a:endParaRPr sz="3513" dirty="0">
              <a:latin typeface="Cambria"/>
              <a:cs typeface="Cambria"/>
            </a:endParaRPr>
          </a:p>
          <a:p>
            <a:pPr marL="529976" marR="10816" indent="-504286" algn="just">
              <a:lnSpc>
                <a:spcPct val="113999"/>
              </a:lnSpc>
              <a:spcBef>
                <a:spcPts val="2544"/>
              </a:spcBef>
            </a:pPr>
            <a:r>
              <a:rPr sz="2448" dirty="0">
                <a:solidFill>
                  <a:srgbClr val="2F4F4F"/>
                </a:solidFill>
                <a:latin typeface="Cambria"/>
              </a:rPr>
              <a:t>[1] </a:t>
            </a:r>
            <a:r>
              <a:rPr lang="en-IN" sz="2448" dirty="0">
                <a:solidFill>
                  <a:srgbClr val="2F4F4F"/>
                </a:solidFill>
                <a:latin typeface="Cambria"/>
              </a:rPr>
              <a:t> Weiss, R. J.; </a:t>
            </a:r>
            <a:r>
              <a:rPr lang="en-IN" sz="2448" dirty="0" err="1">
                <a:solidFill>
                  <a:srgbClr val="2F4F4F"/>
                </a:solidFill>
                <a:latin typeface="Cambria"/>
              </a:rPr>
              <a:t>Chorowski</a:t>
            </a:r>
            <a:r>
              <a:rPr lang="en-IN" sz="2448" dirty="0">
                <a:solidFill>
                  <a:srgbClr val="2F4F4F"/>
                </a:solidFill>
                <a:latin typeface="Cambria"/>
              </a:rPr>
              <a:t>, J.; </a:t>
            </a:r>
            <a:r>
              <a:rPr lang="en-IN" sz="2448" dirty="0" err="1">
                <a:solidFill>
                  <a:srgbClr val="2F4F4F"/>
                </a:solidFill>
                <a:latin typeface="Cambria"/>
              </a:rPr>
              <a:t>Jaitly</a:t>
            </a:r>
            <a:r>
              <a:rPr lang="en-IN" sz="2448" dirty="0">
                <a:solidFill>
                  <a:srgbClr val="2F4F4F"/>
                </a:solidFill>
                <a:latin typeface="Cambria"/>
              </a:rPr>
              <a:t>, N.; Wu, Y.; and Chen, Z. 2017. Sequence-to-sequence models can directly translate foreign speech. In Proceedings of </a:t>
            </a:r>
            <a:r>
              <a:rPr lang="en-IN" sz="2448" dirty="0" err="1">
                <a:solidFill>
                  <a:srgbClr val="2F4F4F"/>
                </a:solidFill>
                <a:latin typeface="Cambria"/>
              </a:rPr>
              <a:t>Interspeech</a:t>
            </a:r>
            <a:r>
              <a:rPr lang="en-IN" sz="2448" dirty="0">
                <a:solidFill>
                  <a:srgbClr val="2F4F4F"/>
                </a:solidFill>
                <a:latin typeface="Cambria"/>
              </a:rPr>
              <a:t> 2625–2629. </a:t>
            </a:r>
          </a:p>
          <a:p>
            <a:pPr marL="529976" marR="10816" indent="-504286" algn="just">
              <a:lnSpc>
                <a:spcPct val="113999"/>
              </a:lnSpc>
              <a:spcBef>
                <a:spcPts val="2544"/>
              </a:spcBef>
            </a:pPr>
            <a:r>
              <a:rPr lang="en-IN" sz="2448" dirty="0">
                <a:solidFill>
                  <a:srgbClr val="2F4F4F"/>
                </a:solidFill>
                <a:latin typeface="Cambria"/>
              </a:rPr>
              <a:t>[2] </a:t>
            </a:r>
            <a:r>
              <a:rPr lang="en-IN" sz="2448" dirty="0" err="1">
                <a:solidFill>
                  <a:srgbClr val="2F4F4F"/>
                </a:solidFill>
                <a:latin typeface="Cambria"/>
              </a:rPr>
              <a:t>Berard</a:t>
            </a:r>
            <a:r>
              <a:rPr lang="en-IN" sz="2448" dirty="0">
                <a:solidFill>
                  <a:srgbClr val="2F4F4F"/>
                </a:solidFill>
                <a:latin typeface="Cambria"/>
              </a:rPr>
              <a:t>, A.; </a:t>
            </a:r>
            <a:r>
              <a:rPr lang="en-IN" sz="2448" dirty="0" err="1">
                <a:solidFill>
                  <a:srgbClr val="2F4F4F"/>
                </a:solidFill>
                <a:latin typeface="Cambria"/>
              </a:rPr>
              <a:t>Besacier</a:t>
            </a:r>
            <a:r>
              <a:rPr lang="en-IN" sz="2448" dirty="0">
                <a:solidFill>
                  <a:srgbClr val="2F4F4F"/>
                </a:solidFill>
                <a:latin typeface="Cambria"/>
              </a:rPr>
              <a:t>, L.; </a:t>
            </a:r>
            <a:r>
              <a:rPr lang="en-IN" sz="2448" dirty="0" err="1">
                <a:solidFill>
                  <a:srgbClr val="2F4F4F"/>
                </a:solidFill>
                <a:latin typeface="Cambria"/>
              </a:rPr>
              <a:t>Kocabiyikoglu</a:t>
            </a:r>
            <a:r>
              <a:rPr lang="en-IN" sz="2448" dirty="0">
                <a:solidFill>
                  <a:srgbClr val="2F4F4F"/>
                </a:solidFill>
                <a:latin typeface="Cambria"/>
              </a:rPr>
              <a:t>, A. C.; and </a:t>
            </a:r>
            <a:r>
              <a:rPr lang="en-IN" sz="2448" dirty="0" err="1">
                <a:solidFill>
                  <a:srgbClr val="2F4F4F"/>
                </a:solidFill>
                <a:latin typeface="Cambria"/>
              </a:rPr>
              <a:t>Pietquin</a:t>
            </a:r>
            <a:r>
              <a:rPr lang="en-IN" sz="2448" dirty="0">
                <a:solidFill>
                  <a:srgbClr val="2F4F4F"/>
                </a:solidFill>
                <a:latin typeface="Cambria"/>
              </a:rPr>
              <a:t>, O. 2018. End-to-end automatic speech translation of audiobooks. In Proceedings of ICASSP 6224–6228. </a:t>
            </a:r>
          </a:p>
          <a:p>
            <a:pPr marL="529976" marR="10816" indent="-504286" algn="just">
              <a:lnSpc>
                <a:spcPct val="113999"/>
              </a:lnSpc>
              <a:spcBef>
                <a:spcPts val="2544"/>
              </a:spcBef>
            </a:pPr>
            <a:r>
              <a:rPr lang="en-IN" sz="2448" dirty="0">
                <a:solidFill>
                  <a:srgbClr val="2F4F4F"/>
                </a:solidFill>
                <a:latin typeface="Cambria"/>
              </a:rPr>
              <a:t>[3] Sperber, M.; </a:t>
            </a:r>
            <a:r>
              <a:rPr lang="en-IN" sz="2448" dirty="0" err="1">
                <a:solidFill>
                  <a:srgbClr val="2F4F4F"/>
                </a:solidFill>
                <a:latin typeface="Cambria"/>
              </a:rPr>
              <a:t>Neubig</a:t>
            </a:r>
            <a:r>
              <a:rPr lang="en-IN" sz="2448" dirty="0">
                <a:solidFill>
                  <a:srgbClr val="2F4F4F"/>
                </a:solidFill>
                <a:latin typeface="Cambria"/>
              </a:rPr>
              <a:t>, G.; Niehues, J.; and Waibel, A. 2019. Attention-passing models for robust and data-efficient end-to-end speech translation. </a:t>
            </a:r>
            <a:r>
              <a:rPr lang="en-IN" sz="2448" dirty="0" err="1">
                <a:solidFill>
                  <a:srgbClr val="2F4F4F"/>
                </a:solidFill>
                <a:latin typeface="Cambria"/>
              </a:rPr>
              <a:t>Transac</a:t>
            </a:r>
            <a:r>
              <a:rPr lang="en-IN" sz="2448" dirty="0">
                <a:solidFill>
                  <a:srgbClr val="2F4F4F"/>
                </a:solidFill>
                <a:latin typeface="Cambria"/>
              </a:rPr>
              <a:t>- </a:t>
            </a:r>
            <a:r>
              <a:rPr lang="en-IN" sz="2448" dirty="0" err="1">
                <a:solidFill>
                  <a:srgbClr val="2F4F4F"/>
                </a:solidFill>
                <a:latin typeface="Cambria"/>
              </a:rPr>
              <a:t>tions</a:t>
            </a:r>
            <a:r>
              <a:rPr lang="en-IN" sz="2448" dirty="0">
                <a:solidFill>
                  <a:srgbClr val="2F4F4F"/>
                </a:solidFill>
                <a:latin typeface="Cambria"/>
              </a:rPr>
              <a:t> of ACL 7:313– 325. </a:t>
            </a:r>
          </a:p>
          <a:p>
            <a:pPr marL="529976" marR="10816" indent="-504286" algn="just">
              <a:lnSpc>
                <a:spcPct val="113999"/>
              </a:lnSpc>
              <a:spcBef>
                <a:spcPts val="2544"/>
              </a:spcBef>
            </a:pPr>
            <a:r>
              <a:rPr lang="en-IN" sz="2448" dirty="0">
                <a:solidFill>
                  <a:srgbClr val="2F4F4F"/>
                </a:solidFill>
                <a:latin typeface="Cambria"/>
              </a:rPr>
              <a:t>[4] </a:t>
            </a:r>
            <a:r>
              <a:rPr lang="en-IN" sz="2448" dirty="0" err="1">
                <a:solidFill>
                  <a:srgbClr val="2F4F4F"/>
                </a:solidFill>
                <a:latin typeface="Cambria"/>
              </a:rPr>
              <a:t>Bahdanau</a:t>
            </a:r>
            <a:r>
              <a:rPr lang="en-IN" sz="2448" dirty="0">
                <a:solidFill>
                  <a:srgbClr val="2F4F4F"/>
                </a:solidFill>
                <a:latin typeface="Cambria"/>
              </a:rPr>
              <a:t>, D.; Cho, K.; and </a:t>
            </a:r>
            <a:r>
              <a:rPr lang="en-IN" sz="2448" dirty="0" err="1">
                <a:solidFill>
                  <a:srgbClr val="2F4F4F"/>
                </a:solidFill>
                <a:latin typeface="Cambria"/>
              </a:rPr>
              <a:t>Bengio</a:t>
            </a:r>
            <a:r>
              <a:rPr lang="en-IN" sz="2448" dirty="0">
                <a:solidFill>
                  <a:srgbClr val="2F4F4F"/>
                </a:solidFill>
                <a:latin typeface="Cambria"/>
              </a:rPr>
              <a:t>, Y. 2015. Neural machine translation by jointly learning to align and translate. In Proceedings of ICLR. </a:t>
            </a:r>
          </a:p>
          <a:p>
            <a:pPr marL="529976" marR="10816" indent="-504286" algn="just">
              <a:lnSpc>
                <a:spcPct val="113999"/>
              </a:lnSpc>
              <a:spcBef>
                <a:spcPts val="2544"/>
              </a:spcBef>
            </a:pPr>
            <a:r>
              <a:rPr lang="en-IN" sz="2448" dirty="0">
                <a:solidFill>
                  <a:srgbClr val="2F4F4F"/>
                </a:solidFill>
                <a:latin typeface="Cambria"/>
              </a:rPr>
              <a:t>[5] Vaswani, A.; </a:t>
            </a:r>
            <a:r>
              <a:rPr lang="en-IN" sz="2448" dirty="0" err="1">
                <a:solidFill>
                  <a:srgbClr val="2F4F4F"/>
                </a:solidFill>
                <a:latin typeface="Cambria"/>
              </a:rPr>
              <a:t>Shazeer</a:t>
            </a:r>
            <a:r>
              <a:rPr lang="en-IN" sz="2448" dirty="0">
                <a:solidFill>
                  <a:srgbClr val="2F4F4F"/>
                </a:solidFill>
                <a:latin typeface="Cambria"/>
              </a:rPr>
              <a:t>, N.; Parmar, N.; </a:t>
            </a:r>
            <a:r>
              <a:rPr lang="en-IN" sz="2448" dirty="0" err="1">
                <a:solidFill>
                  <a:srgbClr val="2F4F4F"/>
                </a:solidFill>
                <a:latin typeface="Cambria"/>
              </a:rPr>
              <a:t>Uszkor</a:t>
            </a:r>
            <a:r>
              <a:rPr lang="en-IN" sz="2448" dirty="0">
                <a:solidFill>
                  <a:srgbClr val="2F4F4F"/>
                </a:solidFill>
                <a:latin typeface="Cambria"/>
              </a:rPr>
              <a:t>- </a:t>
            </a:r>
            <a:r>
              <a:rPr lang="en-IN" sz="2448" dirty="0" err="1">
                <a:solidFill>
                  <a:srgbClr val="2F4F4F"/>
                </a:solidFill>
                <a:latin typeface="Cambria"/>
              </a:rPr>
              <a:t>eit</a:t>
            </a:r>
            <a:r>
              <a:rPr lang="en-IN" sz="2448" dirty="0">
                <a:solidFill>
                  <a:srgbClr val="2F4F4F"/>
                </a:solidFill>
                <a:latin typeface="Cambria"/>
              </a:rPr>
              <a:t>, J.; Jones, L.; Gomez, A. N.; Kaiser, L.; and </a:t>
            </a:r>
            <a:r>
              <a:rPr lang="en-IN" sz="2448" dirty="0" err="1">
                <a:solidFill>
                  <a:srgbClr val="2F4F4F"/>
                </a:solidFill>
                <a:latin typeface="Cambria"/>
              </a:rPr>
              <a:t>Polosukhin</a:t>
            </a:r>
            <a:r>
              <a:rPr lang="en-IN" sz="2448" dirty="0">
                <a:solidFill>
                  <a:srgbClr val="2F4F4F"/>
                </a:solidFill>
                <a:latin typeface="Cambria"/>
              </a:rPr>
              <a:t>, I. 2017. Attention is all you need. In Proceedings of NIPS 5998– 6008. </a:t>
            </a:r>
          </a:p>
          <a:p>
            <a:pPr marL="529976" marR="10816" indent="-504286">
              <a:lnSpc>
                <a:spcPct val="113999"/>
              </a:lnSpc>
              <a:spcBef>
                <a:spcPts val="2544"/>
              </a:spcBef>
            </a:pPr>
            <a:endParaRPr lang="en-IN" sz="2800" dirty="0"/>
          </a:p>
          <a:p>
            <a:pPr marL="529976" marR="10816" indent="-504286">
              <a:lnSpc>
                <a:spcPct val="113999"/>
              </a:lnSpc>
              <a:spcBef>
                <a:spcPts val="2544"/>
              </a:spcBef>
            </a:pPr>
            <a:endParaRPr sz="2448" dirty="0">
              <a:latin typeface="Cambria"/>
              <a:cs typeface="Cambria"/>
            </a:endParaRPr>
          </a:p>
        </p:txBody>
      </p:sp>
      <p:pic>
        <p:nvPicPr>
          <p:cNvPr id="44" name="Picture 43" descr="A diagram of a process&#10;&#10;Description automatically generated">
            <a:extLst>
              <a:ext uri="{FF2B5EF4-FFF2-40B4-BE49-F238E27FC236}">
                <a16:creationId xmlns:a16="http://schemas.microsoft.com/office/drawing/2014/main" id="{A17065B4-9CDB-E401-E2B6-9E475F94776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44702" y="6816500"/>
            <a:ext cx="7272914" cy="3307781"/>
          </a:xfrm>
          <a:prstGeom prst="rect">
            <a:avLst/>
          </a:prstGeom>
        </p:spPr>
      </p:pic>
      <p:pic>
        <p:nvPicPr>
          <p:cNvPr id="46" name="Picture 45">
            <a:extLst>
              <a:ext uri="{FF2B5EF4-FFF2-40B4-BE49-F238E27FC236}">
                <a16:creationId xmlns:a16="http://schemas.microsoft.com/office/drawing/2014/main" id="{B9EB6F5E-665E-5E5D-2938-F01C8822252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0156114" y="6816501"/>
            <a:ext cx="7630691" cy="3079292"/>
          </a:xfrm>
          <a:prstGeom prst="rect">
            <a:avLst/>
          </a:prstGeom>
        </p:spPr>
      </p:pic>
      <p:pic>
        <p:nvPicPr>
          <p:cNvPr id="49" name="Picture 48">
            <a:extLst>
              <a:ext uri="{FF2B5EF4-FFF2-40B4-BE49-F238E27FC236}">
                <a16:creationId xmlns:a16="http://schemas.microsoft.com/office/drawing/2014/main" id="{F21F472A-BC64-33D0-6071-62556CE0357B}"/>
              </a:ext>
            </a:extLst>
          </p:cNvPr>
          <p:cNvPicPr>
            <a:picLocks noChangeAspect="1"/>
          </p:cNvPicPr>
          <p:nvPr/>
        </p:nvPicPr>
        <p:blipFill rotWithShape="1">
          <a:blip r:embed="rId9">
            <a:extLst>
              <a:ext uri="{28A0092B-C50C-407E-A947-70E740481C1C}">
                <a14:useLocalDpi xmlns:a14="http://schemas.microsoft.com/office/drawing/2010/main" val="0"/>
              </a:ext>
            </a:extLst>
          </a:blip>
          <a:srcRect l="1753" t="4458" r="3375" b="3194"/>
          <a:stretch/>
        </p:blipFill>
        <p:spPr>
          <a:xfrm>
            <a:off x="21843206" y="14855377"/>
            <a:ext cx="4495800" cy="2418698"/>
          </a:xfrm>
          <a:prstGeom prst="rect">
            <a:avLst/>
          </a:prstGeom>
        </p:spPr>
      </p:pic>
      <p:sp>
        <p:nvSpPr>
          <p:cNvPr id="56" name="object 31">
            <a:extLst>
              <a:ext uri="{FF2B5EF4-FFF2-40B4-BE49-F238E27FC236}">
                <a16:creationId xmlns:a16="http://schemas.microsoft.com/office/drawing/2014/main" id="{5BBB92D8-84E5-74B5-6831-E4E1FCB24952}"/>
              </a:ext>
            </a:extLst>
          </p:cNvPr>
          <p:cNvSpPr txBox="1"/>
          <p:nvPr/>
        </p:nvSpPr>
        <p:spPr>
          <a:xfrm>
            <a:off x="20029169" y="21173281"/>
            <a:ext cx="8091615" cy="4237588"/>
          </a:xfrm>
          <a:prstGeom prst="rect">
            <a:avLst/>
          </a:prstGeom>
        </p:spPr>
        <p:txBody>
          <a:bodyPr vert="horz" wrap="square" lIns="0" tIns="33800" rIns="0" bIns="0" rtlCol="0">
            <a:spAutoFit/>
          </a:bodyPr>
          <a:lstStyle/>
          <a:p>
            <a:pPr marL="37855">
              <a:spcBef>
                <a:spcPts val="266"/>
              </a:spcBef>
            </a:pPr>
            <a:r>
              <a:rPr lang="en-IN" sz="3513" b="1" cap="small" spc="243" dirty="0">
                <a:solidFill>
                  <a:srgbClr val="00007F"/>
                </a:solidFill>
                <a:latin typeface="Cambria"/>
                <a:cs typeface="Cambria"/>
              </a:rPr>
              <a:t>Conclusions</a:t>
            </a:r>
            <a:endParaRPr lang="en-IN" sz="3513" dirty="0">
              <a:latin typeface="Cambria"/>
              <a:cs typeface="Cambria"/>
            </a:endParaRPr>
          </a:p>
          <a:p>
            <a:pPr marL="27040" marR="10816" algn="just">
              <a:lnSpc>
                <a:spcPct val="113999"/>
              </a:lnSpc>
              <a:spcBef>
                <a:spcPts val="2661"/>
              </a:spcBef>
            </a:pPr>
            <a:r>
              <a:rPr lang="en-IN" sz="2448" spc="-21" dirty="0">
                <a:solidFill>
                  <a:srgbClr val="2F4F4F"/>
                </a:solidFill>
                <a:latin typeface="Cambria"/>
                <a:cs typeface="Cambria"/>
              </a:rPr>
              <a:t>The suggested paradigm employs a transformer base model, conducting speech recognition and translation in two stages within a single model. This approach enhances overall performance by enabling mutual benefits between the recognition and translation processes, as confirmed by experiments across various language pairings.</a:t>
            </a:r>
          </a:p>
          <a:p>
            <a:pPr marL="27040" marR="10816" algn="just">
              <a:lnSpc>
                <a:spcPct val="113999"/>
              </a:lnSpc>
              <a:spcBef>
                <a:spcPts val="2661"/>
              </a:spcBef>
            </a:pPr>
            <a:endParaRPr lang="en-IN" sz="2448" dirty="0">
              <a:latin typeface="Cambria"/>
              <a:cs typeface="Cambria"/>
            </a:endParaRPr>
          </a:p>
        </p:txBody>
      </p:sp>
      <p:sp>
        <p:nvSpPr>
          <p:cNvPr id="57" name="object 31">
            <a:extLst>
              <a:ext uri="{FF2B5EF4-FFF2-40B4-BE49-F238E27FC236}">
                <a16:creationId xmlns:a16="http://schemas.microsoft.com/office/drawing/2014/main" id="{8C5586EF-DDD3-08A8-43D8-3E4CF7B92248}"/>
              </a:ext>
            </a:extLst>
          </p:cNvPr>
          <p:cNvSpPr txBox="1"/>
          <p:nvPr/>
        </p:nvSpPr>
        <p:spPr>
          <a:xfrm>
            <a:off x="20029169" y="24907081"/>
            <a:ext cx="8091616" cy="5526018"/>
          </a:xfrm>
          <a:prstGeom prst="rect">
            <a:avLst/>
          </a:prstGeom>
        </p:spPr>
        <p:txBody>
          <a:bodyPr vert="horz" wrap="square" lIns="0" tIns="33800" rIns="0" bIns="0" rtlCol="0">
            <a:spAutoFit/>
          </a:bodyPr>
          <a:lstStyle/>
          <a:p>
            <a:pPr marL="37855">
              <a:spcBef>
                <a:spcPts val="266"/>
              </a:spcBef>
            </a:pPr>
            <a:r>
              <a:rPr lang="en-US" sz="3513" b="1" cap="small" spc="243" dirty="0">
                <a:solidFill>
                  <a:srgbClr val="00007F"/>
                </a:solidFill>
                <a:latin typeface="Cambria"/>
                <a:cs typeface="Cambria"/>
              </a:rPr>
              <a:t>Future work</a:t>
            </a:r>
            <a:endParaRPr sz="3513" dirty="0">
              <a:latin typeface="Cambria"/>
              <a:cs typeface="Cambria"/>
            </a:endParaRPr>
          </a:p>
          <a:p>
            <a:pPr marL="369940" marR="10816" indent="-342900" algn="just">
              <a:lnSpc>
                <a:spcPct val="113999"/>
              </a:lnSpc>
              <a:spcBef>
                <a:spcPts val="2661"/>
              </a:spcBef>
              <a:buFont typeface="Arial" panose="020B0604020202020204" pitchFamily="34" charset="0"/>
              <a:buChar char="•"/>
            </a:pPr>
            <a:r>
              <a:rPr lang="en-IN" sz="2448" dirty="0">
                <a:solidFill>
                  <a:srgbClr val="2F4F4F"/>
                </a:solidFill>
                <a:latin typeface="Cambria"/>
                <a:cs typeface="Cambria"/>
              </a:rPr>
              <a:t>To develop a speech-to-text model using acoustic features and a self-attention architecture, eliminating the need for speech transcripts also try this model of different data set to translate into English Text. </a:t>
            </a:r>
          </a:p>
          <a:p>
            <a:pPr marL="369940" marR="10816" indent="-342900" algn="just">
              <a:lnSpc>
                <a:spcPct val="113999"/>
              </a:lnSpc>
              <a:spcBef>
                <a:spcPts val="2661"/>
              </a:spcBef>
              <a:buFont typeface="Arial" panose="020B0604020202020204" pitchFamily="34" charset="0"/>
              <a:buChar char="•"/>
            </a:pPr>
            <a:r>
              <a:rPr lang="en-IN" sz="2448" dirty="0">
                <a:solidFill>
                  <a:srgbClr val="2F4F4F"/>
                </a:solidFill>
                <a:latin typeface="Cambria"/>
                <a:cs typeface="Cambria"/>
              </a:rPr>
              <a:t>This project aligns with a larger initiative for speech-to-Indian sign language translation, involving two stages: converting diverse language speeches to English text and then translating the English text to Indian signs. The goal is to facilitate communication for individuals with hearing difficulties who rely on sign language.</a:t>
            </a:r>
            <a:endParaRPr sz="2448" dirty="0">
              <a:latin typeface="Cambria"/>
              <a:cs typeface="Cambria"/>
            </a:endParaRPr>
          </a:p>
        </p:txBody>
      </p:sp>
      <p:pic>
        <p:nvPicPr>
          <p:cNvPr id="67" name="Picture 66" descr="A diagram of a decoder&#10;&#10;Description automatically generated">
            <a:extLst>
              <a:ext uri="{FF2B5EF4-FFF2-40B4-BE49-F238E27FC236}">
                <a16:creationId xmlns:a16="http://schemas.microsoft.com/office/drawing/2014/main" id="{7F3861DF-31B1-E5E7-9920-BFAA6ED5567C}"/>
              </a:ext>
            </a:extLst>
          </p:cNvPr>
          <p:cNvPicPr>
            <a:picLocks noChangeAspect="1"/>
          </p:cNvPicPr>
          <p:nvPr/>
        </p:nvPicPr>
        <p:blipFill rotWithShape="1">
          <a:blip r:embed="rId10">
            <a:extLst>
              <a:ext uri="{28A0092B-C50C-407E-A947-70E740481C1C}">
                <a14:useLocalDpi xmlns:a14="http://schemas.microsoft.com/office/drawing/2010/main" val="0"/>
              </a:ext>
            </a:extLst>
          </a:blip>
          <a:srcRect l="1127" r="1301"/>
          <a:stretch/>
        </p:blipFill>
        <p:spPr>
          <a:xfrm>
            <a:off x="10203360" y="14046017"/>
            <a:ext cx="8994589" cy="3303355"/>
          </a:xfrm>
          <a:prstGeom prst="rect">
            <a:avLst/>
          </a:prstGeom>
        </p:spPr>
      </p:pic>
      <p:pic>
        <p:nvPicPr>
          <p:cNvPr id="69" name="Picture 68" descr="A diagram of a cross-attention&#10;&#10;Description automatically generated">
            <a:extLst>
              <a:ext uri="{FF2B5EF4-FFF2-40B4-BE49-F238E27FC236}">
                <a16:creationId xmlns:a16="http://schemas.microsoft.com/office/drawing/2014/main" id="{FC2BAB82-7FF8-E2AC-AF2C-661604505E1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313256" y="26176714"/>
            <a:ext cx="6859673" cy="4292967"/>
          </a:xfrm>
          <a:prstGeom prst="rect">
            <a:avLst/>
          </a:prstGeom>
        </p:spPr>
      </p:pic>
      <mc:AlternateContent xmlns:mc="http://schemas.openxmlformats.org/markup-compatibility/2006" xmlns:p14="http://schemas.microsoft.com/office/powerpoint/2010/main">
        <mc:Choice Requires="p14">
          <p:contentPart p14:bwMode="auto" r:id="rId12">
            <p14:nvContentPartPr>
              <p14:cNvPr id="53" name="Ink 52">
                <a:extLst>
                  <a:ext uri="{FF2B5EF4-FFF2-40B4-BE49-F238E27FC236}">
                    <a16:creationId xmlns:a16="http://schemas.microsoft.com/office/drawing/2014/main" id="{A083419F-3759-6E8E-030E-CDEBE6E35BCA}"/>
                  </a:ext>
                </a:extLst>
              </p14:cNvPr>
              <p14:cNvContentPartPr/>
              <p14:nvPr/>
            </p14:nvContentPartPr>
            <p14:xfrm>
              <a:off x="22055291" y="17089952"/>
              <a:ext cx="360" cy="360"/>
            </p14:xfrm>
          </p:contentPart>
        </mc:Choice>
        <mc:Fallback xmlns="">
          <p:pic>
            <p:nvPicPr>
              <p:cNvPr id="53" name="Ink 52">
                <a:extLst>
                  <a:ext uri="{FF2B5EF4-FFF2-40B4-BE49-F238E27FC236}">
                    <a16:creationId xmlns:a16="http://schemas.microsoft.com/office/drawing/2014/main" id="{A083419F-3759-6E8E-030E-CDEBE6E35BCA}"/>
                  </a:ext>
                </a:extLst>
              </p:cNvPr>
              <p:cNvPicPr/>
              <p:nvPr/>
            </p:nvPicPr>
            <p:blipFill>
              <a:blip r:embed="rId13"/>
              <a:stretch>
                <a:fillRect/>
              </a:stretch>
            </p:blipFill>
            <p:spPr>
              <a:xfrm>
                <a:off x="22046651" y="17081312"/>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60" name="Ink 59">
                <a:extLst>
                  <a:ext uri="{FF2B5EF4-FFF2-40B4-BE49-F238E27FC236}">
                    <a16:creationId xmlns:a16="http://schemas.microsoft.com/office/drawing/2014/main" id="{99EA073B-1ED0-1CD7-214C-8D3540CAC140}"/>
                  </a:ext>
                </a:extLst>
              </p14:cNvPr>
              <p14:cNvContentPartPr/>
              <p14:nvPr/>
            </p14:nvContentPartPr>
            <p14:xfrm>
              <a:off x="22017851" y="17021912"/>
              <a:ext cx="48960" cy="73440"/>
            </p14:xfrm>
          </p:contentPart>
        </mc:Choice>
        <mc:Fallback xmlns="">
          <p:pic>
            <p:nvPicPr>
              <p:cNvPr id="60" name="Ink 59">
                <a:extLst>
                  <a:ext uri="{FF2B5EF4-FFF2-40B4-BE49-F238E27FC236}">
                    <a16:creationId xmlns:a16="http://schemas.microsoft.com/office/drawing/2014/main" id="{99EA073B-1ED0-1CD7-214C-8D3540CAC140}"/>
                  </a:ext>
                </a:extLst>
              </p:cNvPr>
              <p:cNvPicPr/>
              <p:nvPr/>
            </p:nvPicPr>
            <p:blipFill>
              <a:blip r:embed="rId15"/>
              <a:stretch>
                <a:fillRect/>
              </a:stretch>
            </p:blipFill>
            <p:spPr>
              <a:xfrm>
                <a:off x="21982211" y="16986272"/>
                <a:ext cx="120600" cy="145080"/>
              </a:xfrm>
              <a:prstGeom prst="rect">
                <a:avLst/>
              </a:prstGeom>
            </p:spPr>
          </p:pic>
        </mc:Fallback>
      </mc:AlternateContent>
      <p:grpSp>
        <p:nvGrpSpPr>
          <p:cNvPr id="64" name="Group 63">
            <a:extLst>
              <a:ext uri="{FF2B5EF4-FFF2-40B4-BE49-F238E27FC236}">
                <a16:creationId xmlns:a16="http://schemas.microsoft.com/office/drawing/2014/main" id="{89DEE180-7639-26A7-5AED-3ECBAFB3D681}"/>
              </a:ext>
            </a:extLst>
          </p:cNvPr>
          <p:cNvGrpSpPr/>
          <p:nvPr/>
        </p:nvGrpSpPr>
        <p:grpSpPr>
          <a:xfrm>
            <a:off x="21870063" y="16885721"/>
            <a:ext cx="1338480" cy="266400"/>
            <a:chOff x="21883571" y="15653552"/>
            <a:chExt cx="1338480" cy="266400"/>
          </a:xfrm>
        </p:grpSpPr>
        <mc:AlternateContent xmlns:mc="http://schemas.openxmlformats.org/markup-compatibility/2006" xmlns:p14="http://schemas.microsoft.com/office/powerpoint/2010/main">
          <mc:Choice Requires="p14">
            <p:contentPart p14:bwMode="auto" r:id="rId16">
              <p14:nvContentPartPr>
                <p14:cNvPr id="21" name="Ink 20">
                  <a:extLst>
                    <a:ext uri="{FF2B5EF4-FFF2-40B4-BE49-F238E27FC236}">
                      <a16:creationId xmlns:a16="http://schemas.microsoft.com/office/drawing/2014/main" id="{0678BE91-ED5E-5B9D-A4D9-D61A80791DD6}"/>
                    </a:ext>
                  </a:extLst>
                </p14:cNvPr>
                <p14:cNvContentPartPr/>
                <p14:nvPr/>
              </p14:nvContentPartPr>
              <p14:xfrm>
                <a:off x="22130517" y="15837152"/>
                <a:ext cx="266400" cy="47160"/>
              </p14:xfrm>
            </p:contentPart>
          </mc:Choice>
          <mc:Fallback xmlns="">
            <p:pic>
              <p:nvPicPr>
                <p:cNvPr id="21" name="Ink 20">
                  <a:extLst>
                    <a:ext uri="{FF2B5EF4-FFF2-40B4-BE49-F238E27FC236}">
                      <a16:creationId xmlns:a16="http://schemas.microsoft.com/office/drawing/2014/main" id="{0678BE91-ED5E-5B9D-A4D9-D61A80791DD6}"/>
                    </a:ext>
                  </a:extLst>
                </p:cNvPr>
                <p:cNvPicPr/>
                <p:nvPr/>
              </p:nvPicPr>
              <p:blipFill>
                <a:blip r:embed="rId17"/>
                <a:stretch>
                  <a:fillRect/>
                </a:stretch>
              </p:blipFill>
              <p:spPr>
                <a:xfrm>
                  <a:off x="22124397" y="15831032"/>
                  <a:ext cx="278640" cy="594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 name="Ink 23">
                  <a:extLst>
                    <a:ext uri="{FF2B5EF4-FFF2-40B4-BE49-F238E27FC236}">
                      <a16:creationId xmlns:a16="http://schemas.microsoft.com/office/drawing/2014/main" id="{B5703FBF-C79E-A431-8140-BEE077665232}"/>
                    </a:ext>
                  </a:extLst>
                </p14:cNvPr>
                <p14:cNvContentPartPr/>
                <p14:nvPr/>
              </p14:nvContentPartPr>
              <p14:xfrm>
                <a:off x="22186317" y="15798632"/>
                <a:ext cx="68040" cy="360"/>
              </p14:xfrm>
            </p:contentPart>
          </mc:Choice>
          <mc:Fallback xmlns="">
            <p:pic>
              <p:nvPicPr>
                <p:cNvPr id="24" name="Ink 23">
                  <a:extLst>
                    <a:ext uri="{FF2B5EF4-FFF2-40B4-BE49-F238E27FC236}">
                      <a16:creationId xmlns:a16="http://schemas.microsoft.com/office/drawing/2014/main" id="{B5703FBF-C79E-A431-8140-BEE077665232}"/>
                    </a:ext>
                  </a:extLst>
                </p:cNvPr>
                <p:cNvPicPr/>
                <p:nvPr/>
              </p:nvPicPr>
              <p:blipFill>
                <a:blip r:embed="rId19"/>
                <a:stretch>
                  <a:fillRect/>
                </a:stretch>
              </p:blipFill>
              <p:spPr>
                <a:xfrm>
                  <a:off x="22180197" y="15792512"/>
                  <a:ext cx="80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a:extLst>
                    <a:ext uri="{FF2B5EF4-FFF2-40B4-BE49-F238E27FC236}">
                      <a16:creationId xmlns:a16="http://schemas.microsoft.com/office/drawing/2014/main" id="{5A1DA648-4F9D-9BCA-711A-306E66AFB23C}"/>
                    </a:ext>
                  </a:extLst>
                </p14:cNvPr>
                <p14:cNvContentPartPr/>
                <p14:nvPr/>
              </p14:nvContentPartPr>
              <p14:xfrm>
                <a:off x="21887517" y="15729512"/>
                <a:ext cx="1326960" cy="120240"/>
              </p14:xfrm>
            </p:contentPart>
          </mc:Choice>
          <mc:Fallback xmlns="">
            <p:pic>
              <p:nvPicPr>
                <p:cNvPr id="28" name="Ink 27">
                  <a:extLst>
                    <a:ext uri="{FF2B5EF4-FFF2-40B4-BE49-F238E27FC236}">
                      <a16:creationId xmlns:a16="http://schemas.microsoft.com/office/drawing/2014/main" id="{5A1DA648-4F9D-9BCA-711A-306E66AFB23C}"/>
                    </a:ext>
                  </a:extLst>
                </p:cNvPr>
                <p:cNvPicPr/>
                <p:nvPr/>
              </p:nvPicPr>
              <p:blipFill>
                <a:blip r:embed="rId21"/>
                <a:stretch>
                  <a:fillRect/>
                </a:stretch>
              </p:blipFill>
              <p:spPr>
                <a:xfrm>
                  <a:off x="21881397" y="15723392"/>
                  <a:ext cx="1339200" cy="1324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a:extLst>
                    <a:ext uri="{FF2B5EF4-FFF2-40B4-BE49-F238E27FC236}">
                      <a16:creationId xmlns:a16="http://schemas.microsoft.com/office/drawing/2014/main" id="{1B1E89DA-5772-0966-03AA-F3F8F1A3DE78}"/>
                    </a:ext>
                  </a:extLst>
                </p14:cNvPr>
                <p14:cNvContentPartPr/>
                <p14:nvPr/>
              </p14:nvContentPartPr>
              <p14:xfrm>
                <a:off x="22581237" y="15732032"/>
                <a:ext cx="383760" cy="60120"/>
              </p14:xfrm>
            </p:contentPart>
          </mc:Choice>
          <mc:Fallback xmlns="">
            <p:pic>
              <p:nvPicPr>
                <p:cNvPr id="29" name="Ink 28">
                  <a:extLst>
                    <a:ext uri="{FF2B5EF4-FFF2-40B4-BE49-F238E27FC236}">
                      <a16:creationId xmlns:a16="http://schemas.microsoft.com/office/drawing/2014/main" id="{1B1E89DA-5772-0966-03AA-F3F8F1A3DE78}"/>
                    </a:ext>
                  </a:extLst>
                </p:cNvPr>
                <p:cNvPicPr/>
                <p:nvPr/>
              </p:nvPicPr>
              <p:blipFill>
                <a:blip r:embed="rId23"/>
                <a:stretch>
                  <a:fillRect/>
                </a:stretch>
              </p:blipFill>
              <p:spPr>
                <a:xfrm>
                  <a:off x="22575117" y="15725912"/>
                  <a:ext cx="396000" cy="723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6" name="Ink 35">
                  <a:extLst>
                    <a:ext uri="{FF2B5EF4-FFF2-40B4-BE49-F238E27FC236}">
                      <a16:creationId xmlns:a16="http://schemas.microsoft.com/office/drawing/2014/main" id="{9B68896A-BB21-B3C0-F111-FC2451059D60}"/>
                    </a:ext>
                  </a:extLst>
                </p14:cNvPr>
                <p14:cNvContentPartPr/>
                <p14:nvPr/>
              </p14:nvContentPartPr>
              <p14:xfrm>
                <a:off x="22903797" y="15849752"/>
                <a:ext cx="311760" cy="70200"/>
              </p14:xfrm>
            </p:contentPart>
          </mc:Choice>
          <mc:Fallback xmlns="">
            <p:pic>
              <p:nvPicPr>
                <p:cNvPr id="36" name="Ink 35">
                  <a:extLst>
                    <a:ext uri="{FF2B5EF4-FFF2-40B4-BE49-F238E27FC236}">
                      <a16:creationId xmlns:a16="http://schemas.microsoft.com/office/drawing/2014/main" id="{9B68896A-BB21-B3C0-F111-FC2451059D60}"/>
                    </a:ext>
                  </a:extLst>
                </p:cNvPr>
                <p:cNvPicPr/>
                <p:nvPr/>
              </p:nvPicPr>
              <p:blipFill>
                <a:blip r:embed="rId25"/>
                <a:stretch>
                  <a:fillRect/>
                </a:stretch>
              </p:blipFill>
              <p:spPr>
                <a:xfrm>
                  <a:off x="22885797" y="15832112"/>
                  <a:ext cx="347400" cy="1058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37" name="Ink 36">
                  <a:extLst>
                    <a:ext uri="{FF2B5EF4-FFF2-40B4-BE49-F238E27FC236}">
                      <a16:creationId xmlns:a16="http://schemas.microsoft.com/office/drawing/2014/main" id="{53C3B4E7-6734-8C9C-7DFA-D1E169DFDAFD}"/>
                    </a:ext>
                  </a:extLst>
                </p14:cNvPr>
                <p14:cNvContentPartPr/>
                <p14:nvPr/>
              </p14:nvContentPartPr>
              <p14:xfrm>
                <a:off x="23202957" y="15690992"/>
                <a:ext cx="12600" cy="12600"/>
              </p14:xfrm>
            </p:contentPart>
          </mc:Choice>
          <mc:Fallback xmlns="">
            <p:pic>
              <p:nvPicPr>
                <p:cNvPr id="37" name="Ink 36">
                  <a:extLst>
                    <a:ext uri="{FF2B5EF4-FFF2-40B4-BE49-F238E27FC236}">
                      <a16:creationId xmlns:a16="http://schemas.microsoft.com/office/drawing/2014/main" id="{53C3B4E7-6734-8C9C-7DFA-D1E169DFDAFD}"/>
                    </a:ext>
                  </a:extLst>
                </p:cNvPr>
                <p:cNvPicPr/>
                <p:nvPr/>
              </p:nvPicPr>
              <p:blipFill>
                <a:blip r:embed="rId27"/>
                <a:stretch>
                  <a:fillRect/>
                </a:stretch>
              </p:blipFill>
              <p:spPr>
                <a:xfrm>
                  <a:off x="23184957" y="15673352"/>
                  <a:ext cx="4824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38" name="Ink 37">
                  <a:extLst>
                    <a:ext uri="{FF2B5EF4-FFF2-40B4-BE49-F238E27FC236}">
                      <a16:creationId xmlns:a16="http://schemas.microsoft.com/office/drawing/2014/main" id="{E113F9BF-FC47-7C55-3537-4F083B8D3031}"/>
                    </a:ext>
                  </a:extLst>
                </p14:cNvPr>
                <p14:cNvContentPartPr/>
                <p14:nvPr/>
              </p14:nvContentPartPr>
              <p14:xfrm>
                <a:off x="22945557" y="15690992"/>
                <a:ext cx="276480" cy="360"/>
              </p14:xfrm>
            </p:contentPart>
          </mc:Choice>
          <mc:Fallback xmlns="">
            <p:pic>
              <p:nvPicPr>
                <p:cNvPr id="38" name="Ink 37">
                  <a:extLst>
                    <a:ext uri="{FF2B5EF4-FFF2-40B4-BE49-F238E27FC236}">
                      <a16:creationId xmlns:a16="http://schemas.microsoft.com/office/drawing/2014/main" id="{E113F9BF-FC47-7C55-3537-4F083B8D3031}"/>
                    </a:ext>
                  </a:extLst>
                </p:cNvPr>
                <p:cNvPicPr/>
                <p:nvPr/>
              </p:nvPicPr>
              <p:blipFill>
                <a:blip r:embed="rId29"/>
                <a:stretch>
                  <a:fillRect/>
                </a:stretch>
              </p:blipFill>
              <p:spPr>
                <a:xfrm>
                  <a:off x="22927557" y="15673352"/>
                  <a:ext cx="31212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8E125D71-20A6-BE0D-2B3D-F4E2D321B9B3}"/>
                    </a:ext>
                  </a:extLst>
                </p14:cNvPr>
                <p14:cNvContentPartPr/>
                <p14:nvPr/>
              </p14:nvContentPartPr>
              <p14:xfrm>
                <a:off x="22132677" y="15726632"/>
                <a:ext cx="941400" cy="127080"/>
              </p14:xfrm>
            </p:contentPart>
          </mc:Choice>
          <mc:Fallback xmlns="">
            <p:pic>
              <p:nvPicPr>
                <p:cNvPr id="43" name="Ink 42">
                  <a:extLst>
                    <a:ext uri="{FF2B5EF4-FFF2-40B4-BE49-F238E27FC236}">
                      <a16:creationId xmlns:a16="http://schemas.microsoft.com/office/drawing/2014/main" id="{8E125D71-20A6-BE0D-2B3D-F4E2D321B9B3}"/>
                    </a:ext>
                  </a:extLst>
                </p:cNvPr>
                <p:cNvPicPr/>
                <p:nvPr/>
              </p:nvPicPr>
              <p:blipFill>
                <a:blip r:embed="rId31"/>
                <a:stretch>
                  <a:fillRect/>
                </a:stretch>
              </p:blipFill>
              <p:spPr>
                <a:xfrm>
                  <a:off x="22069677" y="15663992"/>
                  <a:ext cx="10670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id="{ECD911DE-ABD6-FDA7-1024-4761AACC7075}"/>
                    </a:ext>
                  </a:extLst>
                </p14:cNvPr>
                <p14:cNvContentPartPr/>
                <p14:nvPr/>
              </p14:nvContentPartPr>
              <p14:xfrm>
                <a:off x="22137357" y="15855872"/>
                <a:ext cx="138600" cy="30240"/>
              </p14:xfrm>
            </p:contentPart>
          </mc:Choice>
          <mc:Fallback xmlns="">
            <p:pic>
              <p:nvPicPr>
                <p:cNvPr id="45" name="Ink 44">
                  <a:extLst>
                    <a:ext uri="{FF2B5EF4-FFF2-40B4-BE49-F238E27FC236}">
                      <a16:creationId xmlns:a16="http://schemas.microsoft.com/office/drawing/2014/main" id="{ECD911DE-ABD6-FDA7-1024-4761AACC7075}"/>
                    </a:ext>
                  </a:extLst>
                </p:cNvPr>
                <p:cNvPicPr/>
                <p:nvPr/>
              </p:nvPicPr>
              <p:blipFill>
                <a:blip r:embed="rId33"/>
                <a:stretch>
                  <a:fillRect/>
                </a:stretch>
              </p:blipFill>
              <p:spPr>
                <a:xfrm>
                  <a:off x="22074357" y="15793232"/>
                  <a:ext cx="26424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55" name="Ink 54">
                  <a:extLst>
                    <a:ext uri="{FF2B5EF4-FFF2-40B4-BE49-F238E27FC236}">
                      <a16:creationId xmlns:a16="http://schemas.microsoft.com/office/drawing/2014/main" id="{C4F7CB11-5334-3C89-20E2-71B107BCA723}"/>
                    </a:ext>
                  </a:extLst>
                </p14:cNvPr>
                <p14:cNvContentPartPr/>
                <p14:nvPr/>
              </p14:nvContentPartPr>
              <p14:xfrm>
                <a:off x="21883571" y="15653552"/>
                <a:ext cx="234720" cy="252360"/>
              </p14:xfrm>
            </p:contentPart>
          </mc:Choice>
          <mc:Fallback xmlns="">
            <p:pic>
              <p:nvPicPr>
                <p:cNvPr id="55" name="Ink 54">
                  <a:extLst>
                    <a:ext uri="{FF2B5EF4-FFF2-40B4-BE49-F238E27FC236}">
                      <a16:creationId xmlns:a16="http://schemas.microsoft.com/office/drawing/2014/main" id="{C4F7CB11-5334-3C89-20E2-71B107BCA723}"/>
                    </a:ext>
                  </a:extLst>
                </p:cNvPr>
                <p:cNvPicPr/>
                <p:nvPr/>
              </p:nvPicPr>
              <p:blipFill>
                <a:blip r:embed="rId35"/>
                <a:stretch>
                  <a:fillRect/>
                </a:stretch>
              </p:blipFill>
              <p:spPr>
                <a:xfrm>
                  <a:off x="21874571" y="15644552"/>
                  <a:ext cx="252360" cy="2700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58" name="Ink 57">
                  <a:extLst>
                    <a:ext uri="{FF2B5EF4-FFF2-40B4-BE49-F238E27FC236}">
                      <a16:creationId xmlns:a16="http://schemas.microsoft.com/office/drawing/2014/main" id="{E9D2EEBA-4786-B830-9EDD-F6A978B97C3F}"/>
                    </a:ext>
                  </a:extLst>
                </p14:cNvPr>
                <p14:cNvContentPartPr/>
                <p14:nvPr/>
              </p14:nvContentPartPr>
              <p14:xfrm>
                <a:off x="21914891" y="15746792"/>
                <a:ext cx="78480" cy="61560"/>
              </p14:xfrm>
            </p:contentPart>
          </mc:Choice>
          <mc:Fallback xmlns="">
            <p:pic>
              <p:nvPicPr>
                <p:cNvPr id="58" name="Ink 57">
                  <a:extLst>
                    <a:ext uri="{FF2B5EF4-FFF2-40B4-BE49-F238E27FC236}">
                      <a16:creationId xmlns:a16="http://schemas.microsoft.com/office/drawing/2014/main" id="{E9D2EEBA-4786-B830-9EDD-F6A978B97C3F}"/>
                    </a:ext>
                  </a:extLst>
                </p:cNvPr>
                <p:cNvPicPr/>
                <p:nvPr/>
              </p:nvPicPr>
              <p:blipFill>
                <a:blip r:embed="rId37"/>
                <a:stretch>
                  <a:fillRect/>
                </a:stretch>
              </p:blipFill>
              <p:spPr>
                <a:xfrm>
                  <a:off x="21905891" y="15738152"/>
                  <a:ext cx="96120" cy="7920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62" name="Ink 61">
                  <a:extLst>
                    <a:ext uri="{FF2B5EF4-FFF2-40B4-BE49-F238E27FC236}">
                      <a16:creationId xmlns:a16="http://schemas.microsoft.com/office/drawing/2014/main" id="{3AD21AB1-BDF1-7668-FB49-CDC573896EDA}"/>
                    </a:ext>
                  </a:extLst>
                </p14:cNvPr>
                <p14:cNvContentPartPr/>
                <p14:nvPr/>
              </p14:nvContentPartPr>
              <p14:xfrm>
                <a:off x="23105411" y="15749312"/>
                <a:ext cx="91440" cy="24840"/>
              </p14:xfrm>
            </p:contentPart>
          </mc:Choice>
          <mc:Fallback xmlns="">
            <p:pic>
              <p:nvPicPr>
                <p:cNvPr id="62" name="Ink 61">
                  <a:extLst>
                    <a:ext uri="{FF2B5EF4-FFF2-40B4-BE49-F238E27FC236}">
                      <a16:creationId xmlns:a16="http://schemas.microsoft.com/office/drawing/2014/main" id="{3AD21AB1-BDF1-7668-FB49-CDC573896EDA}"/>
                    </a:ext>
                  </a:extLst>
                </p:cNvPr>
                <p:cNvPicPr/>
                <p:nvPr/>
              </p:nvPicPr>
              <p:blipFill>
                <a:blip r:embed="rId39"/>
                <a:stretch>
                  <a:fillRect/>
                </a:stretch>
              </p:blipFill>
              <p:spPr>
                <a:xfrm>
                  <a:off x="23069771" y="15713672"/>
                  <a:ext cx="163080" cy="9648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63" name="Ink 62">
                  <a:extLst>
                    <a:ext uri="{FF2B5EF4-FFF2-40B4-BE49-F238E27FC236}">
                      <a16:creationId xmlns:a16="http://schemas.microsoft.com/office/drawing/2014/main" id="{23064B85-8C92-91D2-1559-AB1E5EFB4CA7}"/>
                    </a:ext>
                  </a:extLst>
                </p14:cNvPr>
                <p14:cNvContentPartPr/>
                <p14:nvPr/>
              </p14:nvContentPartPr>
              <p14:xfrm>
                <a:off x="23122691" y="15834632"/>
                <a:ext cx="99360" cy="12600"/>
              </p14:xfrm>
            </p:contentPart>
          </mc:Choice>
          <mc:Fallback xmlns="">
            <p:pic>
              <p:nvPicPr>
                <p:cNvPr id="63" name="Ink 62">
                  <a:extLst>
                    <a:ext uri="{FF2B5EF4-FFF2-40B4-BE49-F238E27FC236}">
                      <a16:creationId xmlns:a16="http://schemas.microsoft.com/office/drawing/2014/main" id="{23064B85-8C92-91D2-1559-AB1E5EFB4CA7}"/>
                    </a:ext>
                  </a:extLst>
                </p:cNvPr>
                <p:cNvPicPr/>
                <p:nvPr/>
              </p:nvPicPr>
              <p:blipFill>
                <a:blip r:embed="rId41"/>
                <a:stretch>
                  <a:fillRect/>
                </a:stretch>
              </p:blipFill>
              <p:spPr>
                <a:xfrm>
                  <a:off x="23086691" y="15798632"/>
                  <a:ext cx="171000" cy="84240"/>
                </a:xfrm>
                <a:prstGeom prst="rect">
                  <a:avLst/>
                </a:prstGeom>
              </p:spPr>
            </p:pic>
          </mc:Fallback>
        </mc:AlternateContent>
      </p:grpSp>
      <p:sp>
        <p:nvSpPr>
          <p:cNvPr id="65" name="TextBox 64">
            <a:extLst>
              <a:ext uri="{FF2B5EF4-FFF2-40B4-BE49-F238E27FC236}">
                <a16:creationId xmlns:a16="http://schemas.microsoft.com/office/drawing/2014/main" id="{40E593EB-B0CB-8C9E-6C6B-48C6A5A5ED06}"/>
              </a:ext>
            </a:extLst>
          </p:cNvPr>
          <p:cNvSpPr txBox="1"/>
          <p:nvPr/>
        </p:nvSpPr>
        <p:spPr>
          <a:xfrm>
            <a:off x="21979863" y="16779994"/>
            <a:ext cx="1549357" cy="430887"/>
          </a:xfrm>
          <a:prstGeom prst="rect">
            <a:avLst/>
          </a:prstGeom>
          <a:noFill/>
        </p:spPr>
        <p:txBody>
          <a:bodyPr wrap="square" rtlCol="0">
            <a:spAutoFit/>
          </a:bodyPr>
          <a:lstStyle/>
          <a:p>
            <a:r>
              <a:rPr lang="en-US" sz="2200" spc="-21" dirty="0">
                <a:latin typeface="Cambria"/>
              </a:rPr>
              <a:t>Interactive</a:t>
            </a:r>
          </a:p>
        </p:txBody>
      </p:sp>
      <p:sp>
        <p:nvSpPr>
          <p:cNvPr id="66" name="object 15">
            <a:extLst>
              <a:ext uri="{FF2B5EF4-FFF2-40B4-BE49-F238E27FC236}">
                <a16:creationId xmlns:a16="http://schemas.microsoft.com/office/drawing/2014/main" id="{59E8AA58-0537-D2A3-5721-880058DEAFC6}"/>
              </a:ext>
            </a:extLst>
          </p:cNvPr>
          <p:cNvSpPr txBox="1"/>
          <p:nvPr/>
        </p:nvSpPr>
        <p:spPr>
          <a:xfrm>
            <a:off x="1449886" y="21325681"/>
            <a:ext cx="8048920" cy="3032083"/>
          </a:xfrm>
          <a:prstGeom prst="rect">
            <a:avLst/>
          </a:prstGeom>
        </p:spPr>
        <p:txBody>
          <a:bodyPr vert="horz" wrap="square" lIns="0" tIns="25688" rIns="0" bIns="0" rtlCol="0">
            <a:spAutoFit/>
          </a:bodyPr>
          <a:lstStyle/>
          <a:p>
            <a:r>
              <a:rPr lang="en-IN" sz="2981" b="1" dirty="0">
                <a:solidFill>
                  <a:srgbClr val="FF7E4F"/>
                </a:solidFill>
                <a:latin typeface="Cambria"/>
              </a:rPr>
              <a:t>Pretrained ST model: </a:t>
            </a: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The model initiates its encoder by undergoing an initial training using Automatic Speech Recognition (ASR) data.</a:t>
            </a:r>
          </a:p>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The ST model undergoes a fine-tuning process using dedicated speech translation data to enhance its performance specifically for the speech translation task.</a:t>
            </a:r>
          </a:p>
        </p:txBody>
      </p:sp>
      <p:sp>
        <p:nvSpPr>
          <p:cNvPr id="68" name="object 15">
            <a:extLst>
              <a:ext uri="{FF2B5EF4-FFF2-40B4-BE49-F238E27FC236}">
                <a16:creationId xmlns:a16="http://schemas.microsoft.com/office/drawing/2014/main" id="{77FF84FA-8EAC-4213-B05A-D4E5A38E7816}"/>
              </a:ext>
            </a:extLst>
          </p:cNvPr>
          <p:cNvSpPr txBox="1"/>
          <p:nvPr/>
        </p:nvSpPr>
        <p:spPr>
          <a:xfrm>
            <a:off x="1345406" y="24504113"/>
            <a:ext cx="8048920" cy="3679568"/>
          </a:xfrm>
          <a:prstGeom prst="rect">
            <a:avLst/>
          </a:prstGeom>
        </p:spPr>
        <p:txBody>
          <a:bodyPr vert="horz" wrap="square" lIns="0" tIns="25688" rIns="0" bIns="0" rtlCol="0">
            <a:spAutoFit/>
          </a:bodyPr>
          <a:lstStyle/>
          <a:p>
            <a:pPr marL="27040">
              <a:spcBef>
                <a:spcPts val="202"/>
              </a:spcBef>
            </a:pPr>
            <a:r>
              <a:rPr lang="en-IN" sz="2981" b="1" dirty="0">
                <a:solidFill>
                  <a:srgbClr val="FF7E4F"/>
                </a:solidFill>
                <a:latin typeface="Cambria"/>
              </a:rPr>
              <a:t>Two-Stage Models:</a:t>
            </a:r>
            <a:endParaRPr lang="en-IN" sz="2448" dirty="0">
              <a:solidFill>
                <a:srgbClr val="2F4F4F"/>
              </a:solidFill>
              <a:latin typeface="Cambria"/>
            </a:endParaRPr>
          </a:p>
          <a:p>
            <a:pPr marL="369940" marR="10816" lvl="1" indent="-342900" algn="just">
              <a:lnSpc>
                <a:spcPct val="113999"/>
              </a:lnSpc>
              <a:spcBef>
                <a:spcPts val="1682"/>
              </a:spcBef>
              <a:buFont typeface="Arial" panose="020B0604020202020204" pitchFamily="34" charset="0"/>
              <a:buChar char="•"/>
            </a:pPr>
            <a:r>
              <a:rPr lang="en-IN" sz="2448" dirty="0">
                <a:solidFill>
                  <a:srgbClr val="2F4F4F"/>
                </a:solidFill>
                <a:latin typeface="Cambria"/>
              </a:rPr>
              <a:t>These models have two parts: one for transcription and another for translation. </a:t>
            </a:r>
          </a:p>
          <a:p>
            <a:pPr marL="369940" marR="10816" lvl="1" indent="-342900" algn="just">
              <a:lnSpc>
                <a:spcPct val="113999"/>
              </a:lnSpc>
              <a:spcBef>
                <a:spcPts val="1682"/>
              </a:spcBef>
              <a:buFont typeface="Arial" panose="020B0604020202020204" pitchFamily="34" charset="0"/>
              <a:buChar char="•"/>
            </a:pPr>
            <a:r>
              <a:rPr lang="en-IN" sz="2448" dirty="0">
                <a:solidFill>
                  <a:srgbClr val="2F4F4F"/>
                </a:solidFill>
                <a:latin typeface="Cambria"/>
              </a:rPr>
              <a:t>Slower due to waiting for the entire transcription, but transcription aids translation.</a:t>
            </a:r>
          </a:p>
          <a:p>
            <a:pPr marL="27040" marR="10816" algn="just">
              <a:lnSpc>
                <a:spcPct val="113999"/>
              </a:lnSpc>
              <a:spcBef>
                <a:spcPts val="1682"/>
              </a:spcBef>
            </a:pPr>
            <a:br>
              <a:rPr lang="en-IN" sz="2448" dirty="0">
                <a:solidFill>
                  <a:srgbClr val="2F4F4F"/>
                </a:solidFill>
                <a:latin typeface="Cambria"/>
              </a:rPr>
            </a:br>
            <a:endParaRPr lang="en-IN" sz="2448" dirty="0">
              <a:solidFill>
                <a:srgbClr val="2F4F4F"/>
              </a:solidFill>
              <a:latin typeface="Cambria"/>
            </a:endParaRPr>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F83CDD5A-24CB-8F74-586D-71E49EAE35A4}"/>
                  </a:ext>
                </a:extLst>
              </p:cNvPr>
              <p:cNvSpPr txBox="1"/>
              <p:nvPr/>
            </p:nvSpPr>
            <p:spPr>
              <a:xfrm>
                <a:off x="10536956" y="19581272"/>
                <a:ext cx="8412276" cy="3269293"/>
              </a:xfrm>
              <a:prstGeom prst="rect">
                <a:avLst/>
              </a:prstGeom>
              <a:noFill/>
            </p:spPr>
            <p:txBody>
              <a:bodyPr wrap="square" rtlCol="0">
                <a:spAutoFit/>
              </a:bodyPr>
              <a:lstStyle/>
              <a:p>
                <a:pPr marL="369940" marR="10816" indent="-342900" algn="just">
                  <a:lnSpc>
                    <a:spcPct val="113999"/>
                  </a:lnSpc>
                  <a:spcBef>
                    <a:spcPts val="1682"/>
                  </a:spcBef>
                  <a:buFont typeface="Arial" panose="020B0604020202020204" pitchFamily="34" charset="0"/>
                  <a:buChar char="•"/>
                </a:pPr>
                <a:r>
                  <a:rPr lang="en-IN" sz="2448" dirty="0">
                    <a:solidFill>
                      <a:srgbClr val="2F4F4F"/>
                    </a:solidFill>
                    <a:latin typeface="Cambria"/>
                  </a:rPr>
                  <a:t>Two decoder interactively learn from each other simultaneously. by proposing an interactive learning model learn from each other simultaneously.</a:t>
                </a:r>
              </a:p>
              <a:p>
                <a:pPr marL="27040" marR="10816" algn="just">
                  <a:lnSpc>
                    <a:spcPct val="113999"/>
                  </a:lnSpc>
                  <a:spcBef>
                    <a:spcPts val="1682"/>
                  </a:spcBef>
                </a:pPr>
                <a:r>
                  <a:rPr lang="en-IN" sz="2448" dirty="0">
                    <a:solidFill>
                      <a:srgbClr val="2F4F4F"/>
                    </a:solidFill>
                    <a:latin typeface="Cambria"/>
                  </a:rPr>
                  <a:t>	</a:t>
                </a:r>
                <a:r>
                  <a:rPr lang="en-US" sz="2448" dirty="0">
                    <a:solidFill>
                      <a:srgbClr val="2F4F4F"/>
                    </a:solidFill>
                    <a:latin typeface="Cambria"/>
                  </a:rPr>
                  <a:t>Attention(Q, K, V) = </a:t>
                </a:r>
                <a:r>
                  <a:rPr lang="en-US" sz="2448" dirty="0" err="1">
                    <a:solidFill>
                      <a:srgbClr val="2F4F4F"/>
                    </a:solidFill>
                    <a:latin typeface="Cambria"/>
                  </a:rPr>
                  <a:t>softmax</a:t>
                </a:r>
                <a:r>
                  <a:rPr lang="en-US" sz="2448" dirty="0">
                    <a:solidFill>
                      <a:srgbClr val="2F4F4F"/>
                    </a:solidFill>
                    <a:latin typeface="Cambria"/>
                  </a:rPr>
                  <a:t>(</a:t>
                </a:r>
                <a14:m>
                  <m:oMath xmlns:m="http://schemas.openxmlformats.org/officeDocument/2006/math">
                    <m:f>
                      <m:fPr>
                        <m:ctrlPr>
                          <a:rPr lang="en-US" sz="2448" i="1">
                            <a:solidFill>
                              <a:srgbClr val="2F4F4F"/>
                            </a:solidFill>
                            <a:latin typeface="Cambria Math" panose="02040503050406030204" pitchFamily="18" charset="0"/>
                          </a:rPr>
                        </m:ctrlPr>
                      </m:fPr>
                      <m:num>
                        <m:r>
                          <a:rPr lang="en-US" sz="2448">
                            <a:solidFill>
                              <a:srgbClr val="2F4F4F"/>
                            </a:solidFill>
                            <a:latin typeface="Cambria Math" panose="02040503050406030204" pitchFamily="18" charset="0"/>
                          </a:rPr>
                          <m:t>𝑄𝐾𝑇</m:t>
                        </m:r>
                      </m:num>
                      <m:den>
                        <m:r>
                          <a:rPr lang="en-US" sz="2448">
                            <a:solidFill>
                              <a:srgbClr val="2F4F4F"/>
                            </a:solidFill>
                            <a:latin typeface="Cambria Math" panose="02040503050406030204" pitchFamily="18" charset="0"/>
                          </a:rPr>
                          <m:t>√</m:t>
                        </m:r>
                        <m:r>
                          <a:rPr lang="en-US" sz="2448">
                            <a:solidFill>
                              <a:srgbClr val="2F4F4F"/>
                            </a:solidFill>
                            <a:latin typeface="Cambria Math" panose="02040503050406030204" pitchFamily="18" charset="0"/>
                          </a:rPr>
                          <m:t>𝑑𝑘</m:t>
                        </m:r>
                      </m:den>
                    </m:f>
                  </m:oMath>
                </a14:m>
                <a:r>
                  <a:rPr lang="en-US" sz="2448" dirty="0">
                    <a:solidFill>
                      <a:srgbClr val="2F4F4F"/>
                    </a:solidFill>
                    <a:latin typeface="Cambria"/>
                  </a:rPr>
                  <a:t>)*V</a:t>
                </a:r>
              </a:p>
              <a:p>
                <a:pPr marL="369940" marR="10816" indent="-342900" algn="just">
                  <a:lnSpc>
                    <a:spcPct val="113999"/>
                  </a:lnSpc>
                  <a:spcBef>
                    <a:spcPts val="1682"/>
                  </a:spcBef>
                  <a:buFont typeface="Arial" panose="020B0604020202020204" pitchFamily="34" charset="0"/>
                  <a:buChar char="•"/>
                </a:pPr>
                <a:r>
                  <a:rPr lang="en-US" sz="2448" dirty="0">
                    <a:solidFill>
                      <a:srgbClr val="2F4F4F"/>
                    </a:solidFill>
                    <a:latin typeface="Cambria"/>
                  </a:rPr>
                  <a:t>Where Q, K, and V denotes the Query, Key and Value respectively. d</a:t>
                </a:r>
                <a:r>
                  <a:rPr lang="en-US" sz="2448" baseline="-25000" dirty="0">
                    <a:solidFill>
                      <a:srgbClr val="2F4F4F"/>
                    </a:solidFill>
                    <a:latin typeface="Cambria"/>
                  </a:rPr>
                  <a:t>k</a:t>
                </a:r>
                <a:r>
                  <a:rPr lang="en-US" sz="2448" dirty="0">
                    <a:solidFill>
                      <a:srgbClr val="2F4F4F"/>
                    </a:solidFill>
                    <a:latin typeface="Cambria"/>
                  </a:rPr>
                  <a:t> is dimension of the key.</a:t>
                </a:r>
                <a:endParaRPr lang="en-IN" sz="2448" dirty="0">
                  <a:solidFill>
                    <a:srgbClr val="2F4F4F"/>
                  </a:solidFill>
                  <a:latin typeface="Cambria"/>
                </a:endParaRPr>
              </a:p>
            </p:txBody>
          </p:sp>
        </mc:Choice>
        <mc:Fallback>
          <p:sp>
            <p:nvSpPr>
              <p:cNvPr id="70" name="TextBox 69">
                <a:extLst>
                  <a:ext uri="{FF2B5EF4-FFF2-40B4-BE49-F238E27FC236}">
                    <a16:creationId xmlns:a16="http://schemas.microsoft.com/office/drawing/2014/main" id="{F83CDD5A-24CB-8F74-586D-71E49EAE35A4}"/>
                  </a:ext>
                </a:extLst>
              </p:cNvPr>
              <p:cNvSpPr txBox="1">
                <a:spLocks noRot="1" noChangeAspect="1" noMove="1" noResize="1" noEditPoints="1" noAdjustHandles="1" noChangeArrowheads="1" noChangeShapeType="1" noTextEdit="1"/>
              </p:cNvSpPr>
              <p:nvPr/>
            </p:nvSpPr>
            <p:spPr>
              <a:xfrm>
                <a:off x="10536956" y="19581272"/>
                <a:ext cx="8412276" cy="3269293"/>
              </a:xfrm>
              <a:prstGeom prst="rect">
                <a:avLst/>
              </a:prstGeom>
              <a:blipFill>
                <a:blip r:embed="rId42"/>
                <a:stretch>
                  <a:fillRect l="-603" t="-1158" r="-1056" b="-3475"/>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2220</TotalTime>
  <Words>1258</Words>
  <Application>Microsoft Macintosh PowerPoint</Application>
  <PresentationFormat>Custom</PresentationFormat>
  <Paragraphs>78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Cambria</vt:lpstr>
      <vt:lpstr>Cambria Math</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Nishant Kumar</cp:lastModifiedBy>
  <cp:revision>10</cp:revision>
  <dcterms:created xsi:type="dcterms:W3CDTF">2024-01-16T13:33:36Z</dcterms:created>
  <dcterms:modified xsi:type="dcterms:W3CDTF">2024-01-18T07:16:52Z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2023-06-24T00:00:00Z</vt:filetime>
  </property>
  <property fmtid="{D5CDD505-2E9C-101B-9397-08002B2CF9AE}" pid="3" name="Creator">
    <vt:lpwstr>TeX</vt:lpwstr>
  </property>
  <property fmtid="{D5CDD505-2E9C-101B-9397-08002B2CF9AE}" pid="4" name="LastSaved">
    <vt:filetime>2024-01-16T00:00:00Z</vt:filetime>
  </property>
  <property fmtid="{D5CDD505-2E9C-101B-9397-08002B2CF9AE}" pid="5" name="PTEX.Fullbanner">
    <vt:lpwstr>This is pdfTeX, Version 3.141592653-2.6-1.40.24 (TeX Live 2022) kpathsea version 6.3.4</vt:lpwstr>
  </property>
  <property fmtid="{D5CDD505-2E9C-101B-9397-08002B2CF9AE}" pid="6" name="Producer">
    <vt:lpwstr>macOS Version 14.2 (Build 23C64) Quartz PDFContext, AppendMode 1.1</vt:lpwstr>
  </property>
</Properties>
</file>