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88" r:id="rId6"/>
    <p:sldId id="290" r:id="rId7"/>
    <p:sldId id="289" r:id="rId8"/>
    <p:sldId id="291" r:id="rId9"/>
    <p:sldId id="293" r:id="rId10"/>
    <p:sldId id="292" r:id="rId11"/>
    <p:sldId id="294" r:id="rId12"/>
    <p:sldId id="299" r:id="rId13"/>
    <p:sldId id="295" r:id="rId14"/>
    <p:sldId id="298" r:id="rId15"/>
    <p:sldId id="300" r:id="rId16"/>
    <p:sldId id="302" r:id="rId17"/>
    <p:sldId id="301"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74" autoAdjust="0"/>
  </p:normalViewPr>
  <p:slideViewPr>
    <p:cSldViewPr snapToGrid="0">
      <p:cViewPr varScale="1">
        <p:scale>
          <a:sx n="76" d="100"/>
          <a:sy n="76" d="100"/>
        </p:scale>
        <p:origin x="498" y="5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331781520010727E-2"/>
          <c:y val="2.7576392400491215E-2"/>
          <c:w val="0.9736682184799893"/>
          <c:h val="0.84731007247947221"/>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5440-4C4A-BEA1-90E5EE6E547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5440-4C4A-BEA1-90E5EE6E547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5440-4C4A-BEA1-90E5EE6E547E}"/>
            </c:ext>
          </c:extLst>
        </c:ser>
        <c:dLbls>
          <c:dLblPos val="outEnd"/>
          <c:showLegendKey val="0"/>
          <c:showVal val="1"/>
          <c:showCatName val="0"/>
          <c:showSerName val="0"/>
          <c:showPercent val="0"/>
          <c:showBubbleSize val="0"/>
        </c:dLbls>
        <c:gapWidth val="219"/>
        <c:overlap val="-27"/>
        <c:axId val="1999941984"/>
        <c:axId val="1999946336"/>
      </c:barChart>
      <c:catAx>
        <c:axId val="199994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946336"/>
        <c:crosses val="autoZero"/>
        <c:auto val="1"/>
        <c:lblAlgn val="ctr"/>
        <c:lblOffset val="100"/>
        <c:noMultiLvlLbl val="0"/>
      </c:catAx>
      <c:valAx>
        <c:axId val="1999946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941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7E5BF415-DD7C-46CE-81EA-C533FD19D64E}">
      <dgm:prSet phldrT="[Text]"/>
      <dgm:spPr/>
      <dgm:t>
        <a:bodyPr/>
        <a:lstStyle/>
        <a:p>
          <a:r>
            <a:rPr lang="en-US" dirty="0" smtClean="0"/>
            <a:t>Coding &amp; Testing</a:t>
          </a:r>
          <a:endParaRPr lang="en-US" dirty="0"/>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smtClean="0"/>
            <a:t>Code your application and run test cases.</a:t>
          </a:r>
          <a:endParaRPr lang="en-US" dirty="0"/>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5D787C97-D980-4440-B210-928D6982299A}">
      <dgm:prSet phldrT="[Text]"/>
      <dgm:spPr/>
      <dgm:t>
        <a:bodyPr/>
        <a:lstStyle/>
        <a:p>
          <a:r>
            <a:rPr lang="en-US" dirty="0" smtClean="0"/>
            <a:t>Design and Structure</a:t>
          </a:r>
          <a:endParaRPr lang="en-US" dirty="0"/>
        </a:p>
      </dgm:t>
      <dgm:extLst>
        <a:ext uri="{E40237B7-FDA0-4F09-8148-C483321AD2D9}">
          <dgm14:cNvPr xmlns:dgm14="http://schemas.microsoft.com/office/drawing/2010/diagram" id="0" name="" title="Step 2 Title"/>
        </a:ext>
      </dgm:extLst>
    </dgm:pt>
    <dgm:pt modelId="{C1CF9C7E-E63B-423A-9EB1-3CB2E27F093C}" type="sibTrans" cxnId="{87BE6BD6-C499-4615-8EF5-B677B4CFE8C6}">
      <dgm:prSet/>
      <dgm:spPr/>
      <dgm:t>
        <a:bodyPr/>
        <a:lstStyle/>
        <a:p>
          <a:endParaRPr lang="en-US"/>
        </a:p>
      </dgm:t>
      <dgm:extLst>
        <a:ext uri="{E40237B7-FDA0-4F09-8148-C483321AD2D9}">
          <dgm14:cNvPr xmlns:dgm14="http://schemas.microsoft.com/office/drawing/2010/diagram" id="0" name="" title="Arrow pointing right"/>
        </a:ext>
      </dgm:extLst>
    </dgm:pt>
    <dgm:pt modelId="{D85245B8-A960-43B4-AB37-E2A2097E6463}" type="parTrans" cxnId="{87BE6BD6-C499-4615-8EF5-B677B4CFE8C6}">
      <dgm:prSet/>
      <dgm:spPr/>
      <dgm:t>
        <a:bodyPr/>
        <a:lstStyle/>
        <a:p>
          <a:endParaRPr lang="en-US"/>
        </a:p>
      </dgm:t>
    </dgm:pt>
    <dgm:pt modelId="{B5446597-79E7-4762-BA53-6548F31530A7}">
      <dgm:prSet phldrT="[Text]"/>
      <dgm:spPr/>
      <dgm:t>
        <a:bodyPr/>
        <a:lstStyle/>
        <a:p>
          <a:r>
            <a:rPr lang="en-US" dirty="0" smtClean="0"/>
            <a:t>Start with planning your application.</a:t>
          </a:r>
          <a:endParaRPr lang="en-US" dirty="0"/>
        </a:p>
      </dgm:t>
    </dgm:pt>
    <dgm:pt modelId="{8272BE74-EACE-4E0B-A81D-DF800D87569F}" type="sibTrans" cxnId="{D7723192-5A15-4305-8B2C-938B202AB086}">
      <dgm:prSet/>
      <dgm:spPr/>
      <dgm:t>
        <a:bodyPr/>
        <a:lstStyle/>
        <a:p>
          <a:endParaRPr lang="en-US"/>
        </a:p>
      </dgm:t>
    </dgm:pt>
    <dgm:pt modelId="{0233FA71-4D6D-4853-A4AA-40834F46506B}" type="parTrans" cxnId="{D7723192-5A15-4305-8B2C-938B202AB086}">
      <dgm:prSet/>
      <dgm:spPr/>
      <dgm:t>
        <a:bodyPr/>
        <a:lstStyle/>
        <a:p>
          <a:endParaRPr lang="en-US"/>
        </a:p>
      </dgm:t>
    </dgm:pt>
    <dgm:pt modelId="{EC30385C-94E2-463C-9938-AC727EF3A0BD}">
      <dgm:prSet phldrT="[Text]"/>
      <dgm:spPr/>
      <dgm:t>
        <a:bodyPr/>
        <a:lstStyle/>
        <a:p>
          <a:r>
            <a:rPr lang="en-US" dirty="0" smtClean="0"/>
            <a:t>Start &amp; Planning</a:t>
          </a:r>
          <a:endParaRPr lang="en-US" dirty="0"/>
        </a:p>
      </dgm:t>
      <dgm:extLst>
        <a:ext uri="{E40237B7-FDA0-4F09-8148-C483321AD2D9}">
          <dgm14:cNvPr xmlns:dgm14="http://schemas.microsoft.com/office/drawing/2010/diagram" id="0" name="" title="Step 1 task description"/>
        </a:ext>
      </dgm:extLst>
    </dgm:pt>
    <dgm:pt modelId="{08A01995-8A59-4BE3-9C91-CE9AECB335DE}" type="sibTrans" cxnId="{4C6667EF-B515-4AD7-B1AE-F2348ABE3E9E}">
      <dgm:prSet/>
      <dgm:spPr/>
      <dgm:t>
        <a:bodyPr/>
        <a:lstStyle/>
        <a:p>
          <a:endParaRPr lang="en-US"/>
        </a:p>
      </dgm:t>
    </dgm:pt>
    <dgm:pt modelId="{58DF4C60-3566-42CD-B46D-A4F7342C86B5}" type="parTrans" cxnId="{4C6667EF-B515-4AD7-B1AE-F2348ABE3E9E}">
      <dgm:prSet/>
      <dgm:spPr/>
      <dgm:t>
        <a:bodyPr/>
        <a:lstStyle/>
        <a:p>
          <a:endParaRPr lang="en-US"/>
        </a:p>
      </dgm:t>
    </dgm:pt>
    <dgm:pt modelId="{89EC74D7-8ED6-4609-997D-DDAF8AB36679}">
      <dgm:prSet phldrT="[Text]"/>
      <dgm:spPr/>
      <dgm:t>
        <a:bodyPr/>
        <a:lstStyle/>
        <a:p>
          <a:r>
            <a:rPr lang="en-US" dirty="0" smtClean="0"/>
            <a:t>Design your application according to your desire.</a:t>
          </a:r>
          <a:endParaRPr lang="en-US" dirty="0"/>
        </a:p>
      </dgm:t>
      <dgm:extLst>
        <a:ext uri="{E40237B7-FDA0-4F09-8148-C483321AD2D9}">
          <dgm14:cNvPr xmlns:dgm14="http://schemas.microsoft.com/office/drawing/2010/diagram" id="0" name="" title="Step 2 task description"/>
        </a:ext>
      </dgm:extLst>
    </dgm:pt>
    <dgm:pt modelId="{17559087-0E7E-42E7-8DC5-4B772FD58A02}" type="sibTrans" cxnId="{D735CEB7-C537-4EB1-B47E-8C0A39B59309}">
      <dgm:prSet/>
      <dgm:spPr/>
      <dgm:t>
        <a:bodyPr/>
        <a:lstStyle/>
        <a:p>
          <a:endParaRPr lang="en-US"/>
        </a:p>
      </dgm:t>
    </dgm:pt>
    <dgm:pt modelId="{0698AAB8-4775-4A7F-A278-8DD90161C1F5}" type="parTrans" cxnId="{D735CEB7-C537-4EB1-B47E-8C0A39B59309}">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A9672AA1-853B-460F-9AB8-17FA696BA018}" type="pres">
      <dgm:prSet presAssocID="{EC30385C-94E2-463C-9938-AC727EF3A0BD}" presName="composite" presStyleCnt="0"/>
      <dgm:spPr/>
    </dgm:pt>
    <dgm:pt modelId="{6F6E53F4-2C3B-4F10-97B0-1DD7C16659E4}" type="pres">
      <dgm:prSet presAssocID="{EC30385C-94E2-463C-9938-AC727EF3A0BD}" presName="parTx" presStyleLbl="node1" presStyleIdx="0" presStyleCnt="3">
        <dgm:presLayoutVars>
          <dgm:chMax val="0"/>
          <dgm:chPref val="0"/>
          <dgm:bulletEnabled val="1"/>
        </dgm:presLayoutVars>
      </dgm:prSet>
      <dgm:spPr/>
      <dgm:t>
        <a:bodyPr/>
        <a:lstStyle/>
        <a:p>
          <a:endParaRPr lang="en-IN"/>
        </a:p>
      </dgm:t>
    </dgm:pt>
    <dgm:pt modelId="{8AF66B95-B859-4673-B3D3-3081E73D1B02}" type="pres">
      <dgm:prSet presAssocID="{EC30385C-94E2-463C-9938-AC727EF3A0BD}" presName="parSh" presStyleLbl="node1" presStyleIdx="0" presStyleCnt="3"/>
      <dgm:spPr/>
      <dgm:t>
        <a:bodyPr/>
        <a:lstStyle/>
        <a:p>
          <a:endParaRPr lang="en-IN"/>
        </a:p>
      </dgm:t>
    </dgm:pt>
    <dgm:pt modelId="{692644AA-CEF5-4C0F-BFC8-B84B0D4F8BFD}" type="pres">
      <dgm:prSet presAssocID="{EC30385C-94E2-463C-9938-AC727EF3A0BD}" presName="desTx" presStyleLbl="fgAcc1" presStyleIdx="0" presStyleCnt="3">
        <dgm:presLayoutVars>
          <dgm:bulletEnabled val="1"/>
        </dgm:presLayoutVars>
      </dgm:prSet>
      <dgm:spPr/>
      <dgm:t>
        <a:bodyPr/>
        <a:lstStyle/>
        <a:p>
          <a:endParaRPr lang="en-IN"/>
        </a:p>
      </dgm:t>
    </dgm:pt>
    <dgm:pt modelId="{89DD193A-3FE6-4F29-8187-373884C0C4DE}" type="pres">
      <dgm:prSet presAssocID="{08A01995-8A59-4BE3-9C91-CE9AECB335DE}" presName="sibTrans" presStyleLbl="sibTrans2D1" presStyleIdx="0" presStyleCnt="2"/>
      <dgm:spPr/>
      <dgm:t>
        <a:bodyPr/>
        <a:lstStyle/>
        <a:p>
          <a:endParaRPr lang="en-IN"/>
        </a:p>
      </dgm:t>
    </dgm:pt>
    <dgm:pt modelId="{53FE4FA7-4467-4BEE-B6D6-916EDB82954D}" type="pres">
      <dgm:prSet presAssocID="{08A01995-8A59-4BE3-9C91-CE9AECB335DE}"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C1E9F7C-E8B1-4A3B-BAC9-7A1230613869}" type="presOf" srcId="{5D787C97-D980-4440-B210-928D6982299A}" destId="{EE1DFB8A-86A2-4C34-92A7-723C55E7CCDF}"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B088E4B-0A2D-4FAE-98F7-679D9462748A}" type="presOf" srcId="{5D787C97-D980-4440-B210-928D6982299A}" destId="{6BB0ABCB-2373-47ED-9774-278F8EE9E9B2}" srcOrd="1"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00C9A8F2-CCB5-4C4C-A596-9721B1EA3C88}" type="presOf" srcId="{08A01995-8A59-4BE3-9C91-CE9AECB335DE}" destId="{89DD193A-3FE6-4F29-8187-373884C0C4DE}" srcOrd="0" destOrd="0" presId="urn:microsoft.com/office/officeart/2005/8/layout/process3"/>
    <dgm:cxn modelId="{A2EDC94D-6310-4061-8631-340AACB5A0A7}" type="presOf" srcId="{EC30385C-94E2-463C-9938-AC727EF3A0BD}" destId="{8AF66B95-B859-4673-B3D3-3081E73D1B0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EC30385C-94E2-463C-9938-AC727EF3A0BD}" destId="{B5446597-79E7-4762-BA53-6548F31530A7}" srcOrd="0" destOrd="0" parTransId="{0233FA71-4D6D-4853-A4AA-40834F46506B}" sibTransId="{8272BE74-EACE-4E0B-A81D-DF800D87569F}"/>
    <dgm:cxn modelId="{080FCC40-F651-44FD-8CD9-6F4FBAF02719}" type="presOf" srcId="{C1CF9C7E-E63B-423A-9EB1-3CB2E27F093C}" destId="{84AB7DF1-E716-46D2-8886-4D0AF1B8C8A8}" srcOrd="1" destOrd="0" presId="urn:microsoft.com/office/officeart/2005/8/layout/process3"/>
    <dgm:cxn modelId="{4C6667EF-B515-4AD7-B1AE-F2348ABE3E9E}" srcId="{51FB8555-540F-4EF7-8D46-8ABB018A3B6F}" destId="{EC30385C-94E2-463C-9938-AC727EF3A0BD}" srcOrd="0" destOrd="0" parTransId="{58DF4C60-3566-42CD-B46D-A4F7342C86B5}" sibTransId="{08A01995-8A59-4BE3-9C91-CE9AECB335DE}"/>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7FEACCBA-A127-4FE8-B487-A1EC73657605}" type="presOf" srcId="{EC30385C-94E2-463C-9938-AC727EF3A0BD}" destId="{6F6E53F4-2C3B-4F10-97B0-1DD7C16659E4}"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28CA6260-6A40-4546-96DB-F61BCD391440}" type="presOf" srcId="{08A01995-8A59-4BE3-9C91-CE9AECB335DE}" destId="{53FE4FA7-4467-4BEE-B6D6-916EDB82954D}" srcOrd="1"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A38EDBDB-D444-4475-9E8F-575E4FDC8926}" type="presOf" srcId="{B5446597-79E7-4762-BA53-6548F31530A7}" destId="{692644AA-CEF5-4C0F-BFC8-B84B0D4F8BFD}" srcOrd="0" destOrd="0" presId="urn:microsoft.com/office/officeart/2005/8/layout/process3"/>
    <dgm:cxn modelId="{B94B1417-1BCB-461D-8906-9CA152BC006C}" type="presParOf" srcId="{FBC3A0BC-9D8F-4C7B-B285-510A780E04E4}" destId="{A9672AA1-853B-460F-9AB8-17FA696BA018}" srcOrd="0" destOrd="0" presId="urn:microsoft.com/office/officeart/2005/8/layout/process3"/>
    <dgm:cxn modelId="{170970B9-8969-468B-8746-C888069C0FE5}" type="presParOf" srcId="{A9672AA1-853B-460F-9AB8-17FA696BA018}" destId="{6F6E53F4-2C3B-4F10-97B0-1DD7C16659E4}" srcOrd="0" destOrd="0" presId="urn:microsoft.com/office/officeart/2005/8/layout/process3"/>
    <dgm:cxn modelId="{4BC450C3-F007-442C-BD44-239C7154AB47}" type="presParOf" srcId="{A9672AA1-853B-460F-9AB8-17FA696BA018}" destId="{8AF66B95-B859-4673-B3D3-3081E73D1B02}" srcOrd="1" destOrd="0" presId="urn:microsoft.com/office/officeart/2005/8/layout/process3"/>
    <dgm:cxn modelId="{E6AFA2F4-F111-43BB-9CB4-2A0A8DA024A0}" type="presParOf" srcId="{A9672AA1-853B-460F-9AB8-17FA696BA018}" destId="{692644AA-CEF5-4C0F-BFC8-B84B0D4F8BFD}" srcOrd="2" destOrd="0" presId="urn:microsoft.com/office/officeart/2005/8/layout/process3"/>
    <dgm:cxn modelId="{F07F34AC-1294-4CA3-8AF4-DC93831ECE16}" type="presParOf" srcId="{FBC3A0BC-9D8F-4C7B-B285-510A780E04E4}" destId="{89DD193A-3FE6-4F29-8187-373884C0C4DE}" srcOrd="1" destOrd="0" presId="urn:microsoft.com/office/officeart/2005/8/layout/process3"/>
    <dgm:cxn modelId="{A241EBCF-D962-489B-AFCB-35567BBA9639}" type="presParOf" srcId="{89DD193A-3FE6-4F29-8187-373884C0C4DE}" destId="{53FE4FA7-4467-4BEE-B6D6-916EDB82954D}"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66B95-B859-4673-B3D3-3081E73D1B02}">
      <dsp:nvSpPr>
        <dsp:cNvPr id="0" name=""/>
        <dsp:cNvSpPr/>
      </dsp:nvSpPr>
      <dsp:spPr>
        <a:xfrm>
          <a:off x="4543" y="902253"/>
          <a:ext cx="2065693" cy="11978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l" defTabSz="933450">
            <a:lnSpc>
              <a:spcPct val="90000"/>
            </a:lnSpc>
            <a:spcBef>
              <a:spcPct val="0"/>
            </a:spcBef>
            <a:spcAft>
              <a:spcPct val="35000"/>
            </a:spcAft>
          </a:pPr>
          <a:r>
            <a:rPr lang="en-US" sz="2100" kern="1200" dirty="0" smtClean="0"/>
            <a:t>Start &amp; Planning</a:t>
          </a:r>
          <a:endParaRPr lang="en-US" sz="2100" kern="1200" dirty="0"/>
        </a:p>
      </dsp:txBody>
      <dsp:txXfrm>
        <a:off x="4543" y="902253"/>
        <a:ext cx="2065693" cy="798592"/>
      </dsp:txXfrm>
    </dsp:sp>
    <dsp:sp modelId="{692644AA-CEF5-4C0F-BFC8-B84B0D4F8BFD}">
      <dsp:nvSpPr>
        <dsp:cNvPr id="0" name=""/>
        <dsp:cNvSpPr/>
      </dsp:nvSpPr>
      <dsp:spPr>
        <a:xfrm>
          <a:off x="427637" y="1700846"/>
          <a:ext cx="2065693" cy="1549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Start with planning your application.</a:t>
          </a:r>
          <a:endParaRPr lang="en-US" sz="2100" kern="1200" dirty="0"/>
        </a:p>
      </dsp:txBody>
      <dsp:txXfrm>
        <a:off x="473029" y="1746238"/>
        <a:ext cx="1974909" cy="1459016"/>
      </dsp:txXfrm>
    </dsp:sp>
    <dsp:sp modelId="{89DD193A-3FE6-4F29-8187-373884C0C4DE}">
      <dsp:nvSpPr>
        <dsp:cNvPr id="0" name=""/>
        <dsp:cNvSpPr/>
      </dsp:nvSpPr>
      <dsp:spPr>
        <a:xfrm>
          <a:off x="2383388" y="10444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383388" y="1147260"/>
        <a:ext cx="509592" cy="308578"/>
      </dsp:txXfrm>
    </dsp:sp>
    <dsp:sp modelId="{6BB0ABCB-2373-47ED-9774-278F8EE9E9B2}">
      <dsp:nvSpPr>
        <dsp:cNvPr id="0" name=""/>
        <dsp:cNvSpPr/>
      </dsp:nvSpPr>
      <dsp:spPr>
        <a:xfrm>
          <a:off x="3322843" y="902253"/>
          <a:ext cx="2065693" cy="11978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l" defTabSz="933450">
            <a:lnSpc>
              <a:spcPct val="90000"/>
            </a:lnSpc>
            <a:spcBef>
              <a:spcPct val="0"/>
            </a:spcBef>
            <a:spcAft>
              <a:spcPct val="35000"/>
            </a:spcAft>
          </a:pPr>
          <a:r>
            <a:rPr lang="en-US" sz="2100" kern="1200" dirty="0" smtClean="0"/>
            <a:t>Design and Structure</a:t>
          </a:r>
          <a:endParaRPr lang="en-US" sz="2100" kern="1200" dirty="0"/>
        </a:p>
      </dsp:txBody>
      <dsp:txXfrm>
        <a:off x="3322843" y="902253"/>
        <a:ext cx="2065693" cy="798592"/>
      </dsp:txXfrm>
    </dsp:sp>
    <dsp:sp modelId="{93C83A52-6E6B-41FD-9424-D118FD751CED}">
      <dsp:nvSpPr>
        <dsp:cNvPr id="0" name=""/>
        <dsp:cNvSpPr/>
      </dsp:nvSpPr>
      <dsp:spPr>
        <a:xfrm>
          <a:off x="3745937" y="1700846"/>
          <a:ext cx="2065693" cy="1549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Design your application according to your desire.</a:t>
          </a:r>
          <a:endParaRPr lang="en-US" sz="2100" kern="1200" dirty="0"/>
        </a:p>
      </dsp:txBody>
      <dsp:txXfrm>
        <a:off x="3791329" y="1746238"/>
        <a:ext cx="1974909" cy="1459016"/>
      </dsp:txXfrm>
    </dsp:sp>
    <dsp:sp modelId="{A66EA167-6AD2-4AA4-A421-59E2B4561DDF}">
      <dsp:nvSpPr>
        <dsp:cNvPr id="0" name=""/>
        <dsp:cNvSpPr/>
      </dsp:nvSpPr>
      <dsp:spPr>
        <a:xfrm>
          <a:off x="5701689" y="10444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701689" y="1147260"/>
        <a:ext cx="509592" cy="308578"/>
      </dsp:txXfrm>
    </dsp:sp>
    <dsp:sp modelId="{3E371716-205E-4EF6-A7ED-14278F63B034}">
      <dsp:nvSpPr>
        <dsp:cNvPr id="0" name=""/>
        <dsp:cNvSpPr/>
      </dsp:nvSpPr>
      <dsp:spPr>
        <a:xfrm>
          <a:off x="6641144" y="902253"/>
          <a:ext cx="2065693" cy="11978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l" defTabSz="933450">
            <a:lnSpc>
              <a:spcPct val="90000"/>
            </a:lnSpc>
            <a:spcBef>
              <a:spcPct val="0"/>
            </a:spcBef>
            <a:spcAft>
              <a:spcPct val="35000"/>
            </a:spcAft>
          </a:pPr>
          <a:r>
            <a:rPr lang="en-US" sz="2100" kern="1200" dirty="0" smtClean="0"/>
            <a:t>Coding &amp; Testing</a:t>
          </a:r>
          <a:endParaRPr lang="en-US" sz="2100" kern="1200" dirty="0"/>
        </a:p>
      </dsp:txBody>
      <dsp:txXfrm>
        <a:off x="6641144" y="902253"/>
        <a:ext cx="2065693" cy="798592"/>
      </dsp:txXfrm>
    </dsp:sp>
    <dsp:sp modelId="{D91F2413-E4E3-4058-AF8C-E44208B5C14B}">
      <dsp:nvSpPr>
        <dsp:cNvPr id="0" name=""/>
        <dsp:cNvSpPr/>
      </dsp:nvSpPr>
      <dsp:spPr>
        <a:xfrm>
          <a:off x="7064238" y="1700846"/>
          <a:ext cx="2065693" cy="1549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Code your application and run test cases.</a:t>
          </a:r>
          <a:endParaRPr lang="en-US" sz="2100" kern="1200" dirty="0"/>
        </a:p>
      </dsp:txBody>
      <dsp:txXfrm>
        <a:off x="7109630" y="1746238"/>
        <a:ext cx="1974909" cy="14590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5/27/2022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smtClean="0"/>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5/27/2022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5/27/2022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5/27/2022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smtClean="0"/>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5/27/2022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5/27/2022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5/27/2022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5/27/2022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5/27/2022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5/27/2022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5/27/2022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5/27/2022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Kids Learning Application</a:t>
            </a:r>
            <a:endParaRPr lang="en-US" dirty="0"/>
          </a:p>
        </p:txBody>
      </p:sp>
      <p:sp>
        <p:nvSpPr>
          <p:cNvPr id="5" name="Subtitle 4"/>
          <p:cNvSpPr>
            <a:spLocks noGrp="1"/>
          </p:cNvSpPr>
          <p:nvPr>
            <p:ph type="subTitle" idx="1"/>
          </p:nvPr>
        </p:nvSpPr>
        <p:spPr/>
        <p:txBody>
          <a:bodyPr/>
          <a:lstStyle/>
          <a:p>
            <a:r>
              <a:rPr lang="en-US" dirty="0" smtClean="0"/>
              <a:t>.</a:t>
            </a:r>
            <a:endParaRPr lang="en-US"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182" y="2130780"/>
            <a:ext cx="3519812" cy="2463874"/>
          </a:xfrm>
          <a:prstGeom prst="rect">
            <a:avLst/>
          </a:prstGeom>
        </p:spPr>
      </p:pic>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0213" y="521489"/>
            <a:ext cx="6096000" cy="5689763"/>
          </a:xfrm>
          <a:prstGeom prst="rect">
            <a:avLst/>
          </a:prstGeom>
        </p:spPr>
        <p:txBody>
          <a:bodyPr>
            <a:spAutoFit/>
          </a:bodyPr>
          <a:lstStyle/>
          <a:p>
            <a:pPr marL="341630" marR="2159635" indent="-6350">
              <a:lnSpc>
                <a:spcPct val="105000"/>
              </a:lnSpc>
              <a:spcAft>
                <a:spcPts val="50"/>
              </a:spcAft>
            </a:pPr>
            <a:r>
              <a:rPr lang="en-IN" b="1" dirty="0">
                <a:solidFill>
                  <a:srgbClr val="000000"/>
                </a:solidFill>
                <a:latin typeface="Times New Roman" panose="02020603050405020304" pitchFamily="18" charset="0"/>
                <a:ea typeface="Times New Roman" panose="02020603050405020304" pitchFamily="18" charset="0"/>
              </a:rPr>
              <a:t>2</a:t>
            </a:r>
            <a:r>
              <a:rPr lang="en-IN" b="1" dirty="0">
                <a:solidFill>
                  <a:srgbClr val="000000"/>
                </a:solidFill>
                <a:latin typeface="Arial" panose="020B0604020202020204" pitchFamily="34" charset="0"/>
                <a:ea typeface="Arial" panose="020B0604020202020204" pitchFamily="34" charset="0"/>
              </a:rPr>
              <a:t> ANDROID STUDIO.</a:t>
            </a:r>
            <a:endParaRPr lang="en-IN" sz="1600" b="1" dirty="0">
              <a:solidFill>
                <a:srgbClr val="44536A"/>
              </a:solidFill>
              <a:latin typeface="Times New Roman" panose="02020603050405020304" pitchFamily="18" charset="0"/>
              <a:ea typeface="Times New Roman" panose="02020603050405020304" pitchFamily="18" charset="0"/>
            </a:endParaRPr>
          </a:p>
          <a:p>
            <a:pPr>
              <a:spcBef>
                <a:spcPts val="600"/>
              </a:spcBef>
              <a:spcAft>
                <a:spcPts val="600"/>
              </a:spcAft>
            </a:pPr>
            <a:r>
              <a:rPr lang="en-IN" b="1" dirty="0">
                <a:latin typeface="Arial" panose="020B0604020202020204" pitchFamily="34" charset="0"/>
                <a:ea typeface="Times New Roman" panose="02020603050405020304" pitchFamily="18" charset="0"/>
              </a:rPr>
              <a:t>Android Studio</a:t>
            </a:r>
            <a:r>
              <a:rPr lang="en-IN" dirty="0">
                <a:latin typeface="Arial" panose="020B0604020202020204" pitchFamily="34" charset="0"/>
                <a:ea typeface="Times New Roman" panose="02020603050405020304" pitchFamily="18" charset="0"/>
              </a:rPr>
              <a:t> is the </a:t>
            </a:r>
            <a:r>
              <a:rPr lang="en-IN" dirty="0" smtClean="0">
                <a:latin typeface="Arial" panose="020B0604020202020204" pitchFamily="34" charset="0"/>
                <a:ea typeface="Times New Roman" panose="02020603050405020304" pitchFamily="18" charset="0"/>
              </a:rPr>
              <a:t>official</a:t>
            </a:r>
            <a:r>
              <a:rPr lang="en-IN" dirty="0">
                <a:latin typeface="Arial" panose="020B0604020202020204" pitchFamily="34" charset="0"/>
                <a:ea typeface="Times New Roman" panose="02020603050405020304" pitchFamily="18" charset="0"/>
              </a:rPr>
              <a:t> integrated development environment (IDE) for Google's Android operating system, built on </a:t>
            </a:r>
            <a:r>
              <a:rPr lang="en-IN" dirty="0" smtClean="0">
                <a:latin typeface="Arial" panose="020B0604020202020204" pitchFamily="34" charset="0"/>
                <a:ea typeface="Times New Roman" panose="02020603050405020304" pitchFamily="18" charset="0"/>
              </a:rPr>
              <a:t>IDEA </a:t>
            </a:r>
            <a:r>
              <a:rPr lang="en-IN" dirty="0" smtClean="0">
                <a:latin typeface="Arial" panose="020B0604020202020204" pitchFamily="34" charset="0"/>
                <a:ea typeface="Times New Roman" panose="02020603050405020304" pitchFamily="18" charset="0"/>
              </a:rPr>
              <a:t>software </a:t>
            </a:r>
            <a:r>
              <a:rPr lang="en-IN" dirty="0">
                <a:latin typeface="Arial" panose="020B0604020202020204" pitchFamily="34" charset="0"/>
                <a:ea typeface="Times New Roman" panose="02020603050405020304" pitchFamily="18" charset="0"/>
              </a:rPr>
              <a:t>and designed specifically for Android </a:t>
            </a:r>
            <a:r>
              <a:rPr lang="en-IN" dirty="0" err="1" smtClean="0">
                <a:latin typeface="Arial" panose="020B0604020202020204" pitchFamily="34" charset="0"/>
                <a:ea typeface="Times New Roman" panose="02020603050405020304" pitchFamily="18" charset="0"/>
              </a:rPr>
              <a:t>development.It</a:t>
            </a:r>
            <a:r>
              <a:rPr lang="en-IN" dirty="0" smtClean="0">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is available for download on Windows, </a:t>
            </a:r>
            <a:r>
              <a:rPr lang="en-IN" dirty="0" err="1" smtClean="0">
                <a:latin typeface="Arial" panose="020B0604020202020204" pitchFamily="34" charset="0"/>
                <a:ea typeface="Times New Roman" panose="02020603050405020304" pitchFamily="18" charset="0"/>
              </a:rPr>
              <a:t>macOs</a:t>
            </a:r>
            <a:r>
              <a:rPr lang="en-IN" dirty="0">
                <a:latin typeface="Arial" panose="020B0604020202020204" pitchFamily="34" charset="0"/>
                <a:ea typeface="Times New Roman" panose="02020603050405020304" pitchFamily="18" charset="0"/>
              </a:rPr>
              <a:t> and </a:t>
            </a:r>
            <a:r>
              <a:rPr lang="en-IN" dirty="0" smtClean="0">
                <a:latin typeface="Arial" panose="020B0604020202020204" pitchFamily="34" charset="0"/>
                <a:ea typeface="Times New Roman" panose="02020603050405020304" pitchFamily="18" charset="0"/>
              </a:rPr>
              <a:t>Linux</a:t>
            </a:r>
            <a:r>
              <a:rPr lang="en-IN" dirty="0">
                <a:latin typeface="Arial" panose="020B0604020202020204" pitchFamily="34" charset="0"/>
                <a:ea typeface="Times New Roman" panose="02020603050405020304" pitchFamily="18" charset="0"/>
              </a:rPr>
              <a:t> based operating systems or as a subscription-based service in 2020</a:t>
            </a:r>
            <a:r>
              <a:rPr lang="en-IN" dirty="0" smtClean="0">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It is a replacement for the Eclipse Android Development Tools (E-ADT) as the primary IDE for native Android application development.</a:t>
            </a:r>
            <a:endParaRPr lang="en-IN" sz="1600" dirty="0">
              <a:latin typeface="Times New Roman" panose="02020603050405020304" pitchFamily="18" charset="0"/>
              <a:ea typeface="Times New Roman" panose="02020603050405020304" pitchFamily="18" charset="0"/>
            </a:endParaRPr>
          </a:p>
          <a:p>
            <a:pPr>
              <a:spcBef>
                <a:spcPts val="600"/>
              </a:spcBef>
              <a:spcAft>
                <a:spcPts val="600"/>
              </a:spcAft>
            </a:pPr>
            <a:r>
              <a:rPr lang="en-IN" dirty="0">
                <a:latin typeface="Arial" panose="020B0604020202020204" pitchFamily="34" charset="0"/>
                <a:ea typeface="Times New Roman" panose="02020603050405020304" pitchFamily="18" charset="0"/>
              </a:rPr>
              <a:t>Android Studio was announced on May 16, 2013, at the Google I/O conference. It was in early access preview stage starting from version 0.1 in May 2013, then entered beta stage starting from version 0.8 which was released in June 2014</a:t>
            </a:r>
            <a:r>
              <a:rPr lang="en-IN" dirty="0" smtClean="0">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The first stable build was released in December 2014, starting from version </a:t>
            </a:r>
            <a:r>
              <a:rPr lang="en-IN" dirty="0" smtClean="0">
                <a:latin typeface="Arial" panose="020B0604020202020204" pitchFamily="34" charset="0"/>
                <a:ea typeface="Times New Roman" panose="02020603050405020304" pitchFamily="18" charset="0"/>
              </a:rPr>
              <a:t>1.0</a:t>
            </a:r>
            <a:endParaRPr lang="en-IN" sz="1600" dirty="0">
              <a:latin typeface="Times New Roman" panose="02020603050405020304" pitchFamily="18" charset="0"/>
              <a:ea typeface="Times New Roman" panose="02020603050405020304" pitchFamily="18" charset="0"/>
            </a:endParaRPr>
          </a:p>
          <a:p>
            <a:r>
              <a:rPr lang="en-IN" dirty="0">
                <a:latin typeface="Arial" panose="020B0604020202020204" pitchFamily="34" charset="0"/>
                <a:ea typeface="Calibri" panose="020F0502020204030204" pitchFamily="34" charset="0"/>
              </a:rPr>
              <a:t>On May 7, 2019, </a:t>
            </a:r>
            <a:r>
              <a:rPr lang="en-IN" dirty="0" err="1">
                <a:latin typeface="Arial" panose="020B0604020202020204" pitchFamily="34" charset="0"/>
                <a:ea typeface="Calibri" panose="020F0502020204030204" pitchFamily="34" charset="0"/>
              </a:rPr>
              <a:t>Kotlin</a:t>
            </a:r>
            <a:r>
              <a:rPr lang="en-IN" dirty="0">
                <a:latin typeface="Arial" panose="020B0604020202020204" pitchFamily="34" charset="0"/>
                <a:ea typeface="Calibri" panose="020F0502020204030204" pitchFamily="34" charset="0"/>
              </a:rPr>
              <a:t> replaced Java as Google's preferred language for Android app development</a:t>
            </a:r>
            <a:r>
              <a:rPr lang="en-IN" dirty="0" smtClean="0">
                <a:latin typeface="Arial" panose="020B0604020202020204" pitchFamily="34" charset="0"/>
                <a:ea typeface="Calibri" panose="020F0502020204030204" pitchFamily="34" charset="0"/>
              </a:rPr>
              <a:t>.</a:t>
            </a:r>
            <a:r>
              <a:rPr lang="en-IN" dirty="0">
                <a:latin typeface="Arial" panose="020B0604020202020204" pitchFamily="34" charset="0"/>
                <a:ea typeface="Calibri" panose="020F0502020204030204" pitchFamily="34" charset="0"/>
              </a:rPr>
              <a:t> Java is still supported, as is C++</a:t>
            </a:r>
            <a:endParaRPr lang="en-IN" dirty="0"/>
          </a:p>
        </p:txBody>
      </p:sp>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8433"/>
            <a:ext cx="6096000" cy="6393545"/>
          </a:xfrm>
          <a:prstGeom prst="rect">
            <a:avLst/>
          </a:prstGeom>
        </p:spPr>
        <p:txBody>
          <a:bodyPr>
            <a:spAutoFit/>
          </a:bodyPr>
          <a:lstStyle/>
          <a:p>
            <a:pPr marL="341630" marR="2159635" indent="-6350">
              <a:lnSpc>
                <a:spcPct val="105000"/>
              </a:lnSpc>
              <a:spcAft>
                <a:spcPts val="50"/>
              </a:spcAft>
            </a:pPr>
            <a:endParaRPr lang="en-IN" b="1" dirty="0" smtClean="0">
              <a:solidFill>
                <a:srgbClr val="000000"/>
              </a:solidFill>
              <a:latin typeface="Arial" panose="020B0604020202020204" pitchFamily="34" charset="0"/>
              <a:ea typeface="Arial" panose="020B0604020202020204" pitchFamily="34" charset="0"/>
            </a:endParaRPr>
          </a:p>
          <a:p>
            <a:pPr marL="341630" marR="2159635" indent="-6350">
              <a:lnSpc>
                <a:spcPct val="105000"/>
              </a:lnSpc>
              <a:spcAft>
                <a:spcPts val="50"/>
              </a:spcAft>
            </a:pPr>
            <a:r>
              <a:rPr lang="en-IN" b="1" dirty="0" smtClean="0">
                <a:solidFill>
                  <a:srgbClr val="000000"/>
                </a:solidFill>
                <a:latin typeface="Arial" panose="020B0604020202020204" pitchFamily="34" charset="0"/>
                <a:ea typeface="Arial" panose="020B0604020202020204" pitchFamily="34" charset="0"/>
              </a:rPr>
              <a:t>3. ANDROID </a:t>
            </a:r>
            <a:r>
              <a:rPr lang="en-IN" b="1" dirty="0">
                <a:solidFill>
                  <a:srgbClr val="000000"/>
                </a:solidFill>
                <a:latin typeface="Arial" panose="020B0604020202020204" pitchFamily="34" charset="0"/>
                <a:ea typeface="Arial" panose="020B0604020202020204" pitchFamily="34" charset="0"/>
              </a:rPr>
              <a:t>SDK AND TOOLS.</a:t>
            </a:r>
            <a:endParaRPr lang="en-IN" sz="1600" b="1" dirty="0">
              <a:solidFill>
                <a:srgbClr val="44536A"/>
              </a:solidFill>
              <a:latin typeface="Times New Roman" panose="02020603050405020304" pitchFamily="18" charset="0"/>
              <a:ea typeface="Times New Roman" panose="02020603050405020304" pitchFamily="18" charset="0"/>
            </a:endParaRPr>
          </a:p>
          <a:p>
            <a:pPr>
              <a:spcBef>
                <a:spcPts val="600"/>
              </a:spcBef>
              <a:spcAft>
                <a:spcPts val="600"/>
              </a:spcAft>
            </a:pPr>
            <a:r>
              <a:rPr lang="en-IN" dirty="0">
                <a:solidFill>
                  <a:srgbClr val="202122"/>
                </a:solidFill>
                <a:latin typeface="Arial" panose="020B0604020202020204" pitchFamily="34" charset="0"/>
                <a:ea typeface="Times New Roman" panose="02020603050405020304" pitchFamily="18" charset="0"/>
              </a:rPr>
              <a:t>The </a:t>
            </a:r>
            <a:r>
              <a:rPr lang="en-IN" b="1" dirty="0">
                <a:solidFill>
                  <a:srgbClr val="202122"/>
                </a:solidFill>
                <a:latin typeface="Arial" panose="020B0604020202020204" pitchFamily="34" charset="0"/>
                <a:ea typeface="Times New Roman" panose="02020603050405020304" pitchFamily="18" charset="0"/>
              </a:rPr>
              <a:t>Android SDK</a:t>
            </a:r>
            <a:r>
              <a:rPr lang="en-IN" dirty="0">
                <a:solidFill>
                  <a:srgbClr val="202122"/>
                </a:solidFill>
                <a:latin typeface="Arial" panose="020B0604020202020204" pitchFamily="34" charset="0"/>
                <a:ea typeface="Times New Roman" panose="02020603050405020304" pitchFamily="18" charset="0"/>
              </a:rPr>
              <a:t> is a </a:t>
            </a:r>
            <a:r>
              <a:rPr lang="en-IN" dirty="0">
                <a:latin typeface="Arial" panose="020B0604020202020204" pitchFamily="34" charset="0"/>
                <a:ea typeface="Times New Roman" panose="02020603050405020304" pitchFamily="18" charset="0"/>
              </a:rPr>
              <a:t>software</a:t>
            </a:r>
            <a:r>
              <a:rPr lang="en-IN" u="sng" dirty="0">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development</a:t>
            </a:r>
            <a:r>
              <a:rPr lang="en-IN" u="sng" dirty="0">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kit</a:t>
            </a:r>
            <a:r>
              <a:rPr lang="en-IN" dirty="0">
                <a:latin typeface="Arial" panose="020B0604020202020204" pitchFamily="34" charset="0"/>
                <a:ea typeface="Times New Roman" panose="02020603050405020304" pitchFamily="18" charset="0"/>
              </a:rPr>
              <a:t> </a:t>
            </a:r>
            <a:r>
              <a:rPr lang="en-IN" dirty="0">
                <a:solidFill>
                  <a:srgbClr val="202122"/>
                </a:solidFill>
                <a:latin typeface="Arial" panose="020B0604020202020204" pitchFamily="34" charset="0"/>
                <a:ea typeface="Times New Roman" panose="02020603050405020304" pitchFamily="18" charset="0"/>
              </a:rPr>
              <a:t>that includes a comprehensive set of development tools</a:t>
            </a:r>
            <a:r>
              <a:rPr lang="en-IN" dirty="0" smtClean="0">
                <a:solidFill>
                  <a:srgbClr val="202122"/>
                </a:solidFill>
                <a:latin typeface="Arial" panose="020B0604020202020204" pitchFamily="34" charset="0"/>
                <a:ea typeface="Times New Roman" panose="02020603050405020304" pitchFamily="18" charset="0"/>
              </a:rPr>
              <a:t>.</a:t>
            </a:r>
            <a:r>
              <a:rPr lang="en-IN" dirty="0">
                <a:solidFill>
                  <a:srgbClr val="202122"/>
                </a:solidFill>
                <a:latin typeface="Arial" panose="020B0604020202020204" pitchFamily="34" charset="0"/>
                <a:ea typeface="Times New Roman" panose="02020603050405020304" pitchFamily="18" charset="0"/>
              </a:rPr>
              <a:t> These include a</a:t>
            </a:r>
            <a:r>
              <a:rPr lang="en-IN" dirty="0">
                <a:latin typeface="Arial" panose="020B0604020202020204" pitchFamily="34" charset="0"/>
                <a:ea typeface="Times New Roman" panose="02020603050405020304" pitchFamily="18" charset="0"/>
              </a:rPr>
              <a:t> debugger, libraries, a handset emulator based on QEMU, documentation, sample code, and tutorials. Currently supported development platforms include computers running Linux (any modern desktop Linux distribution), Mac OS X 10.5.8 or later, and Windows 7 or later. As of March 2015, the SDK is not available on Android itself, but software development is possible by using specialized Android applications</a:t>
            </a:r>
            <a:r>
              <a:rPr lang="en-IN" dirty="0" smtClean="0">
                <a:latin typeface="Arial" panose="020B0604020202020204" pitchFamily="34"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r>
              <a:rPr lang="en-IN" dirty="0">
                <a:latin typeface="Arial" panose="020B0604020202020204" pitchFamily="34" charset="0"/>
                <a:ea typeface="Calibri" panose="020F0502020204030204" pitchFamily="34" charset="0"/>
              </a:rPr>
              <a:t>Until around the end of 2014, the officially-supported integrated development environment (IDE) was Eclipse using the Android Development Tools (ADT) </a:t>
            </a:r>
            <a:r>
              <a:rPr lang="en-IN" dirty="0" smtClean="0">
                <a:latin typeface="Arial" panose="020B0604020202020204" pitchFamily="34" charset="0"/>
                <a:ea typeface="Calibri" panose="020F0502020204030204" pitchFamily="34" charset="0"/>
              </a:rPr>
              <a:t>Plugin.</a:t>
            </a:r>
            <a:r>
              <a:rPr lang="en-IN" baseline="30000" dirty="0">
                <a:latin typeface="Arial" panose="020B0604020202020204" pitchFamily="34" charset="0"/>
                <a:ea typeface="Calibri" panose="020F0502020204030204" pitchFamily="34" charset="0"/>
              </a:rPr>
              <a:t> </a:t>
            </a:r>
            <a:r>
              <a:rPr lang="en-IN" dirty="0" smtClean="0">
                <a:latin typeface="Arial" panose="020B0604020202020204" pitchFamily="34" charset="0"/>
                <a:ea typeface="Calibri" panose="020F0502020204030204" pitchFamily="34" charset="0"/>
              </a:rPr>
              <a:t>As </a:t>
            </a:r>
            <a:r>
              <a:rPr lang="en-IN" dirty="0">
                <a:latin typeface="Arial" panose="020B0604020202020204" pitchFamily="34" charset="0"/>
                <a:ea typeface="Calibri" panose="020F0502020204030204" pitchFamily="34" charset="0"/>
              </a:rPr>
              <a:t>of 2015, Android Studio</a:t>
            </a:r>
            <a:r>
              <a:rPr lang="en-IN" dirty="0" smtClean="0">
                <a:latin typeface="Arial" panose="020B0604020202020204" pitchFamily="34" charset="0"/>
                <a:ea typeface="Calibri" panose="020F0502020204030204" pitchFamily="34" charset="0"/>
              </a:rPr>
              <a:t>,</a:t>
            </a:r>
            <a:r>
              <a:rPr lang="en-IN" dirty="0">
                <a:latin typeface="Arial" panose="020B0604020202020204" pitchFamily="34" charset="0"/>
                <a:ea typeface="Calibri" panose="020F0502020204030204" pitchFamily="34" charset="0"/>
              </a:rPr>
              <a:t> is the official IDE; however, developers are free to use others, but Google made it clear that ADT was officially deprecated since the end of 2015 to focus on Android Studio as the official Android IDE. Additionally, developers may use any text editor to edit Java and XML files, then use </a:t>
            </a:r>
            <a:r>
              <a:rPr lang="en-IN" dirty="0" smtClean="0">
                <a:latin typeface="Arial" panose="020B0604020202020204" pitchFamily="34" charset="0"/>
                <a:ea typeface="Calibri" panose="020F0502020204030204" pitchFamily="34" charset="0"/>
              </a:rPr>
              <a:t>command.</a:t>
            </a:r>
            <a:endParaRPr lang="en-IN" dirty="0"/>
          </a:p>
        </p:txBody>
      </p:sp>
    </p:spTree>
    <p:extLst>
      <p:ext uri="{BB962C8B-B14F-4D97-AF65-F5344CB8AC3E}">
        <p14:creationId xmlns:p14="http://schemas.microsoft.com/office/powerpoint/2010/main" val="222350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8433"/>
            <a:ext cx="6096000" cy="5109091"/>
          </a:xfrm>
          <a:prstGeom prst="rect">
            <a:avLst/>
          </a:prstGeom>
        </p:spPr>
        <p:txBody>
          <a:bodyPr>
            <a:spAutoFit/>
          </a:bodyPr>
          <a:lstStyle/>
          <a:p>
            <a:r>
              <a:rPr lang="en-IN" dirty="0"/>
              <a:t> </a:t>
            </a:r>
            <a:endParaRPr lang="en-IN" dirty="0" smtClean="0"/>
          </a:p>
          <a:p>
            <a:r>
              <a:rPr lang="en-IN" sz="2000" b="1" dirty="0" smtClean="0"/>
              <a:t>RESULT</a:t>
            </a:r>
          </a:p>
          <a:p>
            <a:endParaRPr lang="en-IN" dirty="0"/>
          </a:p>
          <a:p>
            <a:r>
              <a:rPr lang="en-IN" dirty="0"/>
              <a:t>Mobile applications (apps) At the apex of the boom of smart mobile devices is the introduction of applications (apps) for tablets and </a:t>
            </a:r>
            <a:r>
              <a:rPr lang="en-IN" dirty="0" smtClean="0"/>
              <a:t>smartphones. Various </a:t>
            </a:r>
            <a:r>
              <a:rPr lang="en-IN" dirty="0"/>
              <a:t>researchers mention that besides the technological features of the smart mobile devices, these are in favour of young children mostly due to the existence of mobile applications specially Mobile educational applications for children 261 designed for these </a:t>
            </a:r>
            <a:r>
              <a:rPr lang="en-IN" dirty="0" smtClean="0"/>
              <a:t>devices. Research </a:t>
            </a:r>
            <a:r>
              <a:rPr lang="en-IN" dirty="0"/>
              <a:t>has revealed that young children are very engaged with the apps and love to play with them for various amounts of time depending on their needs and interests and the content and structure of the </a:t>
            </a:r>
            <a:r>
              <a:rPr lang="en-IN" dirty="0" smtClean="0"/>
              <a:t>app. </a:t>
            </a:r>
            <a:r>
              <a:rPr lang="en-IN" dirty="0"/>
              <a:t>A mobile application is a computer program designed to run on mobile devices such as smartphones and tablet </a:t>
            </a:r>
            <a:r>
              <a:rPr lang="en-IN" dirty="0" err="1" smtClean="0"/>
              <a:t>computers.Wikipedia</a:t>
            </a:r>
            <a:r>
              <a:rPr lang="en-IN" dirty="0" smtClean="0"/>
              <a:t>. </a:t>
            </a:r>
            <a:r>
              <a:rPr lang="en-IN" dirty="0"/>
              <a:t>A mobile application may also be known as an app, iPhone app or smartphone </a:t>
            </a:r>
            <a:r>
              <a:rPr lang="en-IN" dirty="0" smtClean="0"/>
              <a:t>app.</a:t>
            </a:r>
            <a:endParaRPr lang="en-IN" b="1" dirty="0" smtClean="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9656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8433"/>
            <a:ext cx="6096000" cy="6463308"/>
          </a:xfrm>
          <a:prstGeom prst="rect">
            <a:avLst/>
          </a:prstGeom>
        </p:spPr>
        <p:txBody>
          <a:bodyPr>
            <a:spAutoFit/>
          </a:bodyPr>
          <a:lstStyle/>
          <a:p>
            <a:r>
              <a:rPr lang="en-IN" dirty="0"/>
              <a:t> </a:t>
            </a:r>
            <a:endParaRPr lang="en-IN" dirty="0" smtClean="0"/>
          </a:p>
          <a:p>
            <a:r>
              <a:rPr lang="en-US" b="1" dirty="0" smtClean="0"/>
              <a:t>CONCLUSION</a:t>
            </a:r>
          </a:p>
          <a:p>
            <a:endParaRPr lang="en-IN" dirty="0"/>
          </a:p>
          <a:p>
            <a:r>
              <a:rPr lang="en-IN" dirty="0" smtClean="0"/>
              <a:t>The </a:t>
            </a:r>
            <a:r>
              <a:rPr lang="en-IN" dirty="0"/>
              <a:t>21st century is an age of mobility and ease </a:t>
            </a:r>
            <a:r>
              <a:rPr lang="en-IN" dirty="0" smtClean="0"/>
              <a:t>Young </a:t>
            </a:r>
            <a:r>
              <a:rPr lang="en-IN" dirty="0"/>
              <a:t>children are being increasingly exposed to media, technology, and screen time </a:t>
            </a:r>
            <a:r>
              <a:rPr lang="en-IN" dirty="0" smtClean="0"/>
              <a:t>at </a:t>
            </a:r>
            <a:r>
              <a:rPr lang="en-IN" dirty="0"/>
              <a:t>home and in instructional </a:t>
            </a:r>
            <a:r>
              <a:rPr lang="en-IN" dirty="0" smtClean="0"/>
              <a:t>settings. The </a:t>
            </a:r>
            <a:r>
              <a:rPr lang="en-IN" dirty="0"/>
              <a:t>use of smart mobile devices among primary school children and toddlers is also growing exponentially as children have more access to smartphones through their parents (increasing mobile penetration globally) and 270 S. </a:t>
            </a:r>
            <a:r>
              <a:rPr lang="en-IN" dirty="0" smtClean="0"/>
              <a:t>as </a:t>
            </a:r>
            <a:r>
              <a:rPr lang="en-IN" dirty="0"/>
              <a:t>schools embrace technology </a:t>
            </a:r>
            <a:r>
              <a:rPr lang="en-IN" dirty="0" smtClean="0"/>
              <a:t>.The </a:t>
            </a:r>
            <a:r>
              <a:rPr lang="en-IN" dirty="0"/>
              <a:t>ease of use, portability, speed and responsiveness of the smart mobile devices and especially tablets were said to make it an ideal learning tool (Watts et al., 2012). Although some educators argue that they have no place in young children’s lives the majority enthusiastically embrace those new media for learning </a:t>
            </a:r>
            <a:r>
              <a:rPr lang="en-IN" dirty="0" smtClean="0"/>
              <a:t>The </a:t>
            </a:r>
            <a:r>
              <a:rPr lang="en-IN" dirty="0"/>
              <a:t>reason is that ‘active, appropriate use of technology and media can support and extend traditional materials in valuable ways </a:t>
            </a:r>
            <a:r>
              <a:rPr lang="en-IN" dirty="0">
                <a:sym typeface="Symbol" panose="05050102010706020507" pitchFamily="18" charset="2"/>
              </a:rPr>
              <a:t></a:t>
            </a:r>
            <a:r>
              <a:rPr lang="en-IN" dirty="0"/>
              <a:t> both cognitive and social’ (NAEYC, 2012, p.7). The amount of time that children spend with digital media and the surge in educational apps’ popularity suggest that at least some apps are being used in an attempt to supplement learning outside of </a:t>
            </a:r>
            <a:r>
              <a:rPr lang="en-IN" dirty="0" smtClean="0"/>
              <a:t>school</a:t>
            </a:r>
            <a:endParaRPr lang="en-IN" b="1" dirty="0" smtClean="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05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08433"/>
            <a:ext cx="6096000" cy="6463308"/>
          </a:xfrm>
          <a:prstGeom prst="rect">
            <a:avLst/>
          </a:prstGeom>
        </p:spPr>
        <p:txBody>
          <a:bodyPr>
            <a:spAutoFit/>
          </a:bodyPr>
          <a:lstStyle/>
          <a:p>
            <a:endParaRPr lang="en-IN" b="1" dirty="0" smtClean="0"/>
          </a:p>
          <a:p>
            <a:r>
              <a:rPr lang="en-US" b="1" dirty="0" smtClean="0"/>
              <a:t>FUTURE WORK.</a:t>
            </a:r>
            <a:endParaRPr lang="en-IN" b="1" dirty="0"/>
          </a:p>
          <a:p>
            <a:endParaRPr lang="en-IN" b="1" dirty="0" smtClean="0"/>
          </a:p>
          <a:p>
            <a:r>
              <a:rPr lang="en-IN" dirty="0" smtClean="0"/>
              <a:t>THE </a:t>
            </a:r>
            <a:r>
              <a:rPr lang="en-IN" dirty="0"/>
              <a:t>APP MARKET PLACE</a:t>
            </a:r>
          </a:p>
          <a:p>
            <a:r>
              <a:rPr lang="en-IN" dirty="0"/>
              <a:t> Mobile applications have turned into a quick enrichment tool for the software industry. Since its entrance into the iPhone business in 2007 (the first smart mobile device with touchscreen), the mobile app industry business has matured and has become part and parcel of the economy itself </a:t>
            </a:r>
            <a:r>
              <a:rPr lang="en-IN" dirty="0" smtClean="0"/>
              <a:t>This </a:t>
            </a:r>
            <a:r>
              <a:rPr lang="en-IN" dirty="0"/>
              <a:t>rapidly expanding mobile-app industry is worth billions of dollars (Nielsen, 2012). Apple’s digital app store, called App Store, opened for the first time on 10 July 2008, providing free or paid applications for iPhone, and later for iPod touch and iPad devices. In 2011, more than 2.5 billion dollars were ‘paid’ to the software industry </a:t>
            </a:r>
            <a:r>
              <a:rPr lang="en-IN" dirty="0" smtClean="0"/>
              <a:t>while </a:t>
            </a:r>
            <a:r>
              <a:rPr lang="en-IN" dirty="0"/>
              <a:t>in 2014 apps generated over 10 billion dollars in revenue for developers (Apple, 2015). As Apple’s CEO stated, at the end of 2014, users had downloaded 75 billion applications and had visited the App Store 300 million times per week (Perez, 2014). Three models, paid, in-app purchase and advertising, power the mobile app business. Total app revenues are projected to grow from 45.37 billion dollars in 2015 to 76.52 billion dollars in 2017</a:t>
            </a:r>
            <a:endParaRPr lang="en-IN" b="1" dirty="0" smtClean="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3208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56768"/>
            <a:ext cx="80167" cy="217952"/>
          </a:xfrm>
        </p:spPr>
        <p:txBody>
          <a:bodyPr>
            <a:normAutofit fontScale="90000"/>
          </a:bodyPr>
          <a:lstStyle/>
          <a:p>
            <a:r>
              <a:rPr lang="en-US" dirty="0"/>
              <a:t>.</a:t>
            </a:r>
          </a:p>
        </p:txBody>
      </p:sp>
      <p:sp>
        <p:nvSpPr>
          <p:cNvPr id="4" name="Text Placeholder 3"/>
          <p:cNvSpPr>
            <a:spLocks noGrp="1"/>
          </p:cNvSpPr>
          <p:nvPr>
            <p:ph type="body" sz="half" idx="2"/>
          </p:nvPr>
        </p:nvSpPr>
        <p:spPr>
          <a:xfrm>
            <a:off x="1700408" y="7007264"/>
            <a:ext cx="2446915" cy="1387631"/>
          </a:xfrm>
        </p:spPr>
        <p:txBody>
          <a:bodyPr/>
          <a:lstStyle/>
          <a:p>
            <a:endParaRPr lang="en-US" dirty="0"/>
          </a:p>
        </p:txBody>
      </p:sp>
      <p:pic>
        <p:nvPicPr>
          <p:cNvPr id="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6242" y="1347892"/>
            <a:ext cx="3118980" cy="2687993"/>
          </a:xfrm>
        </p:spPr>
      </p:pic>
      <p:pic>
        <p:nvPicPr>
          <p:cNvPr id="3074" name="Picture 2" descr="Great Gratitude Quotes for Kids! - InspireMyK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73" y="1877796"/>
            <a:ext cx="4316176" cy="215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19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 TO KIDDO</a:t>
            </a:r>
            <a:endParaRPr lang="en-US" dirty="0"/>
          </a:p>
        </p:txBody>
      </p:sp>
      <p:sp>
        <p:nvSpPr>
          <p:cNvPr id="14" name="Content Placeholder 13"/>
          <p:cNvSpPr>
            <a:spLocks noGrp="1"/>
          </p:cNvSpPr>
          <p:nvPr>
            <p:ph idx="1"/>
          </p:nvPr>
        </p:nvSpPr>
        <p:spPr/>
        <p:txBody>
          <a:bodyPr/>
          <a:lstStyle/>
          <a:p>
            <a:r>
              <a:rPr lang="en-IN" dirty="0"/>
              <a:t>Children are in the midst of a vast, unplanned experiment, surrounded by digital technologies that were not available but 5 years </a:t>
            </a:r>
            <a:r>
              <a:rPr lang="en-IN" dirty="0" smtClean="0"/>
              <a:t>ago.</a:t>
            </a:r>
            <a:endParaRPr lang="en-US" dirty="0"/>
          </a:p>
          <a:p>
            <a:r>
              <a:rPr lang="en-IN" dirty="0" smtClean="0"/>
              <a:t> </a:t>
            </a:r>
            <a:r>
              <a:rPr lang="en-IN" dirty="0"/>
              <a:t>As many of the self-proclaimed educational apps are very entertainment-oriented due to several reasons they lack an educational impact on child cognitive </a:t>
            </a:r>
            <a:r>
              <a:rPr lang="en-IN" dirty="0" smtClean="0"/>
              <a:t>development.</a:t>
            </a:r>
          </a:p>
          <a:p>
            <a:r>
              <a:rPr lang="en-US" dirty="0" smtClean="0"/>
              <a:t>Kiddo is really an interesting application for kids to learn at early stage of their life.</a:t>
            </a:r>
            <a:endParaRPr lang="en-IN" dirty="0" smtClean="0"/>
          </a:p>
          <a:p>
            <a:endParaRPr lang="en-US" dirty="0" smtClean="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half" idx="1"/>
          </p:nvPr>
        </p:nvSpPr>
        <p:spPr>
          <a:xfrm>
            <a:off x="1403312" y="1573582"/>
            <a:ext cx="4480560" cy="4123944"/>
          </a:xfrm>
        </p:spPr>
        <p:txBody>
          <a:bodyPr>
            <a:normAutofit/>
          </a:bodyPr>
          <a:lstStyle/>
          <a:p>
            <a:r>
              <a:rPr lang="en-IN" dirty="0"/>
              <a:t>Educational applications “KIDDO” can help children to learn about letters, numbers, and names of animals and to perform simple calculations. </a:t>
            </a:r>
            <a:endParaRPr lang="en-IN" dirty="0" smtClean="0"/>
          </a:p>
          <a:p>
            <a:r>
              <a:rPr lang="en-IN" dirty="0" smtClean="0"/>
              <a:t>The </a:t>
            </a:r>
            <a:r>
              <a:rPr lang="en-IN" dirty="0"/>
              <a:t>educational application </a:t>
            </a:r>
            <a:r>
              <a:rPr lang="en-IN" dirty="0" smtClean="0"/>
              <a:t> “KIDDO” </a:t>
            </a:r>
            <a:r>
              <a:rPr lang="en-IN" dirty="0"/>
              <a:t>can help children learn to spell letters and words</a:t>
            </a:r>
            <a:r>
              <a:rPr lang="en-IN" dirty="0" smtClean="0"/>
              <a:t>.</a:t>
            </a:r>
          </a:p>
          <a:p>
            <a:r>
              <a:rPr lang="en-IN" dirty="0" smtClean="0"/>
              <a:t> </a:t>
            </a:r>
            <a:r>
              <a:rPr lang="en-IN" dirty="0"/>
              <a:t>The educational application </a:t>
            </a:r>
            <a:r>
              <a:rPr lang="en-IN" dirty="0" smtClean="0"/>
              <a:t>KIDDO” </a:t>
            </a:r>
            <a:r>
              <a:rPr lang="en-IN" dirty="0"/>
              <a:t>becomes an alternative learning tool for children</a:t>
            </a:r>
            <a:r>
              <a:rPr lang="en-IN" dirty="0" smtClean="0"/>
              <a:t>.</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54027" y="1312334"/>
            <a:ext cx="3594971" cy="3151714"/>
          </a:xfrm>
        </p:spPr>
      </p:pic>
    </p:spTree>
    <p:extLst>
      <p:ext uri="{BB962C8B-B14F-4D97-AF65-F5344CB8AC3E}">
        <p14:creationId xmlns:p14="http://schemas.microsoft.com/office/powerpoint/2010/main" val="14027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mobile application in recent years..</a:t>
            </a:r>
            <a:endParaRPr lang="en-US" dirty="0"/>
          </a:p>
        </p:txBody>
      </p:sp>
      <p:graphicFrame>
        <p:nvGraphicFramePr>
          <p:cNvPr id="8" name="Content Placeholder 7" descr="Clustered column chart showing the values of 3 series for 4 categories"/>
          <p:cNvGraphicFramePr>
            <a:graphicFrameLocks noGrp="1"/>
          </p:cNvGraphicFramePr>
          <p:nvPr>
            <p:ph idx="1"/>
            <p:extLst>
              <p:ext uri="{D42A27DB-BD31-4B8C-83A1-F6EECF244321}">
                <p14:modId xmlns:p14="http://schemas.microsoft.com/office/powerpoint/2010/main" val="3648503999"/>
              </p:ext>
            </p:extLst>
          </p:nvPr>
        </p:nvGraphicFramePr>
        <p:xfrm>
          <a:off x="1528763" y="1485900"/>
          <a:ext cx="9134475" cy="47179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46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METHADOLOGY.</a:t>
            </a:r>
            <a:endParaRPr lang="en-US" dirty="0"/>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40832334"/>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84" y="0"/>
            <a:ext cx="9144001" cy="887260"/>
          </a:xfrm>
        </p:spPr>
        <p:txBody>
          <a:bodyPr>
            <a:normAutofit/>
          </a:bodyPr>
          <a:lstStyle/>
          <a:p>
            <a:r>
              <a:rPr lang="en-US" dirty="0" smtClean="0"/>
              <a:t>Data flow diagram.</a:t>
            </a:r>
            <a:endParaRPr lang="en-US" dirty="0"/>
          </a:p>
        </p:txBody>
      </p:sp>
      <p:sp>
        <p:nvSpPr>
          <p:cNvPr id="3" name="Text Placeholder 2"/>
          <p:cNvSpPr>
            <a:spLocks noGrp="1"/>
          </p:cNvSpPr>
          <p:nvPr>
            <p:ph type="body" idx="1"/>
          </p:nvPr>
        </p:nvSpPr>
        <p:spPr>
          <a:xfrm>
            <a:off x="1035485" y="1578058"/>
            <a:ext cx="9144000" cy="3682652"/>
          </a:xfrm>
        </p:spPr>
        <p:txBody>
          <a:bodyPr/>
          <a:lstStyle/>
          <a:p>
            <a:r>
              <a:rPr lang="en-US" dirty="0"/>
              <a:t>.</a:t>
            </a:r>
          </a:p>
        </p:txBody>
      </p:sp>
      <p:sp>
        <p:nvSpPr>
          <p:cNvPr id="5" name="Rectangle 28"/>
          <p:cNvSpPr>
            <a:spLocks noChangeArrowheads="1"/>
          </p:cNvSpPr>
          <p:nvPr/>
        </p:nvSpPr>
        <p:spPr bwMode="auto">
          <a:xfrm>
            <a:off x="-87682" y="-1315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 name="Group 5"/>
          <p:cNvGrpSpPr/>
          <p:nvPr/>
        </p:nvGrpSpPr>
        <p:grpSpPr>
          <a:xfrm>
            <a:off x="2112723" y="1991939"/>
            <a:ext cx="7791189" cy="2854890"/>
            <a:chOff x="0" y="0"/>
            <a:chExt cx="5762244" cy="1895856"/>
          </a:xfrm>
        </p:grpSpPr>
        <p:sp>
          <p:nvSpPr>
            <p:cNvPr id="7" name="Shape 151"/>
            <p:cNvSpPr/>
            <p:nvPr/>
          </p:nvSpPr>
          <p:spPr>
            <a:xfrm>
              <a:off x="2142744" y="257556"/>
              <a:ext cx="1676400" cy="1638300"/>
            </a:xfrm>
            <a:custGeom>
              <a:avLst/>
              <a:gdLst/>
              <a:ahLst/>
              <a:cxnLst/>
              <a:rect l="0" t="0" r="0" b="0"/>
              <a:pathLst>
                <a:path w="1676400" h="1638300">
                  <a:moveTo>
                    <a:pt x="0" y="818388"/>
                  </a:moveTo>
                  <a:cubicBezTo>
                    <a:pt x="0" y="365760"/>
                    <a:pt x="374904" y="0"/>
                    <a:pt x="838200" y="0"/>
                  </a:cubicBezTo>
                  <a:cubicBezTo>
                    <a:pt x="1301496" y="0"/>
                    <a:pt x="1676400" y="365760"/>
                    <a:pt x="1676400" y="818388"/>
                  </a:cubicBezTo>
                  <a:cubicBezTo>
                    <a:pt x="1676400" y="1271016"/>
                    <a:pt x="1301496" y="1638300"/>
                    <a:pt x="838200" y="1638300"/>
                  </a:cubicBezTo>
                  <a:cubicBezTo>
                    <a:pt x="374904" y="1638300"/>
                    <a:pt x="0" y="1271016"/>
                    <a:pt x="0" y="818388"/>
                  </a:cubicBezTo>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8" name="Shape 98385"/>
            <p:cNvSpPr/>
            <p:nvPr/>
          </p:nvSpPr>
          <p:spPr>
            <a:xfrm>
              <a:off x="2284476" y="638556"/>
              <a:ext cx="1389888" cy="896112"/>
            </a:xfrm>
            <a:custGeom>
              <a:avLst/>
              <a:gdLst/>
              <a:ahLst/>
              <a:cxnLst/>
              <a:rect l="0" t="0" r="0" b="0"/>
              <a:pathLst>
                <a:path w="1389888" h="896112">
                  <a:moveTo>
                    <a:pt x="0" y="0"/>
                  </a:moveTo>
                  <a:lnTo>
                    <a:pt x="1389888" y="0"/>
                  </a:lnTo>
                  <a:lnTo>
                    <a:pt x="1389888" y="896112"/>
                  </a:lnTo>
                  <a:lnTo>
                    <a:pt x="0" y="896112"/>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9" name="Rectangle 8"/>
            <p:cNvSpPr/>
            <p:nvPr/>
          </p:nvSpPr>
          <p:spPr>
            <a:xfrm>
              <a:off x="2755432" y="714709"/>
              <a:ext cx="596152" cy="19011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0" name="Rectangle 9"/>
            <p:cNvSpPr/>
            <p:nvPr/>
          </p:nvSpPr>
          <p:spPr>
            <a:xfrm>
              <a:off x="2598445" y="909831"/>
              <a:ext cx="1014242" cy="190111"/>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1" name="Rectangle 10"/>
            <p:cNvSpPr/>
            <p:nvPr/>
          </p:nvSpPr>
          <p:spPr>
            <a:xfrm>
              <a:off x="2489780" y="735584"/>
              <a:ext cx="1072520" cy="739197"/>
            </a:xfrm>
            <a:prstGeom prst="rect">
              <a:avLst/>
            </a:prstGeom>
            <a:ln>
              <a:noFill/>
            </a:ln>
          </p:spPr>
          <p:txBody>
            <a:bodyPr vert="horz" lIns="0" tIns="0" rIns="0" bIns="0" rtlCol="0">
              <a:noAutofit/>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rPr>
                <a:t> </a:t>
              </a:r>
              <a:endParaRPr lang="en-IN" sz="1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600" dirty="0">
                  <a:solidFill>
                    <a:srgbClr val="000000"/>
                  </a:solidFill>
                  <a:effectLst/>
                  <a:latin typeface="Calibri" panose="020F0502020204030204" pitchFamily="34" charset="0"/>
                  <a:ea typeface="Calibri" panose="020F0502020204030204" pitchFamily="34" charset="0"/>
                </a:rPr>
                <a:t>     </a:t>
              </a:r>
              <a:endParaRPr lang="en-IN" sz="1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p:txBody>
        </p:sp>
        <p:sp>
          <p:nvSpPr>
            <p:cNvPr id="12" name="Shape 157"/>
            <p:cNvSpPr/>
            <p:nvPr/>
          </p:nvSpPr>
          <p:spPr>
            <a:xfrm>
              <a:off x="3837432" y="0"/>
              <a:ext cx="1219200" cy="304800"/>
            </a:xfrm>
            <a:custGeom>
              <a:avLst/>
              <a:gdLst/>
              <a:ahLst/>
              <a:cxnLst/>
              <a:rect l="0" t="0" r="0" b="0"/>
              <a:pathLst>
                <a:path w="1219200" h="304800">
                  <a:moveTo>
                    <a:pt x="0" y="0"/>
                  </a:moveTo>
                  <a:lnTo>
                    <a:pt x="1219200" y="0"/>
                  </a:lnTo>
                  <a:lnTo>
                    <a:pt x="1219200" y="304800"/>
                  </a:lnTo>
                  <a:lnTo>
                    <a:pt x="0" y="304800"/>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13" name="Rectangle 12"/>
            <p:cNvSpPr/>
            <p:nvPr/>
          </p:nvSpPr>
          <p:spPr>
            <a:xfrm>
              <a:off x="4091993" y="79238"/>
              <a:ext cx="495548" cy="190111"/>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Audio</a:t>
              </a:r>
            </a:p>
          </p:txBody>
        </p:sp>
        <p:sp>
          <p:nvSpPr>
            <p:cNvPr id="14" name="Rectangle 13"/>
            <p:cNvSpPr/>
            <p:nvPr/>
          </p:nvSpPr>
          <p:spPr>
            <a:xfrm>
              <a:off x="4494355" y="79213"/>
              <a:ext cx="533084" cy="190112"/>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Learning</a:t>
              </a:r>
            </a:p>
          </p:txBody>
        </p:sp>
        <p:sp>
          <p:nvSpPr>
            <p:cNvPr id="15" name="Shape 161"/>
            <p:cNvSpPr/>
            <p:nvPr/>
          </p:nvSpPr>
          <p:spPr>
            <a:xfrm>
              <a:off x="4457700" y="618744"/>
              <a:ext cx="1219200" cy="286512"/>
            </a:xfrm>
            <a:custGeom>
              <a:avLst/>
              <a:gdLst/>
              <a:ahLst/>
              <a:cxnLst/>
              <a:rect l="0" t="0" r="0" b="0"/>
              <a:pathLst>
                <a:path w="1219200" h="286512">
                  <a:moveTo>
                    <a:pt x="0" y="0"/>
                  </a:moveTo>
                  <a:lnTo>
                    <a:pt x="1219200" y="0"/>
                  </a:lnTo>
                  <a:lnTo>
                    <a:pt x="1219200" y="286512"/>
                  </a:lnTo>
                  <a:lnTo>
                    <a:pt x="0" y="286512"/>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16" name="Rectangle 15"/>
            <p:cNvSpPr/>
            <p:nvPr/>
          </p:nvSpPr>
          <p:spPr>
            <a:xfrm>
              <a:off x="4756458" y="697708"/>
              <a:ext cx="920441" cy="206833"/>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Look &amp; Choose</a:t>
              </a:r>
            </a:p>
          </p:txBody>
        </p:sp>
        <p:sp>
          <p:nvSpPr>
            <p:cNvPr id="17" name="Shape 164"/>
            <p:cNvSpPr/>
            <p:nvPr/>
          </p:nvSpPr>
          <p:spPr>
            <a:xfrm>
              <a:off x="4543044" y="1210056"/>
              <a:ext cx="1219200" cy="313944"/>
            </a:xfrm>
            <a:custGeom>
              <a:avLst/>
              <a:gdLst/>
              <a:ahLst/>
              <a:cxnLst/>
              <a:rect l="0" t="0" r="0" b="0"/>
              <a:pathLst>
                <a:path w="1219200" h="313944">
                  <a:moveTo>
                    <a:pt x="0" y="0"/>
                  </a:moveTo>
                  <a:lnTo>
                    <a:pt x="1219200" y="0"/>
                  </a:lnTo>
                  <a:lnTo>
                    <a:pt x="1219200" y="313944"/>
                  </a:lnTo>
                  <a:lnTo>
                    <a:pt x="0" y="313944"/>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18" name="Rectangle 17"/>
            <p:cNvSpPr/>
            <p:nvPr/>
          </p:nvSpPr>
          <p:spPr>
            <a:xfrm>
              <a:off x="4855560" y="1288883"/>
              <a:ext cx="890085" cy="175528"/>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Listen &amp; Guess</a:t>
              </a:r>
            </a:p>
          </p:txBody>
        </p:sp>
        <p:sp>
          <p:nvSpPr>
            <p:cNvPr id="19" name="Shape 167"/>
            <p:cNvSpPr/>
            <p:nvPr/>
          </p:nvSpPr>
          <p:spPr>
            <a:xfrm>
              <a:off x="446532" y="85344"/>
              <a:ext cx="1219200" cy="266700"/>
            </a:xfrm>
            <a:custGeom>
              <a:avLst/>
              <a:gdLst/>
              <a:ahLst/>
              <a:cxnLst/>
              <a:rect l="0" t="0" r="0" b="0"/>
              <a:pathLst>
                <a:path w="1219200" h="266700">
                  <a:moveTo>
                    <a:pt x="0" y="0"/>
                  </a:moveTo>
                  <a:lnTo>
                    <a:pt x="1219200" y="0"/>
                  </a:lnTo>
                  <a:lnTo>
                    <a:pt x="1219200" y="266700"/>
                  </a:lnTo>
                  <a:lnTo>
                    <a:pt x="0" y="266700"/>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20" name="Rectangle 19"/>
            <p:cNvSpPr/>
            <p:nvPr/>
          </p:nvSpPr>
          <p:spPr>
            <a:xfrm>
              <a:off x="684306" y="164550"/>
              <a:ext cx="539784" cy="19011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Video</a:t>
              </a:r>
            </a:p>
          </p:txBody>
        </p:sp>
        <p:sp>
          <p:nvSpPr>
            <p:cNvPr id="21" name="Rectangle 20"/>
            <p:cNvSpPr/>
            <p:nvPr/>
          </p:nvSpPr>
          <p:spPr>
            <a:xfrm>
              <a:off x="1015064" y="164500"/>
              <a:ext cx="512946" cy="157671"/>
            </a:xfrm>
            <a:prstGeom prst="rect">
              <a:avLst/>
            </a:prstGeom>
            <a:ln>
              <a:noFill/>
            </a:ln>
          </p:spPr>
          <p:txBody>
            <a:bodyPr vert="horz" lIns="0" tIns="0" rIns="0" bIns="0" rtlCol="0">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Learning</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Shape 171"/>
            <p:cNvSpPr/>
            <p:nvPr/>
          </p:nvSpPr>
          <p:spPr>
            <a:xfrm>
              <a:off x="0" y="656844"/>
              <a:ext cx="1219200" cy="304800"/>
            </a:xfrm>
            <a:custGeom>
              <a:avLst/>
              <a:gdLst/>
              <a:ahLst/>
              <a:cxnLst/>
              <a:rect l="0" t="0" r="0" b="0"/>
              <a:pathLst>
                <a:path w="1219200" h="304800">
                  <a:moveTo>
                    <a:pt x="0" y="0"/>
                  </a:moveTo>
                  <a:lnTo>
                    <a:pt x="1219200" y="0"/>
                  </a:lnTo>
                  <a:lnTo>
                    <a:pt x="1219200" y="304800"/>
                  </a:lnTo>
                  <a:lnTo>
                    <a:pt x="0" y="304800"/>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23" name="Rectangle 22"/>
            <p:cNvSpPr/>
            <p:nvPr/>
          </p:nvSpPr>
          <p:spPr>
            <a:xfrm>
              <a:off x="214919" y="736037"/>
              <a:ext cx="594285" cy="190110"/>
            </a:xfrm>
            <a:prstGeom prst="rect">
              <a:avLst/>
            </a:prstGeom>
            <a:ln>
              <a:noFill/>
            </a:ln>
          </p:spPr>
          <p:txBody>
            <a:bodyPr vert="horz" lIns="0" tIns="0" rIns="0" bIns="0" rtlCol="0">
              <a:noAutofit/>
            </a:bodyPr>
            <a:lstStyle/>
            <a:p>
              <a:pPr>
                <a:lnSpc>
                  <a:spcPct val="107000"/>
                </a:lnSpc>
                <a:spcAft>
                  <a:spcPts val="800"/>
                </a:spcAft>
              </a:pPr>
              <a:r>
                <a:rPr lang="en-IN" sz="1100" spc="-5">
                  <a:solidFill>
                    <a:srgbClr val="000000"/>
                  </a:solidFill>
                  <a:effectLst/>
                  <a:latin typeface="Calibri" panose="020F0502020204030204" pitchFamily="34" charset="0"/>
                  <a:ea typeface="Calibri" panose="020F0502020204030204" pitchFamily="34" charset="0"/>
                </a:rPr>
                <a:t>Shapes</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693420" y="735810"/>
              <a:ext cx="494013" cy="173741"/>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Learning</a:t>
              </a:r>
            </a:p>
          </p:txBody>
        </p:sp>
        <p:sp>
          <p:nvSpPr>
            <p:cNvPr id="25" name="Shape 175"/>
            <p:cNvSpPr/>
            <p:nvPr/>
          </p:nvSpPr>
          <p:spPr>
            <a:xfrm>
              <a:off x="27432" y="1295400"/>
              <a:ext cx="1219200" cy="286513"/>
            </a:xfrm>
            <a:custGeom>
              <a:avLst/>
              <a:gdLst/>
              <a:ahLst/>
              <a:cxnLst/>
              <a:rect l="0" t="0" r="0" b="0"/>
              <a:pathLst>
                <a:path w="1219200" h="286513">
                  <a:moveTo>
                    <a:pt x="0" y="0"/>
                  </a:moveTo>
                  <a:lnTo>
                    <a:pt x="1219200" y="0"/>
                  </a:lnTo>
                  <a:lnTo>
                    <a:pt x="1219200" y="286513"/>
                  </a:lnTo>
                  <a:lnTo>
                    <a:pt x="0" y="286513"/>
                  </a:lnTo>
                  <a:lnTo>
                    <a:pt x="0" y="0"/>
                  </a:lnTo>
                  <a:close/>
                </a:path>
              </a:pathLst>
            </a:custGeom>
            <a:ln w="12192" cap="flat">
              <a:miter lim="101600"/>
            </a:ln>
          </p:spPr>
          <p:style>
            <a:lnRef idx="1">
              <a:srgbClr val="70AD47"/>
            </a:lnRef>
            <a:fillRef idx="0">
              <a:srgbClr val="000000">
                <a:alpha val="0"/>
              </a:srgbClr>
            </a:fillRef>
            <a:effectRef idx="0">
              <a:scrgbClr r="0" g="0" b="0"/>
            </a:effectRef>
            <a:fontRef idx="none"/>
          </p:style>
          <p:txBody>
            <a:bodyPr/>
            <a:lstStyle/>
            <a:p>
              <a:endParaRPr lang="en-IN"/>
            </a:p>
          </p:txBody>
        </p:sp>
        <p:sp>
          <p:nvSpPr>
            <p:cNvPr id="26" name="Rectangle 25"/>
            <p:cNvSpPr/>
            <p:nvPr/>
          </p:nvSpPr>
          <p:spPr>
            <a:xfrm>
              <a:off x="124489" y="1373323"/>
              <a:ext cx="1072520" cy="195979"/>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Alphabet Learning Learni g</a:t>
              </a:r>
            </a:p>
          </p:txBody>
        </p:sp>
        <p:sp>
          <p:nvSpPr>
            <p:cNvPr id="27" name="Shape 177"/>
            <p:cNvSpPr/>
            <p:nvPr/>
          </p:nvSpPr>
          <p:spPr>
            <a:xfrm>
              <a:off x="3447288" y="149352"/>
              <a:ext cx="393192" cy="269749"/>
            </a:xfrm>
            <a:custGeom>
              <a:avLst/>
              <a:gdLst/>
              <a:ahLst/>
              <a:cxnLst/>
              <a:rect l="0" t="0" r="0" b="0"/>
              <a:pathLst>
                <a:path w="393192" h="269749">
                  <a:moveTo>
                    <a:pt x="388620" y="0"/>
                  </a:moveTo>
                  <a:lnTo>
                    <a:pt x="393192" y="6097"/>
                  </a:lnTo>
                  <a:lnTo>
                    <a:pt x="15449" y="262902"/>
                  </a:lnTo>
                  <a:lnTo>
                    <a:pt x="92964" y="257556"/>
                  </a:lnTo>
                  <a:lnTo>
                    <a:pt x="96012" y="257556"/>
                  </a:lnTo>
                  <a:lnTo>
                    <a:pt x="96012" y="259080"/>
                  </a:lnTo>
                  <a:lnTo>
                    <a:pt x="96012" y="262128"/>
                  </a:lnTo>
                  <a:lnTo>
                    <a:pt x="94488" y="262128"/>
                  </a:lnTo>
                  <a:lnTo>
                    <a:pt x="94488" y="263652"/>
                  </a:lnTo>
                  <a:lnTo>
                    <a:pt x="0" y="269749"/>
                  </a:lnTo>
                  <a:lnTo>
                    <a:pt x="41148" y="185928"/>
                  </a:lnTo>
                  <a:lnTo>
                    <a:pt x="41148" y="184404"/>
                  </a:lnTo>
                  <a:lnTo>
                    <a:pt x="42672" y="182880"/>
                  </a:lnTo>
                  <a:lnTo>
                    <a:pt x="44196" y="182880"/>
                  </a:lnTo>
                  <a:lnTo>
                    <a:pt x="44196" y="184404"/>
                  </a:lnTo>
                  <a:lnTo>
                    <a:pt x="45720" y="184404"/>
                  </a:lnTo>
                  <a:lnTo>
                    <a:pt x="45720" y="185928"/>
                  </a:lnTo>
                  <a:lnTo>
                    <a:pt x="47244" y="187452"/>
                  </a:lnTo>
                  <a:lnTo>
                    <a:pt x="45720" y="187452"/>
                  </a:lnTo>
                  <a:lnTo>
                    <a:pt x="14877" y="255563"/>
                  </a:lnTo>
                  <a:lnTo>
                    <a:pt x="38862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8" name="Shape 178"/>
            <p:cNvSpPr/>
            <p:nvPr/>
          </p:nvSpPr>
          <p:spPr>
            <a:xfrm>
              <a:off x="1664208" y="216409"/>
              <a:ext cx="659892" cy="384048"/>
            </a:xfrm>
            <a:custGeom>
              <a:avLst/>
              <a:gdLst/>
              <a:ahLst/>
              <a:cxnLst/>
              <a:rect l="0" t="0" r="0" b="0"/>
              <a:pathLst>
                <a:path w="659892" h="384048">
                  <a:moveTo>
                    <a:pt x="4572" y="0"/>
                  </a:moveTo>
                  <a:lnTo>
                    <a:pt x="644923" y="371913"/>
                  </a:lnTo>
                  <a:lnTo>
                    <a:pt x="608076" y="304800"/>
                  </a:lnTo>
                  <a:lnTo>
                    <a:pt x="606552" y="304800"/>
                  </a:lnTo>
                  <a:lnTo>
                    <a:pt x="608076" y="303276"/>
                  </a:lnTo>
                  <a:lnTo>
                    <a:pt x="608076" y="301752"/>
                  </a:lnTo>
                  <a:lnTo>
                    <a:pt x="609600" y="300228"/>
                  </a:lnTo>
                  <a:lnTo>
                    <a:pt x="611124" y="300228"/>
                  </a:lnTo>
                  <a:lnTo>
                    <a:pt x="612648" y="301752"/>
                  </a:lnTo>
                  <a:lnTo>
                    <a:pt x="659892" y="384048"/>
                  </a:lnTo>
                  <a:lnTo>
                    <a:pt x="652272" y="384048"/>
                  </a:lnTo>
                  <a:lnTo>
                    <a:pt x="565404" y="384048"/>
                  </a:lnTo>
                  <a:lnTo>
                    <a:pt x="563880" y="384048"/>
                  </a:lnTo>
                  <a:lnTo>
                    <a:pt x="563880" y="382524"/>
                  </a:lnTo>
                  <a:lnTo>
                    <a:pt x="562356" y="382524"/>
                  </a:lnTo>
                  <a:lnTo>
                    <a:pt x="562356" y="379476"/>
                  </a:lnTo>
                  <a:lnTo>
                    <a:pt x="563880" y="377952"/>
                  </a:lnTo>
                  <a:lnTo>
                    <a:pt x="565404" y="377952"/>
                  </a:lnTo>
                  <a:lnTo>
                    <a:pt x="641752" y="377952"/>
                  </a:lnTo>
                  <a:lnTo>
                    <a:pt x="0" y="6096"/>
                  </a:lnTo>
                  <a:lnTo>
                    <a:pt x="457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29" name="Shape 179"/>
            <p:cNvSpPr/>
            <p:nvPr/>
          </p:nvSpPr>
          <p:spPr>
            <a:xfrm>
              <a:off x="1219200" y="752857"/>
              <a:ext cx="923544" cy="96012"/>
            </a:xfrm>
            <a:custGeom>
              <a:avLst/>
              <a:gdLst/>
              <a:ahLst/>
              <a:cxnLst/>
              <a:rect l="0" t="0" r="0" b="0"/>
              <a:pathLst>
                <a:path w="923544" h="96012">
                  <a:moveTo>
                    <a:pt x="839724" y="0"/>
                  </a:moveTo>
                  <a:lnTo>
                    <a:pt x="841248" y="0"/>
                  </a:lnTo>
                  <a:lnTo>
                    <a:pt x="842772" y="1524"/>
                  </a:lnTo>
                  <a:lnTo>
                    <a:pt x="923544" y="47244"/>
                  </a:lnTo>
                  <a:lnTo>
                    <a:pt x="842772" y="96012"/>
                  </a:lnTo>
                  <a:lnTo>
                    <a:pt x="841248" y="96012"/>
                  </a:lnTo>
                  <a:lnTo>
                    <a:pt x="839724" y="94488"/>
                  </a:lnTo>
                  <a:lnTo>
                    <a:pt x="838200" y="94488"/>
                  </a:lnTo>
                  <a:lnTo>
                    <a:pt x="838200" y="91439"/>
                  </a:lnTo>
                  <a:lnTo>
                    <a:pt x="839724" y="89915"/>
                  </a:lnTo>
                  <a:lnTo>
                    <a:pt x="905567" y="50410"/>
                  </a:lnTo>
                  <a:lnTo>
                    <a:pt x="0" y="59436"/>
                  </a:lnTo>
                  <a:lnTo>
                    <a:pt x="0" y="53339"/>
                  </a:lnTo>
                  <a:lnTo>
                    <a:pt x="905617" y="44314"/>
                  </a:lnTo>
                  <a:lnTo>
                    <a:pt x="839724" y="6096"/>
                  </a:lnTo>
                  <a:lnTo>
                    <a:pt x="838200" y="6096"/>
                  </a:lnTo>
                  <a:lnTo>
                    <a:pt x="838200" y="4572"/>
                  </a:lnTo>
                  <a:lnTo>
                    <a:pt x="836676" y="3048"/>
                  </a:lnTo>
                  <a:lnTo>
                    <a:pt x="838200" y="1524"/>
                  </a:lnTo>
                  <a:lnTo>
                    <a:pt x="83972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0" name="Shape 180"/>
            <p:cNvSpPr/>
            <p:nvPr/>
          </p:nvSpPr>
          <p:spPr>
            <a:xfrm>
              <a:off x="3810000" y="723901"/>
              <a:ext cx="647700" cy="143256"/>
            </a:xfrm>
            <a:custGeom>
              <a:avLst/>
              <a:gdLst/>
              <a:ahLst/>
              <a:cxnLst/>
              <a:rect l="0" t="0" r="0" b="0"/>
              <a:pathLst>
                <a:path w="647700" h="143256">
                  <a:moveTo>
                    <a:pt x="557784" y="0"/>
                  </a:moveTo>
                  <a:lnTo>
                    <a:pt x="562356" y="0"/>
                  </a:lnTo>
                  <a:lnTo>
                    <a:pt x="647700" y="38100"/>
                  </a:lnTo>
                  <a:lnTo>
                    <a:pt x="641572" y="42512"/>
                  </a:lnTo>
                  <a:lnTo>
                    <a:pt x="641604" y="42672"/>
                  </a:lnTo>
                  <a:lnTo>
                    <a:pt x="641309" y="42701"/>
                  </a:lnTo>
                  <a:lnTo>
                    <a:pt x="571500" y="92964"/>
                  </a:lnTo>
                  <a:lnTo>
                    <a:pt x="569976" y="94488"/>
                  </a:lnTo>
                  <a:lnTo>
                    <a:pt x="568452" y="92964"/>
                  </a:lnTo>
                  <a:lnTo>
                    <a:pt x="566928" y="92964"/>
                  </a:lnTo>
                  <a:lnTo>
                    <a:pt x="566928" y="89916"/>
                  </a:lnTo>
                  <a:lnTo>
                    <a:pt x="568452" y="88392"/>
                  </a:lnTo>
                  <a:lnTo>
                    <a:pt x="628527" y="43989"/>
                  </a:lnTo>
                  <a:lnTo>
                    <a:pt x="18189" y="105462"/>
                  </a:lnTo>
                  <a:lnTo>
                    <a:pt x="86868" y="137160"/>
                  </a:lnTo>
                  <a:lnTo>
                    <a:pt x="88392" y="138684"/>
                  </a:lnTo>
                  <a:lnTo>
                    <a:pt x="89916" y="140208"/>
                  </a:lnTo>
                  <a:lnTo>
                    <a:pt x="88392" y="141732"/>
                  </a:lnTo>
                  <a:lnTo>
                    <a:pt x="88392" y="143256"/>
                  </a:lnTo>
                  <a:lnTo>
                    <a:pt x="85344" y="143256"/>
                  </a:lnTo>
                  <a:lnTo>
                    <a:pt x="0" y="105156"/>
                  </a:lnTo>
                  <a:lnTo>
                    <a:pt x="6096" y="100677"/>
                  </a:lnTo>
                  <a:lnTo>
                    <a:pt x="6096" y="100584"/>
                  </a:lnTo>
                  <a:lnTo>
                    <a:pt x="6243" y="100568"/>
                  </a:lnTo>
                  <a:lnTo>
                    <a:pt x="74676" y="50292"/>
                  </a:lnTo>
                  <a:lnTo>
                    <a:pt x="76200" y="48768"/>
                  </a:lnTo>
                  <a:lnTo>
                    <a:pt x="79248" y="48768"/>
                  </a:lnTo>
                  <a:lnTo>
                    <a:pt x="79248" y="50292"/>
                  </a:lnTo>
                  <a:lnTo>
                    <a:pt x="80772" y="51816"/>
                  </a:lnTo>
                  <a:lnTo>
                    <a:pt x="80772" y="53340"/>
                  </a:lnTo>
                  <a:lnTo>
                    <a:pt x="79248" y="53340"/>
                  </a:lnTo>
                  <a:lnTo>
                    <a:pt x="79248" y="54864"/>
                  </a:lnTo>
                  <a:lnTo>
                    <a:pt x="17706" y="99384"/>
                  </a:lnTo>
                  <a:lnTo>
                    <a:pt x="629120" y="36185"/>
                  </a:lnTo>
                  <a:lnTo>
                    <a:pt x="559308" y="4572"/>
                  </a:lnTo>
                  <a:lnTo>
                    <a:pt x="557784" y="4572"/>
                  </a:lnTo>
                  <a:lnTo>
                    <a:pt x="557784" y="3048"/>
                  </a:lnTo>
                  <a:lnTo>
                    <a:pt x="55778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1" name="Shape 181"/>
            <p:cNvSpPr/>
            <p:nvPr/>
          </p:nvSpPr>
          <p:spPr>
            <a:xfrm>
              <a:off x="3771900" y="1313688"/>
              <a:ext cx="771144" cy="94488"/>
            </a:xfrm>
            <a:custGeom>
              <a:avLst/>
              <a:gdLst/>
              <a:ahLst/>
              <a:cxnLst/>
              <a:rect l="0" t="0" r="0" b="0"/>
              <a:pathLst>
                <a:path w="771144" h="94488">
                  <a:moveTo>
                    <a:pt x="0" y="0"/>
                  </a:moveTo>
                  <a:lnTo>
                    <a:pt x="753253" y="48016"/>
                  </a:lnTo>
                  <a:lnTo>
                    <a:pt x="690372" y="6097"/>
                  </a:lnTo>
                  <a:lnTo>
                    <a:pt x="688848" y="4573"/>
                  </a:lnTo>
                  <a:lnTo>
                    <a:pt x="688848" y="3049"/>
                  </a:lnTo>
                  <a:lnTo>
                    <a:pt x="688848" y="1524"/>
                  </a:lnTo>
                  <a:lnTo>
                    <a:pt x="690372" y="0"/>
                  </a:lnTo>
                  <a:lnTo>
                    <a:pt x="693420" y="0"/>
                  </a:lnTo>
                  <a:lnTo>
                    <a:pt x="764424" y="48729"/>
                  </a:lnTo>
                  <a:lnTo>
                    <a:pt x="765048" y="48768"/>
                  </a:lnTo>
                  <a:lnTo>
                    <a:pt x="765048" y="49157"/>
                  </a:lnTo>
                  <a:lnTo>
                    <a:pt x="771144" y="53340"/>
                  </a:lnTo>
                  <a:lnTo>
                    <a:pt x="765048" y="56333"/>
                  </a:lnTo>
                  <a:lnTo>
                    <a:pt x="765048" y="56388"/>
                  </a:lnTo>
                  <a:lnTo>
                    <a:pt x="764949" y="56382"/>
                  </a:lnTo>
                  <a:lnTo>
                    <a:pt x="687324" y="94488"/>
                  </a:lnTo>
                  <a:lnTo>
                    <a:pt x="684276" y="94488"/>
                  </a:lnTo>
                  <a:lnTo>
                    <a:pt x="682752" y="92964"/>
                  </a:lnTo>
                  <a:lnTo>
                    <a:pt x="682752" y="91440"/>
                  </a:lnTo>
                  <a:lnTo>
                    <a:pt x="682752" y="89916"/>
                  </a:lnTo>
                  <a:lnTo>
                    <a:pt x="684276" y="88392"/>
                  </a:lnTo>
                  <a:lnTo>
                    <a:pt x="752553" y="55566"/>
                  </a:lnTo>
                  <a:lnTo>
                    <a:pt x="0" y="6097"/>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sp>
          <p:nvSpPr>
            <p:cNvPr id="32" name="Shape 182"/>
            <p:cNvSpPr/>
            <p:nvPr/>
          </p:nvSpPr>
          <p:spPr>
            <a:xfrm>
              <a:off x="1246632" y="1313689"/>
              <a:ext cx="943356" cy="161544"/>
            </a:xfrm>
            <a:custGeom>
              <a:avLst/>
              <a:gdLst/>
              <a:ahLst/>
              <a:cxnLst/>
              <a:rect l="0" t="0" r="0" b="0"/>
              <a:pathLst>
                <a:path w="943356" h="161544">
                  <a:moveTo>
                    <a:pt x="943356" y="0"/>
                  </a:moveTo>
                  <a:lnTo>
                    <a:pt x="943356" y="6096"/>
                  </a:lnTo>
                  <a:lnTo>
                    <a:pt x="18958" y="126539"/>
                  </a:lnTo>
                  <a:lnTo>
                    <a:pt x="89916" y="155448"/>
                  </a:lnTo>
                  <a:lnTo>
                    <a:pt x="89916" y="156972"/>
                  </a:lnTo>
                  <a:lnTo>
                    <a:pt x="91440" y="156972"/>
                  </a:lnTo>
                  <a:lnTo>
                    <a:pt x="91440" y="160020"/>
                  </a:lnTo>
                  <a:lnTo>
                    <a:pt x="89916" y="161544"/>
                  </a:lnTo>
                  <a:lnTo>
                    <a:pt x="86868" y="161544"/>
                  </a:lnTo>
                  <a:lnTo>
                    <a:pt x="0" y="124968"/>
                  </a:lnTo>
                  <a:lnTo>
                    <a:pt x="74676" y="68580"/>
                  </a:lnTo>
                  <a:lnTo>
                    <a:pt x="76200" y="67056"/>
                  </a:lnTo>
                  <a:lnTo>
                    <a:pt x="77724" y="67056"/>
                  </a:lnTo>
                  <a:lnTo>
                    <a:pt x="77724" y="68580"/>
                  </a:lnTo>
                  <a:lnTo>
                    <a:pt x="79248" y="68580"/>
                  </a:lnTo>
                  <a:lnTo>
                    <a:pt x="79248" y="71628"/>
                  </a:lnTo>
                  <a:lnTo>
                    <a:pt x="79248" y="73152"/>
                  </a:lnTo>
                  <a:lnTo>
                    <a:pt x="17020" y="120499"/>
                  </a:lnTo>
                  <a:lnTo>
                    <a:pt x="943356"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IN"/>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465" y="2794190"/>
            <a:ext cx="1732009" cy="1492677"/>
          </a:xfrm>
          <a:prstGeom prst="rect">
            <a:avLst/>
          </a:prstGeom>
        </p:spPr>
      </p:pic>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Design and implementation.</a:t>
            </a:r>
            <a:endParaRPr lang="en-US" dirty="0"/>
          </a:p>
        </p:txBody>
      </p:sp>
      <p:sp>
        <p:nvSpPr>
          <p:cNvPr id="2" name="Text Placeholder 1"/>
          <p:cNvSpPr>
            <a:spLocks noGrp="1"/>
          </p:cNvSpPr>
          <p:nvPr>
            <p:ph type="body" idx="1"/>
          </p:nvPr>
        </p:nvSpPr>
        <p:spPr/>
        <p:txBody>
          <a:bodyPr/>
          <a:lstStyle/>
          <a:p>
            <a:r>
              <a:rPr lang="en-US" dirty="0" smtClean="0"/>
              <a:t>Screenshot of kiddo</a:t>
            </a:r>
            <a:endParaRPr lang="en-US" dirty="0"/>
          </a:p>
        </p:txBody>
      </p:sp>
      <p:sp>
        <p:nvSpPr>
          <p:cNvPr id="4" name="Text Placeholder 3"/>
          <p:cNvSpPr>
            <a:spLocks noGrp="1"/>
          </p:cNvSpPr>
          <p:nvPr>
            <p:ph type="body" sz="quarter" idx="3"/>
          </p:nvPr>
        </p:nvSpPr>
        <p:spPr/>
        <p:txBody>
          <a:bodyPr/>
          <a:lstStyle/>
          <a:p>
            <a:r>
              <a:rPr lang="en-US" dirty="0" smtClean="0"/>
              <a:t>Screenshot of kiddo</a:t>
            </a:r>
            <a:endParaRPr lang="en-US" dirty="0"/>
          </a:p>
        </p:txBody>
      </p:sp>
      <p:pic>
        <p:nvPicPr>
          <p:cNvPr id="7" name="Content Placeholder 6" descr="C:\Users\Sabab\Pictures\KIDDO_SS2.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24000" y="2207798"/>
            <a:ext cx="1684179" cy="3494087"/>
          </a:xfrm>
          <a:prstGeom prst="rect">
            <a:avLst/>
          </a:prstGeom>
          <a:noFill/>
          <a:ln>
            <a:noFill/>
          </a:ln>
        </p:spPr>
      </p:pic>
      <p:pic>
        <p:nvPicPr>
          <p:cNvPr id="8" name="Picture 7" descr="C:\Users\Sabab\Pictures\photo_2022-05-23_10-53-1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488" y="2207798"/>
            <a:ext cx="1431865" cy="3165868"/>
          </a:xfrm>
          <a:prstGeom prst="rect">
            <a:avLst/>
          </a:prstGeom>
          <a:noFill/>
          <a:ln>
            <a:noFill/>
          </a:ln>
        </p:spPr>
      </p:pic>
      <p:pic>
        <p:nvPicPr>
          <p:cNvPr id="9" name="Content Placeholder 8" descr="C:\Users\Sabab\Pictures\photo_2022-05-23_10-53-30.jpg"/>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177169" y="2144114"/>
            <a:ext cx="1675166" cy="3494087"/>
          </a:xfrm>
          <a:prstGeom prst="rect">
            <a:avLst/>
          </a:prstGeom>
          <a:noFill/>
          <a:ln>
            <a:noFill/>
          </a:ln>
        </p:spPr>
      </p:pic>
      <p:pic>
        <p:nvPicPr>
          <p:cNvPr id="10" name="Picture 9" descr="C:\Users\Sabab\Downloads\Telegram Desktop\photo_2022-05-23_11-57-03.jpg"/>
          <p:cNvPicPr/>
          <p:nvPr/>
        </p:nvPicPr>
        <p:blipFill>
          <a:blip r:embed="rId5">
            <a:extLst>
              <a:ext uri="{28A0092B-C50C-407E-A947-70E740481C1C}">
                <a14:useLocalDpi xmlns:a14="http://schemas.microsoft.com/office/drawing/2010/main" val="0"/>
              </a:ext>
            </a:extLst>
          </a:blip>
          <a:srcRect/>
          <a:stretch>
            <a:fillRect/>
          </a:stretch>
        </p:blipFill>
        <p:spPr bwMode="auto">
          <a:xfrm>
            <a:off x="8417449" y="2144114"/>
            <a:ext cx="1791263" cy="3494087"/>
          </a:xfrm>
          <a:prstGeom prst="rect">
            <a:avLst/>
          </a:prstGeom>
          <a:noFill/>
          <a:ln>
            <a:noFill/>
          </a:ln>
        </p:spPr>
      </p:pic>
    </p:spTree>
    <p:extLst>
      <p:ext uri="{BB962C8B-B14F-4D97-AF65-F5344CB8AC3E}">
        <p14:creationId xmlns:p14="http://schemas.microsoft.com/office/powerpoint/2010/main" val="1950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 used </a:t>
            </a:r>
            <a:endParaRPr lang="en-US" dirty="0"/>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99508"/>
            <a:ext cx="6096000" cy="5381986"/>
          </a:xfrm>
          <a:prstGeom prst="rect">
            <a:avLst/>
          </a:prstGeom>
        </p:spPr>
        <p:txBody>
          <a:bodyPr>
            <a:spAutoFit/>
          </a:bodyPr>
          <a:lstStyle/>
          <a:p>
            <a:pPr marL="341630" marR="2159635" indent="-6350">
              <a:lnSpc>
                <a:spcPct val="105000"/>
              </a:lnSpc>
              <a:spcAft>
                <a:spcPts val="50"/>
              </a:spcAft>
            </a:pPr>
            <a:r>
              <a:rPr lang="en-IN" b="1" dirty="0" smtClean="0">
                <a:solidFill>
                  <a:srgbClr val="000000"/>
                </a:solidFill>
                <a:latin typeface="Times New Roman" panose="02020603050405020304" pitchFamily="18" charset="0"/>
                <a:ea typeface="Times New Roman" panose="02020603050405020304" pitchFamily="18" charset="0"/>
              </a:rPr>
              <a:t>1. JAVA </a:t>
            </a:r>
            <a:endParaRPr lang="en-IN" sz="1600" b="1" dirty="0">
              <a:solidFill>
                <a:srgbClr val="44536A"/>
              </a:solidFill>
              <a:latin typeface="Times New Roman" panose="02020603050405020304" pitchFamily="18" charset="0"/>
              <a:ea typeface="Times New Roman" panose="02020603050405020304" pitchFamily="18" charset="0"/>
            </a:endParaRPr>
          </a:p>
          <a:p>
            <a:r>
              <a:rPr lang="en-IN" b="1" dirty="0">
                <a:solidFill>
                  <a:srgbClr val="202122"/>
                </a:solidFill>
                <a:latin typeface="Arial" panose="020B0604020202020204" pitchFamily="34" charset="0"/>
                <a:ea typeface="Calibri" panose="020F0502020204030204" pitchFamily="34" charset="0"/>
              </a:rPr>
              <a:t>Java</a:t>
            </a:r>
            <a:r>
              <a:rPr lang="en-IN" dirty="0">
                <a:solidFill>
                  <a:srgbClr val="202122"/>
                </a:solidFill>
                <a:latin typeface="Arial" panose="020B0604020202020204" pitchFamily="34" charset="0"/>
                <a:ea typeface="Calibri" panose="020F0502020204030204" pitchFamily="34" charset="0"/>
              </a:rPr>
              <a:t> is a</a:t>
            </a:r>
            <a:r>
              <a:rPr lang="en-IN" dirty="0">
                <a:latin typeface="Arial" panose="020B0604020202020204" pitchFamily="34" charset="0"/>
                <a:ea typeface="Calibri" panose="020F0502020204030204" pitchFamily="34" charset="0"/>
              </a:rPr>
              <a:t> high-level, class-based, object-oriented programming language</a:t>
            </a:r>
            <a:r>
              <a:rPr lang="en-IN" dirty="0">
                <a:solidFill>
                  <a:srgbClr val="202122"/>
                </a:solidFill>
                <a:latin typeface="Arial" panose="020B0604020202020204" pitchFamily="34" charset="0"/>
                <a:ea typeface="Calibri" panose="020F0502020204030204" pitchFamily="34" charset="0"/>
              </a:rPr>
              <a:t> that is designed to have as few implementation </a:t>
            </a:r>
            <a:r>
              <a:rPr lang="en-IN" dirty="0">
                <a:latin typeface="Arial" panose="020B0604020202020204" pitchFamily="34" charset="0"/>
                <a:ea typeface="Calibri" panose="020F0502020204030204" pitchFamily="34" charset="0"/>
              </a:rPr>
              <a:t>dependencies</a:t>
            </a:r>
            <a:r>
              <a:rPr lang="en-IN" dirty="0">
                <a:solidFill>
                  <a:srgbClr val="202122"/>
                </a:solidFill>
                <a:latin typeface="Arial" panose="020B0604020202020204" pitchFamily="34" charset="0"/>
                <a:ea typeface="Calibri" panose="020F0502020204030204" pitchFamily="34" charset="0"/>
              </a:rPr>
              <a:t> as possible. It is a </a:t>
            </a:r>
            <a:r>
              <a:rPr lang="en-IN" dirty="0">
                <a:latin typeface="Arial" panose="020B0604020202020204" pitchFamily="34" charset="0"/>
                <a:ea typeface="Calibri" panose="020F0502020204030204" pitchFamily="34" charset="0"/>
              </a:rPr>
              <a:t>general-purpose</a:t>
            </a:r>
            <a:r>
              <a:rPr lang="en-IN" dirty="0">
                <a:solidFill>
                  <a:srgbClr val="202122"/>
                </a:solidFill>
                <a:latin typeface="Arial" panose="020B0604020202020204" pitchFamily="34" charset="0"/>
                <a:ea typeface="Calibri" panose="020F0502020204030204" pitchFamily="34" charset="0"/>
              </a:rPr>
              <a:t> programming language intended to let </a:t>
            </a:r>
            <a:r>
              <a:rPr lang="en-IN" dirty="0">
                <a:latin typeface="Arial" panose="020B0604020202020204" pitchFamily="34" charset="0"/>
                <a:ea typeface="Calibri" panose="020F0502020204030204" pitchFamily="34" charset="0"/>
              </a:rPr>
              <a:t>programmers</a:t>
            </a:r>
            <a:r>
              <a:rPr lang="en-IN" dirty="0">
                <a:solidFill>
                  <a:srgbClr val="202122"/>
                </a:solidFill>
                <a:latin typeface="Arial" panose="020B0604020202020204" pitchFamily="34" charset="0"/>
                <a:ea typeface="Calibri" panose="020F0502020204030204" pitchFamily="34" charset="0"/>
              </a:rPr>
              <a:t> </a:t>
            </a:r>
            <a:r>
              <a:rPr lang="en-IN" i="1" dirty="0">
                <a:solidFill>
                  <a:srgbClr val="202122"/>
                </a:solidFill>
                <a:latin typeface="Arial" panose="020B0604020202020204" pitchFamily="34" charset="0"/>
                <a:ea typeface="Calibri" panose="020F0502020204030204" pitchFamily="34" charset="0"/>
              </a:rPr>
              <a:t>write once, run anywhere</a:t>
            </a:r>
            <a:r>
              <a:rPr lang="en-IN" dirty="0">
                <a:solidFill>
                  <a:srgbClr val="202122"/>
                </a:solidFill>
                <a:latin typeface="Arial" panose="020B0604020202020204" pitchFamily="34" charset="0"/>
                <a:ea typeface="Calibri" panose="020F0502020204030204" pitchFamily="34" charset="0"/>
              </a:rPr>
              <a:t> (</a:t>
            </a:r>
            <a:r>
              <a:rPr lang="en-IN" dirty="0">
                <a:latin typeface="Arial" panose="020B0604020202020204" pitchFamily="34" charset="0"/>
                <a:ea typeface="Calibri" panose="020F0502020204030204" pitchFamily="34" charset="0"/>
              </a:rPr>
              <a:t>WORA</a:t>
            </a:r>
            <a:r>
              <a:rPr lang="en-IN" dirty="0" smtClean="0">
                <a:solidFill>
                  <a:srgbClr val="202122"/>
                </a:solidFill>
                <a:latin typeface="Arial" panose="020B0604020202020204" pitchFamily="34" charset="0"/>
                <a:ea typeface="Calibri" panose="020F0502020204030204" pitchFamily="34" charset="0"/>
              </a:rPr>
              <a:t>),</a:t>
            </a:r>
            <a:r>
              <a:rPr lang="en-IN" dirty="0">
                <a:solidFill>
                  <a:srgbClr val="202122"/>
                </a:solidFill>
                <a:latin typeface="Arial" panose="020B0604020202020204" pitchFamily="34" charset="0"/>
                <a:ea typeface="Calibri" panose="020F0502020204030204" pitchFamily="34" charset="0"/>
              </a:rPr>
              <a:t> meaning that </a:t>
            </a:r>
            <a:r>
              <a:rPr lang="en-IN" dirty="0">
                <a:latin typeface="Arial" panose="020B0604020202020204" pitchFamily="34" charset="0"/>
                <a:ea typeface="Calibri" panose="020F0502020204030204" pitchFamily="34" charset="0"/>
              </a:rPr>
              <a:t>compiled</a:t>
            </a:r>
            <a:r>
              <a:rPr lang="en-IN" dirty="0">
                <a:solidFill>
                  <a:srgbClr val="202122"/>
                </a:solidFill>
                <a:latin typeface="Arial" panose="020B0604020202020204" pitchFamily="34" charset="0"/>
                <a:ea typeface="Calibri" panose="020F0502020204030204" pitchFamily="34" charset="0"/>
              </a:rPr>
              <a:t> Java code can run on all platforms that support Java without the need to recompile</a:t>
            </a:r>
            <a:r>
              <a:rPr lang="en-IN" dirty="0" smtClean="0">
                <a:solidFill>
                  <a:srgbClr val="202122"/>
                </a:solidFill>
                <a:latin typeface="Arial" panose="020B0604020202020204" pitchFamily="34" charset="0"/>
                <a:ea typeface="Calibri" panose="020F0502020204030204" pitchFamily="34" charset="0"/>
              </a:rPr>
              <a:t>.</a:t>
            </a:r>
            <a:r>
              <a:rPr lang="en-IN" dirty="0">
                <a:solidFill>
                  <a:srgbClr val="202122"/>
                </a:solidFill>
                <a:latin typeface="Arial" panose="020B0604020202020204" pitchFamily="34" charset="0"/>
                <a:ea typeface="Calibri" panose="020F0502020204030204" pitchFamily="34" charset="0"/>
              </a:rPr>
              <a:t> Java applications are typically compiled to  that can run on any </a:t>
            </a:r>
            <a:r>
              <a:rPr lang="en-IN" dirty="0">
                <a:latin typeface="Arial" panose="020B0604020202020204" pitchFamily="34" charset="0"/>
                <a:ea typeface="Calibri" panose="020F0502020204030204" pitchFamily="34" charset="0"/>
              </a:rPr>
              <a:t>Java virtual machine (JVM) regardless of the underlying computer architecture</a:t>
            </a:r>
            <a:r>
              <a:rPr lang="en-IN" dirty="0">
                <a:solidFill>
                  <a:srgbClr val="202122"/>
                </a:solidFill>
                <a:latin typeface="Arial" panose="020B0604020202020204" pitchFamily="34" charset="0"/>
                <a:ea typeface="Calibri" panose="020F0502020204030204" pitchFamily="34" charset="0"/>
              </a:rPr>
              <a:t>. The </a:t>
            </a:r>
            <a:r>
              <a:rPr lang="en-IN" dirty="0">
                <a:latin typeface="Arial" panose="020B0604020202020204" pitchFamily="34" charset="0"/>
                <a:ea typeface="Calibri" panose="020F0502020204030204" pitchFamily="34" charset="0"/>
              </a:rPr>
              <a:t>syntax</a:t>
            </a:r>
            <a:r>
              <a:rPr lang="en-IN" dirty="0">
                <a:solidFill>
                  <a:srgbClr val="202122"/>
                </a:solidFill>
                <a:latin typeface="Arial" panose="020B0604020202020204" pitchFamily="34" charset="0"/>
                <a:ea typeface="Calibri" panose="020F0502020204030204" pitchFamily="34" charset="0"/>
              </a:rPr>
              <a:t> of Java is similar to</a:t>
            </a:r>
            <a:r>
              <a:rPr lang="en-IN" dirty="0">
                <a:latin typeface="Arial" panose="020B0604020202020204" pitchFamily="34" charset="0"/>
                <a:ea typeface="Calibri" panose="020F0502020204030204" pitchFamily="34" charset="0"/>
              </a:rPr>
              <a:t> C and C++, </a:t>
            </a:r>
            <a:r>
              <a:rPr lang="en-IN" dirty="0">
                <a:solidFill>
                  <a:srgbClr val="202122"/>
                </a:solidFill>
                <a:latin typeface="Arial" panose="020B0604020202020204" pitchFamily="34" charset="0"/>
                <a:ea typeface="Calibri" panose="020F0502020204030204" pitchFamily="34" charset="0"/>
              </a:rPr>
              <a:t>but has fewer </a:t>
            </a:r>
            <a:r>
              <a:rPr lang="en-IN" dirty="0">
                <a:latin typeface="Arial" panose="020B0604020202020204" pitchFamily="34" charset="0"/>
                <a:ea typeface="Calibri" panose="020F0502020204030204" pitchFamily="34" charset="0"/>
              </a:rPr>
              <a:t>low-level</a:t>
            </a:r>
            <a:r>
              <a:rPr lang="en-IN" dirty="0">
                <a:solidFill>
                  <a:srgbClr val="202122"/>
                </a:solidFill>
                <a:latin typeface="Arial" panose="020B0604020202020204" pitchFamily="34" charset="0"/>
                <a:ea typeface="Calibri" panose="020F0502020204030204" pitchFamily="34" charset="0"/>
              </a:rPr>
              <a:t> facilities than either of them. The Java runtime provides dynamic capabilities (such as </a:t>
            </a:r>
            <a:r>
              <a:rPr lang="en-IN" dirty="0">
                <a:latin typeface="Arial" panose="020B0604020202020204" pitchFamily="34" charset="0"/>
                <a:ea typeface="Calibri" panose="020F0502020204030204" pitchFamily="34" charset="0"/>
              </a:rPr>
              <a:t>reflection</a:t>
            </a:r>
            <a:r>
              <a:rPr lang="en-IN" dirty="0">
                <a:solidFill>
                  <a:srgbClr val="202122"/>
                </a:solidFill>
                <a:latin typeface="Arial" panose="020B0604020202020204" pitchFamily="34" charset="0"/>
                <a:ea typeface="Calibri" panose="020F0502020204030204" pitchFamily="34" charset="0"/>
              </a:rPr>
              <a:t> and runtime code modification) that are typically not available in traditional compiled languages. As of 2019, Java was one of the most</a:t>
            </a:r>
            <a:r>
              <a:rPr lang="en-IN" dirty="0">
                <a:latin typeface="Arial" panose="020B0604020202020204" pitchFamily="34" charset="0"/>
                <a:ea typeface="Calibri" panose="020F0502020204030204" pitchFamily="34" charset="0"/>
              </a:rPr>
              <a:t> popular programming languages in use according to </a:t>
            </a:r>
            <a:r>
              <a:rPr lang="en-IN" dirty="0" err="1" smtClean="0">
                <a:latin typeface="Arial" panose="020B0604020202020204" pitchFamily="34" charset="0"/>
                <a:ea typeface="Calibri" panose="020F0502020204030204" pitchFamily="34" charset="0"/>
              </a:rPr>
              <a:t>github</a:t>
            </a:r>
            <a:r>
              <a:rPr lang="en-IN" dirty="0" smtClean="0">
                <a:latin typeface="Arial" panose="020B0604020202020204" pitchFamily="34" charset="0"/>
                <a:ea typeface="Calibri" panose="020F0502020204030204" pitchFamily="34" charset="0"/>
              </a:rPr>
              <a:t>,</a:t>
            </a:r>
            <a:r>
              <a:rPr lang="en-IN" dirty="0">
                <a:latin typeface="Arial" panose="020B0604020202020204" pitchFamily="34" charset="0"/>
                <a:ea typeface="Calibri" panose="020F0502020204030204" pitchFamily="34" charset="0"/>
              </a:rPr>
              <a:t> particularly for client–server web applications</a:t>
            </a:r>
            <a:r>
              <a:rPr lang="en-IN" dirty="0">
                <a:solidFill>
                  <a:srgbClr val="202122"/>
                </a:solidFill>
                <a:latin typeface="Arial" panose="020B0604020202020204" pitchFamily="34" charset="0"/>
                <a:ea typeface="Calibri" panose="020F0502020204030204" pitchFamily="34" charset="0"/>
              </a:rPr>
              <a:t>, with a reported 9 million developers</a:t>
            </a:r>
            <a:endParaRPr lang="en-IN" dirty="0"/>
          </a:p>
        </p:txBody>
      </p:sp>
    </p:spTree>
    <p:extLst>
      <p:ext uri="{BB962C8B-B14F-4D97-AF65-F5344CB8AC3E}">
        <p14:creationId xmlns:p14="http://schemas.microsoft.com/office/powerpoint/2010/main" val="361678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dcmitype/"/>
    <ds:schemaRef ds:uri="http://schemas.microsoft.com/office/2006/metadata/properties"/>
    <ds:schemaRef ds:uri="http://www.w3.org/XML/1998/namespace"/>
    <ds:schemaRef ds:uri="40262f94-9f35-4ac3-9a90-690165a166b7"/>
    <ds:schemaRef ds:uri="http://schemas.openxmlformats.org/package/2006/metadata/core-properties"/>
    <ds:schemaRef ds:uri="http://purl.org/dc/terms/"/>
    <ds:schemaRef ds:uri="a4f35948-e619-41b3-aa29-22878b09cfd2"/>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759</TotalTime>
  <Words>638</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Symbol</vt:lpstr>
      <vt:lpstr>Times New Roman</vt:lpstr>
      <vt:lpstr>Back to School 16x9</vt:lpstr>
      <vt:lpstr>Kids Learning Application</vt:lpstr>
      <vt:lpstr>INTRODUCTION TO KIDDO</vt:lpstr>
      <vt:lpstr>OBJECTIVE</vt:lpstr>
      <vt:lpstr>Growth of mobile application in recent years..</vt:lpstr>
      <vt:lpstr>METHADOLOGY.</vt:lpstr>
      <vt:lpstr>Data flow diagram.</vt:lpstr>
      <vt:lpstr>Design and implementation.</vt:lpstr>
      <vt:lpstr>Tools and Technology used </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Kids Learning Application</dc:title>
  <dc:creator>Microsoft account</dc:creator>
  <cp:lastModifiedBy>Microsoft account</cp:lastModifiedBy>
  <cp:revision>12</cp:revision>
  <dcterms:created xsi:type="dcterms:W3CDTF">2022-05-25T12:55:33Z</dcterms:created>
  <dcterms:modified xsi:type="dcterms:W3CDTF">2022-05-27T06:44:28Z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