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0" r:id="rId3"/>
    <p:sldId id="258" r:id="rId4"/>
    <p:sldId id="263" r:id="rId5"/>
    <p:sldId id="259" r:id="rId6"/>
    <p:sldId id="262" r:id="rId7"/>
    <p:sldId id="266" r:id="rId8"/>
    <p:sldId id="264" r:id="rId9"/>
    <p:sldId id="265" r:id="rId10"/>
    <p:sldId id="267" r:id="rId11"/>
    <p:sldId id="272" r:id="rId12"/>
    <p:sldId id="271" r:id="rId13"/>
    <p:sldId id="273" r:id="rId14"/>
    <p:sldId id="274"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21" autoAdjust="0"/>
    <p:restoredTop sz="86420" autoAdjust="0"/>
  </p:normalViewPr>
  <p:slideViewPr>
    <p:cSldViewPr snapToGrid="0">
      <p:cViewPr varScale="1">
        <p:scale>
          <a:sx n="68" d="100"/>
          <a:sy n="68" d="100"/>
        </p:scale>
        <p:origin x="360" y="53"/>
      </p:cViewPr>
      <p:guideLst/>
    </p:cSldViewPr>
  </p:slideViewPr>
  <p:outlineViewPr>
    <p:cViewPr>
      <p:scale>
        <a:sx n="75" d="100"/>
        <a:sy n="75" d="100"/>
      </p:scale>
      <p:origin x="0" y="-12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0117D-E752-47EC-85F1-7D7A4AF2C3A9}"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C492A-60FC-45BC-9A52-F04C0EF7098B}" type="slidenum">
              <a:rPr lang="en-IN" smtClean="0"/>
              <a:t>‹#›</a:t>
            </a:fld>
            <a:endParaRPr lang="en-IN"/>
          </a:p>
        </p:txBody>
      </p:sp>
    </p:spTree>
    <p:extLst>
      <p:ext uri="{BB962C8B-B14F-4D97-AF65-F5344CB8AC3E}">
        <p14:creationId xmlns:p14="http://schemas.microsoft.com/office/powerpoint/2010/main" val="168565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C492A-60FC-45BC-9A52-F04C0EF7098B}" type="slidenum">
              <a:rPr lang="en-IN" smtClean="0"/>
              <a:t>2</a:t>
            </a:fld>
            <a:endParaRPr lang="en-IN" dirty="0"/>
          </a:p>
        </p:txBody>
      </p:sp>
    </p:spTree>
    <p:extLst>
      <p:ext uri="{BB962C8B-B14F-4D97-AF65-F5344CB8AC3E}">
        <p14:creationId xmlns:p14="http://schemas.microsoft.com/office/powerpoint/2010/main" val="312050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C492A-60FC-45BC-9A52-F04C0EF7098B}" type="slidenum">
              <a:rPr lang="en-IN" smtClean="0"/>
              <a:t>5</a:t>
            </a:fld>
            <a:endParaRPr lang="en-IN" dirty="0"/>
          </a:p>
        </p:txBody>
      </p:sp>
    </p:spTree>
    <p:extLst>
      <p:ext uri="{BB962C8B-B14F-4D97-AF65-F5344CB8AC3E}">
        <p14:creationId xmlns:p14="http://schemas.microsoft.com/office/powerpoint/2010/main" val="1847633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F42C-D440-5CE8-BE1C-836BC83CFDAB}"/>
              </a:ext>
            </a:extLst>
          </p:cNvPr>
          <p:cNvSpPr>
            <a:spLocks noGrp="1"/>
          </p:cNvSpPr>
          <p:nvPr>
            <p:ph type="ctrTitle"/>
          </p:nvPr>
        </p:nvSpPr>
        <p:spPr>
          <a:xfrm>
            <a:off x="2550611" y="1690921"/>
            <a:ext cx="7090778" cy="1433945"/>
          </a:xfrm>
          <a:solidFill>
            <a:schemeClr val="bg2"/>
          </a:solidFill>
        </p:spPr>
        <p:style>
          <a:lnRef idx="1">
            <a:schemeClr val="accent2"/>
          </a:lnRef>
          <a:fillRef idx="2">
            <a:schemeClr val="accent2"/>
          </a:fillRef>
          <a:effectRef idx="1">
            <a:schemeClr val="accent2"/>
          </a:effectRef>
          <a:fontRef idx="minor">
            <a:schemeClr val="dk1"/>
          </a:fontRef>
        </p:style>
        <p:txBody>
          <a:bodyPr/>
          <a:lstStyle/>
          <a:p>
            <a:r>
              <a:rPr lang="en-IN" sz="4000" b="1" dirty="0"/>
              <a:t>TRANSFORMER LESS PV INVERTER</a:t>
            </a:r>
          </a:p>
        </p:txBody>
      </p:sp>
      <p:sp>
        <p:nvSpPr>
          <p:cNvPr id="4" name="Subtitle 25">
            <a:extLst>
              <a:ext uri="{FF2B5EF4-FFF2-40B4-BE49-F238E27FC236}">
                <a16:creationId xmlns:a16="http://schemas.microsoft.com/office/drawing/2014/main" id="{4E0DCF69-C61E-1580-1835-54729E0E6A1B}"/>
              </a:ext>
            </a:extLst>
          </p:cNvPr>
          <p:cNvSpPr>
            <a:spLocks noGrp="1"/>
          </p:cNvSpPr>
          <p:nvPr>
            <p:ph type="subTitle" idx="1"/>
          </p:nvPr>
        </p:nvSpPr>
        <p:spPr>
          <a:xfrm>
            <a:off x="2389239" y="3733134"/>
            <a:ext cx="2425136" cy="1271485"/>
          </a:xfrm>
          <a:solidFill>
            <a:schemeClr val="accent2">
              <a:lumMod val="40000"/>
              <a:lumOff val="60000"/>
            </a:schemeClr>
          </a:solidFill>
          <a:ln>
            <a:solidFill>
              <a:schemeClr val="accent2"/>
            </a:solidFill>
          </a:ln>
        </p:spPr>
        <p:txBody>
          <a:bodyPr/>
          <a:lstStyle/>
          <a:p>
            <a:r>
              <a:rPr lang="en-US" sz="1800" b="1" dirty="0">
                <a:solidFill>
                  <a:schemeClr val="tx1">
                    <a:lumMod val="95000"/>
                    <a:lumOff val="5000"/>
                  </a:schemeClr>
                </a:solidFill>
              </a:rPr>
              <a:t>Project Supervisor : </a:t>
            </a:r>
          </a:p>
          <a:p>
            <a:r>
              <a:rPr lang="en-US" sz="1800" b="1" dirty="0">
                <a:solidFill>
                  <a:schemeClr val="tx1">
                    <a:lumMod val="95000"/>
                    <a:lumOff val="5000"/>
                  </a:schemeClr>
                </a:solidFill>
              </a:rPr>
              <a:t>Dr. Pankaj Mukhija  </a:t>
            </a:r>
          </a:p>
          <a:p>
            <a:r>
              <a:rPr lang="en-US" sz="1800" b="1" dirty="0">
                <a:solidFill>
                  <a:schemeClr val="tx1">
                    <a:lumMod val="95000"/>
                    <a:lumOff val="5000"/>
                  </a:schemeClr>
                </a:solidFill>
              </a:rPr>
              <a:t>(Assistant Professor</a:t>
            </a:r>
            <a:r>
              <a:rPr lang="en-US" sz="1800" b="1" dirty="0"/>
              <a:t>)</a:t>
            </a:r>
          </a:p>
          <a:p>
            <a:endParaRPr lang="en-US" sz="1800" dirty="0"/>
          </a:p>
        </p:txBody>
      </p:sp>
      <p:sp>
        <p:nvSpPr>
          <p:cNvPr id="6" name="TextBox 5">
            <a:extLst>
              <a:ext uri="{FF2B5EF4-FFF2-40B4-BE49-F238E27FC236}">
                <a16:creationId xmlns:a16="http://schemas.microsoft.com/office/drawing/2014/main" id="{47AB27D3-0DCF-C185-5FE8-97B352B3BCA2}"/>
              </a:ext>
            </a:extLst>
          </p:cNvPr>
          <p:cNvSpPr txBox="1"/>
          <p:nvPr/>
        </p:nvSpPr>
        <p:spPr>
          <a:xfrm>
            <a:off x="6418745" y="3966750"/>
            <a:ext cx="3384016" cy="1200329"/>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b="1" dirty="0"/>
              <a:t>         Project Team Members</a:t>
            </a:r>
          </a:p>
          <a:p>
            <a:pPr marL="285750" indent="-285750">
              <a:buFont typeface="Wingdings" panose="05000000000000000000" pitchFamily="2" charset="2"/>
              <a:buChar char="q"/>
            </a:pPr>
            <a:r>
              <a:rPr lang="en-IN" b="1" dirty="0"/>
              <a:t>Nishant Kumar (201230027)</a:t>
            </a:r>
          </a:p>
          <a:p>
            <a:pPr marL="285750" indent="-285750">
              <a:buFont typeface="Wingdings" panose="05000000000000000000" pitchFamily="2" charset="2"/>
              <a:buChar char="q"/>
            </a:pPr>
            <a:r>
              <a:rPr lang="en-IN" b="1" dirty="0"/>
              <a:t>Piyush Kumar    (201230029)</a:t>
            </a:r>
          </a:p>
          <a:p>
            <a:pPr marL="285750" indent="-285750">
              <a:buFont typeface="Wingdings" panose="05000000000000000000" pitchFamily="2" charset="2"/>
              <a:buChar char="q"/>
            </a:pPr>
            <a:r>
              <a:rPr lang="en-IN" b="1" dirty="0"/>
              <a:t>Nikhil Raj          (201230025)</a:t>
            </a:r>
          </a:p>
        </p:txBody>
      </p:sp>
    </p:spTree>
    <p:extLst>
      <p:ext uri="{BB962C8B-B14F-4D97-AF65-F5344CB8AC3E}">
        <p14:creationId xmlns:p14="http://schemas.microsoft.com/office/powerpoint/2010/main" val="19578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8F6A2A-3D88-CB3F-D4A9-53D11FEA4018}"/>
              </a:ext>
            </a:extLst>
          </p:cNvPr>
          <p:cNvPicPr>
            <a:picLocks noChangeAspect="1"/>
          </p:cNvPicPr>
          <p:nvPr/>
        </p:nvPicPr>
        <p:blipFill>
          <a:blip r:embed="rId2"/>
          <a:stretch>
            <a:fillRect/>
          </a:stretch>
        </p:blipFill>
        <p:spPr>
          <a:xfrm>
            <a:off x="1170709" y="1302540"/>
            <a:ext cx="9850582" cy="4848879"/>
          </a:xfrm>
          <a:prstGeom prst="rect">
            <a:avLst/>
          </a:prstGeom>
        </p:spPr>
      </p:pic>
      <p:sp>
        <p:nvSpPr>
          <p:cNvPr id="6" name="TextBox 5">
            <a:extLst>
              <a:ext uri="{FF2B5EF4-FFF2-40B4-BE49-F238E27FC236}">
                <a16:creationId xmlns:a16="http://schemas.microsoft.com/office/drawing/2014/main" id="{C366A071-739B-986E-499B-9EC688D11D9B}"/>
              </a:ext>
            </a:extLst>
          </p:cNvPr>
          <p:cNvSpPr txBox="1"/>
          <p:nvPr/>
        </p:nvSpPr>
        <p:spPr>
          <a:xfrm>
            <a:off x="1828800" y="696189"/>
            <a:ext cx="8281553" cy="523220"/>
          </a:xfrm>
          <a:prstGeom prst="rect">
            <a:avLst/>
          </a:prstGeom>
          <a:noFill/>
        </p:spPr>
        <p:txBody>
          <a:bodyPr wrap="square" rtlCol="0">
            <a:spAutoFit/>
          </a:bodyPr>
          <a:lstStyle/>
          <a:p>
            <a:r>
              <a:rPr lang="en-IN" sz="2800" b="1" dirty="0"/>
              <a:t>FLOWCHART OF MPPT-BASED PV INVERTER</a:t>
            </a:r>
          </a:p>
        </p:txBody>
      </p:sp>
    </p:spTree>
    <p:extLst>
      <p:ext uri="{BB962C8B-B14F-4D97-AF65-F5344CB8AC3E}">
        <p14:creationId xmlns:p14="http://schemas.microsoft.com/office/powerpoint/2010/main" val="352555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20DACA-E7CB-FD6B-3D37-D19B5A68654C}"/>
              </a:ext>
            </a:extLst>
          </p:cNvPr>
          <p:cNvPicPr>
            <a:picLocks noChangeAspect="1"/>
          </p:cNvPicPr>
          <p:nvPr/>
        </p:nvPicPr>
        <p:blipFill>
          <a:blip r:embed="rId2"/>
          <a:stretch>
            <a:fillRect/>
          </a:stretch>
        </p:blipFill>
        <p:spPr>
          <a:xfrm>
            <a:off x="6299200" y="1679429"/>
            <a:ext cx="4902200" cy="37115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Picture 2">
            <a:extLst>
              <a:ext uri="{FF2B5EF4-FFF2-40B4-BE49-F238E27FC236}">
                <a16:creationId xmlns:a16="http://schemas.microsoft.com/office/drawing/2014/main" id="{CAE20F04-4A98-D947-BF1F-535214CC763B}"/>
              </a:ext>
            </a:extLst>
          </p:cNvPr>
          <p:cNvPicPr>
            <a:picLocks noChangeAspect="1"/>
          </p:cNvPicPr>
          <p:nvPr/>
        </p:nvPicPr>
        <p:blipFill>
          <a:blip r:embed="rId3"/>
          <a:stretch>
            <a:fillRect/>
          </a:stretch>
        </p:blipFill>
        <p:spPr>
          <a:xfrm>
            <a:off x="894984" y="1679429"/>
            <a:ext cx="4902200" cy="37115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
        <p:nvSpPr>
          <p:cNvPr id="6" name="TextBox 5">
            <a:extLst>
              <a:ext uri="{FF2B5EF4-FFF2-40B4-BE49-F238E27FC236}">
                <a16:creationId xmlns:a16="http://schemas.microsoft.com/office/drawing/2014/main" id="{CBEDAC1F-D853-FD26-83EC-2A2D01671383}"/>
              </a:ext>
            </a:extLst>
          </p:cNvPr>
          <p:cNvSpPr txBox="1"/>
          <p:nvPr/>
        </p:nvSpPr>
        <p:spPr>
          <a:xfrm>
            <a:off x="4996700" y="728260"/>
            <a:ext cx="1932708" cy="523220"/>
          </a:xfrm>
          <a:prstGeom prst="rect">
            <a:avLst/>
          </a:prstGeom>
          <a:noFill/>
        </p:spPr>
        <p:txBody>
          <a:bodyPr wrap="square" rtlCol="0">
            <a:spAutoFit/>
          </a:bodyPr>
          <a:lstStyle/>
          <a:p>
            <a:r>
              <a:rPr lang="en-IN" sz="2800" b="1" dirty="0"/>
              <a:t>RESULTS</a:t>
            </a:r>
          </a:p>
        </p:txBody>
      </p:sp>
      <p:sp>
        <p:nvSpPr>
          <p:cNvPr id="7" name="TextBox 6">
            <a:extLst>
              <a:ext uri="{FF2B5EF4-FFF2-40B4-BE49-F238E27FC236}">
                <a16:creationId xmlns:a16="http://schemas.microsoft.com/office/drawing/2014/main" id="{32035857-DBD2-1738-DCAD-E865C8973E6F}"/>
              </a:ext>
            </a:extLst>
          </p:cNvPr>
          <p:cNvSpPr txBox="1"/>
          <p:nvPr/>
        </p:nvSpPr>
        <p:spPr>
          <a:xfrm>
            <a:off x="894984" y="5531555"/>
            <a:ext cx="4902200" cy="369332"/>
          </a:xfrm>
          <a:prstGeom prst="rect">
            <a:avLst/>
          </a:prstGeom>
          <a:noFill/>
        </p:spPr>
        <p:txBody>
          <a:bodyPr wrap="square" rtlCol="0">
            <a:spAutoFit/>
          </a:bodyPr>
          <a:lstStyle/>
          <a:p>
            <a:r>
              <a:rPr lang="en-IN" b="1" dirty="0">
                <a:solidFill>
                  <a:srgbClr val="000000"/>
                </a:solidFill>
                <a:latin typeface="Times New Roman" panose="02020603050405020304" pitchFamily="18" charset="0"/>
                <a:ea typeface="Calibri" panose="020F0502020204030204" pitchFamily="34" charset="0"/>
                <a:cs typeface="SimSun" panose="02010600030101010101" pitchFamily="2" charset="-122"/>
              </a:rPr>
              <a:t>C</a:t>
            </a:r>
            <a:r>
              <a:rPr lang="en-IN" sz="1800" b="1" i="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urrent and voltage waveforms of the PV Array</a:t>
            </a:r>
            <a:endParaRPr lang="en-IN" b="1" dirty="0"/>
          </a:p>
        </p:txBody>
      </p:sp>
      <p:sp>
        <p:nvSpPr>
          <p:cNvPr id="8" name="TextBox 7">
            <a:extLst>
              <a:ext uri="{FF2B5EF4-FFF2-40B4-BE49-F238E27FC236}">
                <a16:creationId xmlns:a16="http://schemas.microsoft.com/office/drawing/2014/main" id="{CB32DC37-940C-FEF0-9FBD-2D455539D6AF}"/>
              </a:ext>
            </a:extLst>
          </p:cNvPr>
          <p:cNvSpPr txBox="1"/>
          <p:nvPr/>
        </p:nvSpPr>
        <p:spPr>
          <a:xfrm>
            <a:off x="6568554" y="5531555"/>
            <a:ext cx="4632846" cy="369332"/>
          </a:xfrm>
          <a:prstGeom prst="rect">
            <a:avLst/>
          </a:prstGeom>
          <a:noFill/>
        </p:spPr>
        <p:txBody>
          <a:bodyPr wrap="square" rtlCol="0">
            <a:spAutoFit/>
          </a:bodyPr>
          <a:lstStyle/>
          <a:p>
            <a:r>
              <a:rPr lang="en-IN" sz="1800" b="1" kern="0" dirty="0">
                <a:solidFill>
                  <a:srgbClr val="000000"/>
                </a:solidFill>
                <a:effectLst/>
                <a:latin typeface="Times New Roman" panose="02020603050405020304" pitchFamily="18" charset="0"/>
                <a:ea typeface="Calibri" panose="020F0502020204030204" pitchFamily="34" charset="0"/>
              </a:rPr>
              <a:t>voltage waveforms of the Boost converter</a:t>
            </a:r>
            <a:endParaRPr lang="en-IN" b="1" dirty="0"/>
          </a:p>
        </p:txBody>
      </p:sp>
    </p:spTree>
    <p:extLst>
      <p:ext uri="{BB962C8B-B14F-4D97-AF65-F5344CB8AC3E}">
        <p14:creationId xmlns:p14="http://schemas.microsoft.com/office/powerpoint/2010/main" val="241286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6737F-118B-2DA3-3E0B-CE83A13CCD11}"/>
              </a:ext>
            </a:extLst>
          </p:cNvPr>
          <p:cNvSpPr txBox="1"/>
          <p:nvPr/>
        </p:nvSpPr>
        <p:spPr>
          <a:xfrm>
            <a:off x="4831774" y="716972"/>
            <a:ext cx="1932708" cy="523220"/>
          </a:xfrm>
          <a:prstGeom prst="rect">
            <a:avLst/>
          </a:prstGeom>
          <a:noFill/>
        </p:spPr>
        <p:txBody>
          <a:bodyPr wrap="square" rtlCol="0">
            <a:spAutoFit/>
          </a:bodyPr>
          <a:lstStyle/>
          <a:p>
            <a:r>
              <a:rPr lang="en-IN" sz="2800" b="1" dirty="0"/>
              <a:t>RESULTS</a:t>
            </a:r>
          </a:p>
        </p:txBody>
      </p:sp>
      <p:pic>
        <p:nvPicPr>
          <p:cNvPr id="3" name="Picture 2">
            <a:extLst>
              <a:ext uri="{FF2B5EF4-FFF2-40B4-BE49-F238E27FC236}">
                <a16:creationId xmlns:a16="http://schemas.microsoft.com/office/drawing/2014/main" id="{7E6407B9-7EAB-9FB4-4639-78F19FD27803}"/>
              </a:ext>
            </a:extLst>
          </p:cNvPr>
          <p:cNvPicPr>
            <a:picLocks noChangeAspect="1"/>
          </p:cNvPicPr>
          <p:nvPr/>
        </p:nvPicPr>
        <p:blipFill>
          <a:blip r:embed="rId2"/>
          <a:stretch>
            <a:fillRect/>
          </a:stretch>
        </p:blipFill>
        <p:spPr>
          <a:xfrm>
            <a:off x="854191" y="1503738"/>
            <a:ext cx="5162787" cy="345567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Picture 3">
            <a:extLst>
              <a:ext uri="{FF2B5EF4-FFF2-40B4-BE49-F238E27FC236}">
                <a16:creationId xmlns:a16="http://schemas.microsoft.com/office/drawing/2014/main" id="{A381E8D2-7DE2-0D17-9F54-48493AC8D25F}"/>
              </a:ext>
            </a:extLst>
          </p:cNvPr>
          <p:cNvPicPr>
            <a:picLocks noChangeAspect="1"/>
          </p:cNvPicPr>
          <p:nvPr/>
        </p:nvPicPr>
        <p:blipFill>
          <a:blip r:embed="rId3"/>
          <a:stretch>
            <a:fillRect/>
          </a:stretch>
        </p:blipFill>
        <p:spPr>
          <a:xfrm>
            <a:off x="6267214" y="1450080"/>
            <a:ext cx="5162787" cy="3596053"/>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
        <p:nvSpPr>
          <p:cNvPr id="5" name="TextBox 4">
            <a:extLst>
              <a:ext uri="{FF2B5EF4-FFF2-40B4-BE49-F238E27FC236}">
                <a16:creationId xmlns:a16="http://schemas.microsoft.com/office/drawing/2014/main" id="{EB4EB9C7-0B5F-8047-6B61-7AD3D76417D6}"/>
              </a:ext>
            </a:extLst>
          </p:cNvPr>
          <p:cNvSpPr txBox="1"/>
          <p:nvPr/>
        </p:nvSpPr>
        <p:spPr>
          <a:xfrm>
            <a:off x="1962449" y="5222954"/>
            <a:ext cx="2946270" cy="369332"/>
          </a:xfrm>
          <a:prstGeom prst="rect">
            <a:avLst/>
          </a:prstGeom>
          <a:noFill/>
        </p:spPr>
        <p:txBody>
          <a:bodyPr wrap="square" rtlCol="0">
            <a:spAutoFit/>
          </a:bodyPr>
          <a:lstStyle/>
          <a:p>
            <a:r>
              <a:rPr lang="en-IN" sz="1800" b="1" kern="0" dirty="0">
                <a:solidFill>
                  <a:srgbClr val="000000"/>
                </a:solidFill>
                <a:effectLst/>
                <a:latin typeface="Times New Roman" panose="02020603050405020304" pitchFamily="18" charset="0"/>
                <a:ea typeface="Calibri" panose="020F0502020204030204" pitchFamily="34" charset="0"/>
              </a:rPr>
              <a:t> </a:t>
            </a:r>
            <a:r>
              <a:rPr lang="en-IN" b="1" kern="0" dirty="0">
                <a:solidFill>
                  <a:srgbClr val="000000"/>
                </a:solidFill>
                <a:latin typeface="Times New Roman" panose="02020603050405020304" pitchFamily="18" charset="0"/>
                <a:ea typeface="Calibri" panose="020F0502020204030204" pitchFamily="34" charset="0"/>
              </a:rPr>
              <a:t>O</a:t>
            </a:r>
            <a:r>
              <a:rPr lang="en-IN" sz="1800" b="1" kern="0" dirty="0">
                <a:solidFill>
                  <a:srgbClr val="000000"/>
                </a:solidFill>
                <a:effectLst/>
                <a:latin typeface="Times New Roman" panose="02020603050405020304" pitchFamily="18" charset="0"/>
                <a:ea typeface="Calibri" panose="020F0502020204030204" pitchFamily="34" charset="0"/>
              </a:rPr>
              <a:t>utput of the PI Controller</a:t>
            </a:r>
            <a:endParaRPr lang="en-IN" b="1" dirty="0"/>
          </a:p>
        </p:txBody>
      </p:sp>
      <p:sp>
        <p:nvSpPr>
          <p:cNvPr id="6" name="TextBox 5">
            <a:extLst>
              <a:ext uri="{FF2B5EF4-FFF2-40B4-BE49-F238E27FC236}">
                <a16:creationId xmlns:a16="http://schemas.microsoft.com/office/drawing/2014/main" id="{1A2B7A4A-E62F-88F4-A689-29A2FB3B1A3E}"/>
              </a:ext>
            </a:extLst>
          </p:cNvPr>
          <p:cNvSpPr txBox="1"/>
          <p:nvPr/>
        </p:nvSpPr>
        <p:spPr>
          <a:xfrm>
            <a:off x="6615288" y="5222954"/>
            <a:ext cx="4707467" cy="369332"/>
          </a:xfrm>
          <a:prstGeom prst="rect">
            <a:avLst/>
          </a:prstGeom>
          <a:noFill/>
        </p:spPr>
        <p:txBody>
          <a:bodyPr wrap="square" rtlCol="0">
            <a:spAutoFit/>
          </a:bodyPr>
          <a:lstStyle/>
          <a:p>
            <a:r>
              <a:rPr lang="en-IN" sz="1800" b="1" kern="0" dirty="0">
                <a:solidFill>
                  <a:srgbClr val="000000"/>
                </a:solidFill>
                <a:effectLst/>
                <a:latin typeface="Times New Roman" panose="02020603050405020304" pitchFamily="18" charset="0"/>
                <a:ea typeface="Calibri" panose="020F0502020204030204" pitchFamily="34" charset="0"/>
              </a:rPr>
              <a:t>Generated PWM signal to MOSFET driver</a:t>
            </a:r>
            <a:endParaRPr lang="en-IN" b="1" dirty="0"/>
          </a:p>
        </p:txBody>
      </p:sp>
    </p:spTree>
    <p:extLst>
      <p:ext uri="{BB962C8B-B14F-4D97-AF65-F5344CB8AC3E}">
        <p14:creationId xmlns:p14="http://schemas.microsoft.com/office/powerpoint/2010/main" val="412118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41510-A59A-D929-044A-E3AA2255D3FE}"/>
              </a:ext>
            </a:extLst>
          </p:cNvPr>
          <p:cNvPicPr>
            <a:picLocks noChangeAspect="1"/>
          </p:cNvPicPr>
          <p:nvPr/>
        </p:nvPicPr>
        <p:blipFill>
          <a:blip r:embed="rId2"/>
          <a:stretch>
            <a:fillRect/>
          </a:stretch>
        </p:blipFill>
        <p:spPr>
          <a:xfrm>
            <a:off x="893445" y="1345918"/>
            <a:ext cx="5304155" cy="360172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Picture 2">
            <a:extLst>
              <a:ext uri="{FF2B5EF4-FFF2-40B4-BE49-F238E27FC236}">
                <a16:creationId xmlns:a16="http://schemas.microsoft.com/office/drawing/2014/main" id="{2298BBC2-D83D-ABFA-D8CC-901177286031}"/>
              </a:ext>
            </a:extLst>
          </p:cNvPr>
          <p:cNvPicPr>
            <a:picLocks noChangeAspect="1"/>
          </p:cNvPicPr>
          <p:nvPr/>
        </p:nvPicPr>
        <p:blipFill>
          <a:blip r:embed="rId3"/>
          <a:stretch>
            <a:fillRect/>
          </a:stretch>
        </p:blipFill>
        <p:spPr>
          <a:xfrm>
            <a:off x="6513689" y="1394672"/>
            <a:ext cx="4989688" cy="350421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
        <p:nvSpPr>
          <p:cNvPr id="4" name="TextBox 3">
            <a:extLst>
              <a:ext uri="{FF2B5EF4-FFF2-40B4-BE49-F238E27FC236}">
                <a16:creationId xmlns:a16="http://schemas.microsoft.com/office/drawing/2014/main" id="{A97ACA9D-7437-B0AA-2BEB-3C1D6E5DE141}"/>
              </a:ext>
            </a:extLst>
          </p:cNvPr>
          <p:cNvSpPr txBox="1"/>
          <p:nvPr/>
        </p:nvSpPr>
        <p:spPr>
          <a:xfrm>
            <a:off x="1320800" y="5327416"/>
            <a:ext cx="4876800" cy="369332"/>
          </a:xfrm>
          <a:prstGeom prst="rect">
            <a:avLst/>
          </a:prstGeom>
          <a:noFill/>
        </p:spPr>
        <p:txBody>
          <a:bodyPr wrap="square" rtlCol="0">
            <a:spAutoFit/>
          </a:bodyPr>
          <a:lstStyle/>
          <a:p>
            <a:r>
              <a:rPr lang="en-IN" b="1" kern="0" dirty="0">
                <a:solidFill>
                  <a:srgbClr val="000000"/>
                </a:solidFill>
                <a:latin typeface="Times New Roman" panose="02020603050405020304" pitchFamily="18" charset="0"/>
                <a:ea typeface="Calibri" panose="020F0502020204030204" pitchFamily="34" charset="0"/>
              </a:rPr>
              <a:t>V</a:t>
            </a:r>
            <a:r>
              <a:rPr lang="en-IN" sz="1800" b="1" kern="0" dirty="0">
                <a:solidFill>
                  <a:srgbClr val="000000"/>
                </a:solidFill>
                <a:effectLst/>
                <a:latin typeface="Times New Roman" panose="02020603050405020304" pitchFamily="18" charset="0"/>
                <a:ea typeface="Calibri" panose="020F0502020204030204" pitchFamily="34" charset="0"/>
              </a:rPr>
              <a:t>oltage waveforms of the H – Bridge Inverter</a:t>
            </a:r>
            <a:endParaRPr lang="en-IN" b="1" dirty="0"/>
          </a:p>
        </p:txBody>
      </p:sp>
      <p:sp>
        <p:nvSpPr>
          <p:cNvPr id="5" name="TextBox 4">
            <a:extLst>
              <a:ext uri="{FF2B5EF4-FFF2-40B4-BE49-F238E27FC236}">
                <a16:creationId xmlns:a16="http://schemas.microsoft.com/office/drawing/2014/main" id="{6C418F17-D235-2221-1E3C-0D1945793DFF}"/>
              </a:ext>
            </a:extLst>
          </p:cNvPr>
          <p:cNvSpPr txBox="1"/>
          <p:nvPr/>
        </p:nvSpPr>
        <p:spPr>
          <a:xfrm>
            <a:off x="7055555" y="5327416"/>
            <a:ext cx="3691467" cy="369332"/>
          </a:xfrm>
          <a:prstGeom prst="rect">
            <a:avLst/>
          </a:prstGeom>
          <a:noFill/>
        </p:spPr>
        <p:txBody>
          <a:bodyPr wrap="square" rtlCol="0">
            <a:spAutoFit/>
          </a:bodyPr>
          <a:lstStyle/>
          <a:p>
            <a:r>
              <a:rPr lang="en-IN" sz="1800" b="1" kern="0" dirty="0">
                <a:solidFill>
                  <a:srgbClr val="000000"/>
                </a:solidFill>
                <a:effectLst/>
                <a:latin typeface="Times New Roman" panose="02020603050405020304" pitchFamily="18" charset="0"/>
                <a:ea typeface="Calibri" panose="020F0502020204030204" pitchFamily="34" charset="0"/>
              </a:rPr>
              <a:t>voltage waveforms of the Output</a:t>
            </a:r>
            <a:endParaRPr lang="en-IN" b="1" dirty="0"/>
          </a:p>
        </p:txBody>
      </p:sp>
      <p:sp>
        <p:nvSpPr>
          <p:cNvPr id="6" name="TextBox 5">
            <a:extLst>
              <a:ext uri="{FF2B5EF4-FFF2-40B4-BE49-F238E27FC236}">
                <a16:creationId xmlns:a16="http://schemas.microsoft.com/office/drawing/2014/main" id="{7B75F63B-7618-8E80-EC09-46AAF0AA76AB}"/>
              </a:ext>
            </a:extLst>
          </p:cNvPr>
          <p:cNvSpPr txBox="1"/>
          <p:nvPr/>
        </p:nvSpPr>
        <p:spPr>
          <a:xfrm>
            <a:off x="5231246" y="704530"/>
            <a:ext cx="1932708" cy="523220"/>
          </a:xfrm>
          <a:prstGeom prst="rect">
            <a:avLst/>
          </a:prstGeom>
          <a:noFill/>
        </p:spPr>
        <p:txBody>
          <a:bodyPr wrap="square" rtlCol="0">
            <a:spAutoFit/>
          </a:bodyPr>
          <a:lstStyle/>
          <a:p>
            <a:r>
              <a:rPr lang="en-IN" sz="2800" b="1" dirty="0"/>
              <a:t>RESULTS</a:t>
            </a:r>
          </a:p>
        </p:txBody>
      </p:sp>
    </p:spTree>
    <p:extLst>
      <p:ext uri="{BB962C8B-B14F-4D97-AF65-F5344CB8AC3E}">
        <p14:creationId xmlns:p14="http://schemas.microsoft.com/office/powerpoint/2010/main" val="9415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A84EE1-732E-AEA8-25E2-78ADA2D5908E}"/>
              </a:ext>
            </a:extLst>
          </p:cNvPr>
          <p:cNvGraphicFramePr>
            <a:graphicFrameLocks noGrp="1"/>
          </p:cNvGraphicFramePr>
          <p:nvPr>
            <p:extLst>
              <p:ext uri="{D42A27DB-BD31-4B8C-83A1-F6EECF244321}">
                <p14:modId xmlns:p14="http://schemas.microsoft.com/office/powerpoint/2010/main" val="1455785778"/>
              </p:ext>
            </p:extLst>
          </p:nvPr>
        </p:nvGraphicFramePr>
        <p:xfrm>
          <a:off x="5029201" y="2016368"/>
          <a:ext cx="5699124" cy="3598983"/>
        </p:xfrm>
        <a:graphic>
          <a:graphicData uri="http://schemas.openxmlformats.org/drawingml/2006/table">
            <a:tbl>
              <a:tblPr firstRow="1" firstCol="1" bandRow="1">
                <a:tableStyleId>{616DA210-FB5B-4158-B5E0-FEB733F419BA}</a:tableStyleId>
              </a:tblPr>
              <a:tblGrid>
                <a:gridCol w="2719753">
                  <a:extLst>
                    <a:ext uri="{9D8B030D-6E8A-4147-A177-3AD203B41FA5}">
                      <a16:colId xmlns:a16="http://schemas.microsoft.com/office/drawing/2014/main" val="2180741839"/>
                    </a:ext>
                  </a:extLst>
                </a:gridCol>
                <a:gridCol w="2979371">
                  <a:extLst>
                    <a:ext uri="{9D8B030D-6E8A-4147-A177-3AD203B41FA5}">
                      <a16:colId xmlns:a16="http://schemas.microsoft.com/office/drawing/2014/main" val="2782392916"/>
                    </a:ext>
                  </a:extLst>
                </a:gridCol>
              </a:tblGrid>
              <a:tr h="745583">
                <a:tc>
                  <a:txBody>
                    <a:bodyPr/>
                    <a:lstStyle/>
                    <a:p>
                      <a:pPr algn="ctr">
                        <a:lnSpc>
                          <a:spcPct val="150000"/>
                        </a:lnSpc>
                        <a:spcAft>
                          <a:spcPts val="800"/>
                        </a:spcAft>
                      </a:pPr>
                      <a:r>
                        <a:rPr lang="en-US" sz="1200" b="1" dirty="0">
                          <a:effectLst/>
                        </a:rPr>
                        <a:t>LOAD</a:t>
                      </a:r>
                      <a:endParaRPr lang="en-IN" sz="1200" b="1"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50000"/>
                        </a:lnSpc>
                        <a:spcAft>
                          <a:spcPts val="800"/>
                        </a:spcAft>
                      </a:pPr>
                      <a:r>
                        <a:rPr lang="en-US" sz="1200" b="1" dirty="0">
                          <a:effectLst/>
                        </a:rPr>
                        <a:t>RMS OUTPUT VOLTAGE (</a:t>
                      </a:r>
                      <a:r>
                        <a:rPr lang="en-US" sz="1200" b="1" dirty="0" err="1">
                          <a:effectLst/>
                        </a:rPr>
                        <a:t>V</a:t>
                      </a:r>
                      <a:r>
                        <a:rPr lang="en-US" sz="1200" b="1" baseline="-25000" dirty="0" err="1">
                          <a:effectLst/>
                        </a:rPr>
                        <a:t>rms</a:t>
                      </a:r>
                      <a:r>
                        <a:rPr lang="en-US" sz="1200" b="1" dirty="0">
                          <a:effectLst/>
                        </a:rPr>
                        <a:t>)</a:t>
                      </a:r>
                      <a:endParaRPr lang="en-IN" sz="1200" b="1"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2794716169"/>
                  </a:ext>
                </a:extLst>
              </a:tr>
              <a:tr h="570680">
                <a:tc>
                  <a:txBody>
                    <a:bodyPr/>
                    <a:lstStyle/>
                    <a:p>
                      <a:pPr algn="ctr">
                        <a:lnSpc>
                          <a:spcPct val="150000"/>
                        </a:lnSpc>
                        <a:spcAft>
                          <a:spcPts val="800"/>
                        </a:spcAft>
                      </a:pPr>
                      <a:r>
                        <a:rPr lang="en-US" sz="1000" dirty="0">
                          <a:effectLst/>
                        </a:rPr>
                        <a:t>R = 200 Ω</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50000"/>
                        </a:lnSpc>
                        <a:spcAft>
                          <a:spcPts val="800"/>
                        </a:spcAft>
                      </a:pPr>
                      <a:r>
                        <a:rPr lang="en-US" sz="1000" dirty="0">
                          <a:effectLst/>
                        </a:rPr>
                        <a:t>190.2 V</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067319528"/>
                  </a:ext>
                </a:extLst>
              </a:tr>
              <a:tr h="570680">
                <a:tc>
                  <a:txBody>
                    <a:bodyPr/>
                    <a:lstStyle/>
                    <a:p>
                      <a:pPr algn="ctr">
                        <a:lnSpc>
                          <a:spcPct val="150000"/>
                        </a:lnSpc>
                        <a:spcAft>
                          <a:spcPts val="800"/>
                        </a:spcAft>
                      </a:pPr>
                      <a:r>
                        <a:rPr lang="en-US" sz="1000" dirty="0">
                          <a:effectLst/>
                        </a:rPr>
                        <a:t>R = 500 Ω</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50000"/>
                        </a:lnSpc>
                        <a:spcAft>
                          <a:spcPts val="800"/>
                        </a:spcAft>
                      </a:pPr>
                      <a:r>
                        <a:rPr lang="en-US" sz="1000" dirty="0">
                          <a:effectLst/>
                        </a:rPr>
                        <a:t>230.3 V</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2635892810"/>
                  </a:ext>
                </a:extLst>
              </a:tr>
              <a:tr h="570680">
                <a:tc>
                  <a:txBody>
                    <a:bodyPr/>
                    <a:lstStyle/>
                    <a:p>
                      <a:pPr algn="ctr">
                        <a:lnSpc>
                          <a:spcPct val="150000"/>
                        </a:lnSpc>
                        <a:spcAft>
                          <a:spcPts val="800"/>
                        </a:spcAft>
                      </a:pPr>
                      <a:r>
                        <a:rPr lang="en-US" sz="1000" dirty="0">
                          <a:effectLst/>
                        </a:rPr>
                        <a:t>R = 1000 Ω</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50000"/>
                        </a:lnSpc>
                        <a:spcAft>
                          <a:spcPts val="800"/>
                        </a:spcAft>
                      </a:pPr>
                      <a:r>
                        <a:rPr lang="en-US" sz="1000" dirty="0">
                          <a:effectLst/>
                        </a:rPr>
                        <a:t>221.6 V</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2936746300"/>
                  </a:ext>
                </a:extLst>
              </a:tr>
              <a:tr h="570680">
                <a:tc>
                  <a:txBody>
                    <a:bodyPr/>
                    <a:lstStyle/>
                    <a:p>
                      <a:pPr algn="ctr">
                        <a:lnSpc>
                          <a:spcPct val="150000"/>
                        </a:lnSpc>
                        <a:spcAft>
                          <a:spcPts val="800"/>
                        </a:spcAft>
                      </a:pPr>
                      <a:r>
                        <a:rPr lang="en-US" sz="1000" dirty="0">
                          <a:effectLst/>
                        </a:rPr>
                        <a:t>R = 5000 Ω</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50000"/>
                        </a:lnSpc>
                        <a:spcAft>
                          <a:spcPts val="800"/>
                        </a:spcAft>
                      </a:pPr>
                      <a:r>
                        <a:rPr lang="en-US" sz="1000" dirty="0">
                          <a:effectLst/>
                        </a:rPr>
                        <a:t>200.1 V</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069057264"/>
                  </a:ext>
                </a:extLst>
              </a:tr>
              <a:tr h="570680">
                <a:tc>
                  <a:txBody>
                    <a:bodyPr/>
                    <a:lstStyle/>
                    <a:p>
                      <a:pPr algn="ctr">
                        <a:lnSpc>
                          <a:spcPct val="150000"/>
                        </a:lnSpc>
                        <a:spcAft>
                          <a:spcPts val="800"/>
                        </a:spcAft>
                      </a:pPr>
                      <a:r>
                        <a:rPr lang="en-US" sz="1000" dirty="0">
                          <a:effectLst/>
                        </a:rPr>
                        <a:t>R = 1000 Ω , L = 100mH</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50000"/>
                        </a:lnSpc>
                        <a:spcAft>
                          <a:spcPts val="800"/>
                        </a:spcAft>
                      </a:pPr>
                      <a:r>
                        <a:rPr lang="en-US" sz="1000" dirty="0">
                          <a:effectLst/>
                        </a:rPr>
                        <a:t>176.5 V</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285676289"/>
                  </a:ext>
                </a:extLst>
              </a:tr>
            </a:tbl>
          </a:graphicData>
        </a:graphic>
      </p:graphicFrame>
      <p:sp>
        <p:nvSpPr>
          <p:cNvPr id="3" name="Rectangle 1">
            <a:extLst>
              <a:ext uri="{FF2B5EF4-FFF2-40B4-BE49-F238E27FC236}">
                <a16:creationId xmlns:a16="http://schemas.microsoft.com/office/drawing/2014/main" id="{951EB081-965C-90C7-A596-45416FCB8DCE}"/>
              </a:ext>
            </a:extLst>
          </p:cNvPr>
          <p:cNvSpPr>
            <a:spLocks noChangeArrowheads="1"/>
          </p:cNvSpPr>
          <p:nvPr/>
        </p:nvSpPr>
        <p:spPr bwMode="auto">
          <a:xfrm>
            <a:off x="3168650" y="3570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3F23AD10-4C1B-421A-43E3-71712D2A33DB}"/>
              </a:ext>
            </a:extLst>
          </p:cNvPr>
          <p:cNvSpPr txBox="1"/>
          <p:nvPr/>
        </p:nvSpPr>
        <p:spPr>
          <a:xfrm>
            <a:off x="1125415" y="2016368"/>
            <a:ext cx="3282462" cy="2585323"/>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SimSun" panose="02010600030101010101" pitchFamily="2" charset="-122"/>
              </a:rPr>
              <a:t>The table shows the different RMS voltages for different loads. As we can see that when load resistance increases the MPPT based inverter tries to obtain optimal voltage value which is calculated using MPPT and PI controller.</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
        <p:nvSpPr>
          <p:cNvPr id="5" name="TextBox 4">
            <a:extLst>
              <a:ext uri="{FF2B5EF4-FFF2-40B4-BE49-F238E27FC236}">
                <a16:creationId xmlns:a16="http://schemas.microsoft.com/office/drawing/2014/main" id="{346EEF3F-D12C-CFCC-0531-D3920538B8C4}"/>
              </a:ext>
            </a:extLst>
          </p:cNvPr>
          <p:cNvSpPr txBox="1"/>
          <p:nvPr/>
        </p:nvSpPr>
        <p:spPr>
          <a:xfrm>
            <a:off x="4888523" y="729233"/>
            <a:ext cx="1932708" cy="523220"/>
          </a:xfrm>
          <a:prstGeom prst="rect">
            <a:avLst/>
          </a:prstGeom>
          <a:noFill/>
        </p:spPr>
        <p:txBody>
          <a:bodyPr wrap="square" rtlCol="0">
            <a:spAutoFit/>
          </a:bodyPr>
          <a:lstStyle/>
          <a:p>
            <a:r>
              <a:rPr lang="en-IN" sz="2800" b="1" dirty="0"/>
              <a:t>RESULTS</a:t>
            </a:r>
          </a:p>
        </p:txBody>
      </p:sp>
    </p:spTree>
    <p:extLst>
      <p:ext uri="{BB962C8B-B14F-4D97-AF65-F5344CB8AC3E}">
        <p14:creationId xmlns:p14="http://schemas.microsoft.com/office/powerpoint/2010/main" val="363177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C89C7-F2C8-6A2A-F954-6BBEDCECD080}"/>
              </a:ext>
            </a:extLst>
          </p:cNvPr>
          <p:cNvSpPr txBox="1"/>
          <p:nvPr/>
        </p:nvSpPr>
        <p:spPr>
          <a:xfrm>
            <a:off x="4384965" y="727364"/>
            <a:ext cx="2815936" cy="523220"/>
          </a:xfrm>
          <a:prstGeom prst="rect">
            <a:avLst/>
          </a:prstGeom>
          <a:noFill/>
        </p:spPr>
        <p:txBody>
          <a:bodyPr wrap="square" rtlCol="0">
            <a:spAutoFit/>
          </a:bodyPr>
          <a:lstStyle/>
          <a:p>
            <a:r>
              <a:rPr lang="en-IN" sz="2800" b="1" dirty="0"/>
              <a:t>CONCLUSION</a:t>
            </a:r>
          </a:p>
        </p:txBody>
      </p:sp>
      <p:sp>
        <p:nvSpPr>
          <p:cNvPr id="3" name="TextBox 2">
            <a:extLst>
              <a:ext uri="{FF2B5EF4-FFF2-40B4-BE49-F238E27FC236}">
                <a16:creationId xmlns:a16="http://schemas.microsoft.com/office/drawing/2014/main" id="{13CB49A9-C3DF-C2DC-3131-53C0B2B6522A}"/>
              </a:ext>
            </a:extLst>
          </p:cNvPr>
          <p:cNvSpPr txBox="1"/>
          <p:nvPr/>
        </p:nvSpPr>
        <p:spPr>
          <a:xfrm>
            <a:off x="852055" y="1496290"/>
            <a:ext cx="5829299"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 Through the Project , we have shown that a transformer-less single-phase PV inverter without battery can efficiently convert PV power into AC power while maintaining high efficiency, low leakage current, and electrical safety. Additionally, the control device used is cost-effective and can be implemented using hardware like Arduino, making it easy for monitoring and fault detection.</a:t>
            </a:r>
          </a:p>
          <a:p>
            <a:endParaRPr lang="en-US" dirty="0"/>
          </a:p>
          <a:p>
            <a:r>
              <a:rPr lang="en-US" dirty="0"/>
              <a:t>                                   The designed inverter is also compatible for use with various household appliances, making it an ideal solution for domestic loads. Overall, the development of a transformer-less single-phase PV inverter without battery is a significant step forward in the pursuit of sustainable and renewable energy sources.</a:t>
            </a:r>
            <a:endParaRPr lang="en-IN" dirty="0"/>
          </a:p>
        </p:txBody>
      </p:sp>
      <p:pic>
        <p:nvPicPr>
          <p:cNvPr id="5122" name="Picture 2" descr="What Are Filler Words, and How Do You Cut Them? | Grammarly">
            <a:extLst>
              <a:ext uri="{FF2B5EF4-FFF2-40B4-BE49-F238E27FC236}">
                <a16:creationId xmlns:a16="http://schemas.microsoft.com/office/drawing/2014/main" id="{DE449305-8D20-12E5-C830-B5C7A1B7B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909" y="1872280"/>
            <a:ext cx="4530435" cy="3502170"/>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68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546BC6-E6DB-AE00-0FB8-F9619A9D3AEA}"/>
              </a:ext>
            </a:extLst>
          </p:cNvPr>
          <p:cNvSpPr txBox="1"/>
          <p:nvPr/>
        </p:nvSpPr>
        <p:spPr>
          <a:xfrm>
            <a:off x="4686299" y="779318"/>
            <a:ext cx="2618510" cy="523220"/>
          </a:xfrm>
          <a:prstGeom prst="rect">
            <a:avLst/>
          </a:prstGeom>
          <a:noFill/>
        </p:spPr>
        <p:txBody>
          <a:bodyPr wrap="square" rtlCol="0">
            <a:spAutoFit/>
          </a:bodyPr>
          <a:lstStyle/>
          <a:p>
            <a:r>
              <a:rPr lang="en-IN" sz="2800" b="1" dirty="0"/>
              <a:t>REFRENCES</a:t>
            </a:r>
          </a:p>
        </p:txBody>
      </p:sp>
      <p:sp>
        <p:nvSpPr>
          <p:cNvPr id="5" name="TextBox 4">
            <a:extLst>
              <a:ext uri="{FF2B5EF4-FFF2-40B4-BE49-F238E27FC236}">
                <a16:creationId xmlns:a16="http://schemas.microsoft.com/office/drawing/2014/main" id="{C83CE331-D390-4BE1-B8DA-CF8ABF0EC351}"/>
              </a:ext>
            </a:extLst>
          </p:cNvPr>
          <p:cNvSpPr txBox="1"/>
          <p:nvPr/>
        </p:nvSpPr>
        <p:spPr>
          <a:xfrm>
            <a:off x="959556" y="1083733"/>
            <a:ext cx="10008048" cy="5144998"/>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SimSun" panose="02010600030101010101" pitchFamily="2" charset="-122"/>
              </a:rPr>
              <a:t>Mr Umesh A.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Kshirsagar</a:t>
            </a:r>
            <a:r>
              <a:rPr lang="en-IN" sz="1800" dirty="0">
                <a:effectLst/>
                <a:latin typeface="Times New Roman" panose="02020603050405020304" pitchFamily="18" charset="0"/>
                <a:ea typeface="Calibri" panose="020F0502020204030204" pitchFamily="34" charset="0"/>
                <a:cs typeface="SimSun" panose="02010600030101010101" pitchFamily="2" charset="-122"/>
              </a:rPr>
              <a:t>, Mr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Shamkumar</a:t>
            </a:r>
            <a:r>
              <a:rPr lang="en-IN" sz="1800" dirty="0">
                <a:effectLst/>
                <a:latin typeface="Times New Roman" panose="02020603050405020304" pitchFamily="18" charset="0"/>
                <a:ea typeface="Calibri" panose="020F0502020204030204" pitchFamily="34" charset="0"/>
                <a:cs typeface="SimSun" panose="02010600030101010101" pitchFamily="2" charset="-122"/>
              </a:rPr>
              <a:t>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B.Chavan</a:t>
            </a:r>
            <a:r>
              <a:rPr lang="en-IN" sz="1800" dirty="0">
                <a:effectLst/>
                <a:latin typeface="Times New Roman" panose="02020603050405020304" pitchFamily="18" charset="0"/>
                <a:ea typeface="Calibri" panose="020F0502020204030204" pitchFamily="34" charset="0"/>
                <a:cs typeface="SimSun" panose="02010600030101010101" pitchFamily="2" charset="-122"/>
              </a:rPr>
              <a:t>, Dr Mahesh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S.Chavan</a:t>
            </a:r>
            <a:r>
              <a:rPr lang="en-IN" sz="1800" dirty="0">
                <a:effectLst/>
                <a:latin typeface="Times New Roman" panose="02020603050405020304" pitchFamily="18" charset="0"/>
                <a:ea typeface="Calibri" panose="020F0502020204030204" pitchFamily="34" charset="0"/>
                <a:cs typeface="SimSun" panose="02010600030101010101" pitchFamily="2" charset="-122"/>
              </a:rPr>
              <a:t>  Design and Simulation of transformer less Single Phase Photovoltaic Inverter without battery for Domestic Application e-ISSN: 2278-1676,p-ISSN: 2320-3331, Volume 10, Issue 1 Ver. I (Jan – Feb. 2015), PP 88-93</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SimSun" panose="02010600030101010101" pitchFamily="2" charset="-122"/>
              </a:rPr>
              <a:t>M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Geethu</a:t>
            </a:r>
            <a:r>
              <a:rPr lang="en-IN" sz="1800" dirty="0">
                <a:effectLst/>
                <a:latin typeface="Times New Roman" panose="02020603050405020304" pitchFamily="18" charset="0"/>
                <a:ea typeface="Calibri" panose="020F0502020204030204" pitchFamily="34" charset="0"/>
                <a:cs typeface="SimSun" panose="02010600030101010101" pitchFamily="2" charset="-122"/>
              </a:rPr>
              <a:t> Chacko, Riya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Scaria</a:t>
            </a:r>
            <a:r>
              <a:rPr lang="en-IN" sz="1800" dirty="0">
                <a:effectLst/>
                <a:latin typeface="Times New Roman" panose="02020603050405020304" pitchFamily="18" charset="0"/>
                <a:ea typeface="Calibri" panose="020F0502020204030204" pitchFamily="34" charset="0"/>
                <a:cs typeface="SimSun" panose="02010600030101010101" pitchFamily="2" charset="-122"/>
              </a:rPr>
              <a:t>, An Improved Transformer Less Inverter Topology For Cost Effective PV Systems, Proceedings of 07th IRF International Conference, Bengaluru, India, 22nd June-2014, pp.170-177.</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50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SimSun" panose="02010600030101010101" pitchFamily="2" charset="-122"/>
              </a:rPr>
              <a:t>N.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Surulivel</a:t>
            </a:r>
            <a:r>
              <a:rPr lang="en-IN" sz="1800" dirty="0">
                <a:effectLst/>
                <a:latin typeface="Times New Roman" panose="02020603050405020304" pitchFamily="18" charset="0"/>
                <a:ea typeface="Calibri" panose="020F0502020204030204" pitchFamily="34" charset="0"/>
                <a:cs typeface="SimSun" panose="02010600030101010101" pitchFamily="2" charset="-122"/>
              </a:rPr>
              <a:t> and D. Debnath, "A New Switching Strategy for Improving Efficiency and Thermal Distribution of a Three-Port Converter for Solar DC Stand-Alone System," in IEEE Transactions on Circuits and Systems II: Express Briefs, vol. 69, no. 3, pp. 1527-1531, March 2022,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doi</a:t>
            </a:r>
            <a:r>
              <a:rPr lang="en-IN" sz="1800" dirty="0">
                <a:effectLst/>
                <a:latin typeface="Times New Roman" panose="02020603050405020304" pitchFamily="18" charset="0"/>
                <a:ea typeface="Calibri" panose="020F0502020204030204" pitchFamily="34" charset="0"/>
                <a:cs typeface="SimSun" panose="02010600030101010101" pitchFamily="2" charset="-122"/>
              </a:rPr>
              <a:t>: 10.1109/TCSII.2021.3131505.</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Tree>
    <p:extLst>
      <p:ext uri="{BB962C8B-B14F-4D97-AF65-F5344CB8AC3E}">
        <p14:creationId xmlns:p14="http://schemas.microsoft.com/office/powerpoint/2010/main" val="412851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lideLizard On Twitter: &quot;Did You Know, That Of All The Slides In A  PowerPoint Presentation, The">
            <a:extLst>
              <a:ext uri="{FF2B5EF4-FFF2-40B4-BE49-F238E27FC236}">
                <a16:creationId xmlns:a16="http://schemas.microsoft.com/office/drawing/2014/main" id="{436C7956-615A-8C8F-85D2-CAA32E3BE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27" y="833870"/>
            <a:ext cx="10681855" cy="519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34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04EA3-DDFD-AD16-771D-61182E2877FB}"/>
              </a:ext>
            </a:extLst>
          </p:cNvPr>
          <p:cNvSpPr txBox="1"/>
          <p:nvPr/>
        </p:nvSpPr>
        <p:spPr>
          <a:xfrm>
            <a:off x="4718700" y="717546"/>
            <a:ext cx="2754600" cy="584775"/>
          </a:xfrm>
          <a:prstGeom prst="rect">
            <a:avLst/>
          </a:prstGeom>
          <a:solidFill>
            <a:schemeClr val="accent6">
              <a:lumMod val="40000"/>
              <a:lumOff val="60000"/>
            </a:schemeClr>
          </a:solidFill>
        </p:spPr>
        <p:txBody>
          <a:bodyPr wrap="square" rtlCol="0">
            <a:spAutoFit/>
          </a:bodyPr>
          <a:lstStyle/>
          <a:p>
            <a:r>
              <a:rPr lang="en-IN" sz="3200" b="1" dirty="0"/>
              <a:t>CONTENTS</a:t>
            </a:r>
          </a:p>
        </p:txBody>
      </p:sp>
      <p:sp>
        <p:nvSpPr>
          <p:cNvPr id="4" name="TextBox 3">
            <a:extLst>
              <a:ext uri="{FF2B5EF4-FFF2-40B4-BE49-F238E27FC236}">
                <a16:creationId xmlns:a16="http://schemas.microsoft.com/office/drawing/2014/main" id="{45FC8F9F-6A47-E946-07AC-874354D0D9C0}"/>
              </a:ext>
            </a:extLst>
          </p:cNvPr>
          <p:cNvSpPr txBox="1"/>
          <p:nvPr/>
        </p:nvSpPr>
        <p:spPr>
          <a:xfrm>
            <a:off x="1591733" y="1494232"/>
            <a:ext cx="9527822" cy="4832092"/>
          </a:xfrm>
          <a:prstGeom prst="rect">
            <a:avLst/>
          </a:prstGeom>
          <a:noFill/>
        </p:spPr>
        <p:txBody>
          <a:bodyPr wrap="square" rtlCol="0">
            <a:spAutoFit/>
          </a:bodyPr>
          <a:lstStyle/>
          <a:p>
            <a:pPr marL="432000" indent="-396000">
              <a:spcAft>
                <a:spcPts val="600"/>
              </a:spcAft>
              <a:buFont typeface="+mj-lt"/>
              <a:buAutoNum type="arabicPeriod"/>
            </a:pPr>
            <a:r>
              <a:rPr lang="en-IN" sz="2400" dirty="0"/>
              <a:t>Introduction                                                  </a:t>
            </a:r>
          </a:p>
          <a:p>
            <a:pPr marL="432000" indent="-396000">
              <a:spcAft>
                <a:spcPts val="600"/>
              </a:spcAft>
              <a:buFont typeface="+mj-lt"/>
              <a:buAutoNum type="arabicPeriod"/>
            </a:pPr>
            <a:r>
              <a:rPr lang="en-IN" sz="2400" dirty="0"/>
              <a:t>Comparison                                                    </a:t>
            </a:r>
          </a:p>
          <a:p>
            <a:pPr marL="432000" indent="-396000">
              <a:spcAft>
                <a:spcPts val="600"/>
              </a:spcAft>
              <a:buFont typeface="+mj-lt"/>
              <a:buAutoNum type="arabicPeriod"/>
            </a:pPr>
            <a:r>
              <a:rPr lang="en-IN" sz="2400" dirty="0"/>
              <a:t>Components                                                   </a:t>
            </a:r>
          </a:p>
          <a:p>
            <a:pPr marL="432000" indent="-396000">
              <a:spcAft>
                <a:spcPts val="600"/>
              </a:spcAft>
              <a:buFont typeface="+mj-lt"/>
              <a:buAutoNum type="arabicPeriod"/>
            </a:pPr>
            <a:r>
              <a:rPr lang="en-IN" sz="2400" dirty="0"/>
              <a:t>Working Principle                                           </a:t>
            </a:r>
          </a:p>
          <a:p>
            <a:pPr marL="432000" indent="-396000">
              <a:spcAft>
                <a:spcPts val="600"/>
              </a:spcAft>
              <a:buFont typeface="+mj-lt"/>
              <a:buAutoNum type="arabicPeriod"/>
            </a:pPr>
            <a:r>
              <a:rPr lang="en-IN" sz="2400" dirty="0"/>
              <a:t>Current Drawbacks                                         </a:t>
            </a:r>
          </a:p>
          <a:p>
            <a:pPr marL="432000" indent="-396000">
              <a:spcAft>
                <a:spcPts val="600"/>
              </a:spcAft>
              <a:buFont typeface="+mj-lt"/>
              <a:buAutoNum type="arabicPeriod"/>
            </a:pPr>
            <a:r>
              <a:rPr lang="en-IN" sz="2400" dirty="0"/>
              <a:t>MPPT-Based Pv Inverter</a:t>
            </a:r>
          </a:p>
          <a:p>
            <a:pPr marL="432000" indent="-396000">
              <a:spcAft>
                <a:spcPts val="600"/>
              </a:spcAft>
              <a:buFont typeface="+mj-lt"/>
              <a:buAutoNum type="arabicPeriod"/>
            </a:pPr>
            <a:r>
              <a:rPr lang="en-IN" sz="2400" dirty="0"/>
              <a:t>Flowchart</a:t>
            </a:r>
          </a:p>
          <a:p>
            <a:pPr marL="432000" indent="-396000">
              <a:spcAft>
                <a:spcPts val="600"/>
              </a:spcAft>
              <a:buFont typeface="+mj-lt"/>
              <a:buAutoNum type="arabicPeriod"/>
            </a:pPr>
            <a:r>
              <a:rPr lang="en-IN" sz="2400" dirty="0"/>
              <a:t>Results</a:t>
            </a:r>
          </a:p>
          <a:p>
            <a:pPr marL="432000" indent="-396000">
              <a:spcAft>
                <a:spcPts val="600"/>
              </a:spcAft>
              <a:buFont typeface="+mj-lt"/>
              <a:buAutoNum type="arabicPeriod"/>
            </a:pPr>
            <a:r>
              <a:rPr lang="en-IN" sz="2400" dirty="0"/>
              <a:t>Conclusion                                                    </a:t>
            </a:r>
          </a:p>
          <a:p>
            <a:pPr marL="432000" indent="-396000">
              <a:spcAft>
                <a:spcPts val="600"/>
              </a:spcAft>
              <a:buFont typeface="+mj-lt"/>
              <a:buAutoNum type="arabicPeriod"/>
            </a:pPr>
            <a:r>
              <a:rPr lang="en-IN" sz="2400" dirty="0"/>
              <a:t>References </a:t>
            </a:r>
            <a:endParaRPr lang="en-IN" dirty="0"/>
          </a:p>
          <a:p>
            <a:pPr marL="432000" indent="-396000">
              <a:spcAft>
                <a:spcPts val="600"/>
              </a:spcAft>
            </a:pPr>
            <a:endParaRPr lang="en-IN" dirty="0"/>
          </a:p>
        </p:txBody>
      </p:sp>
    </p:spTree>
    <p:extLst>
      <p:ext uri="{BB962C8B-B14F-4D97-AF65-F5344CB8AC3E}">
        <p14:creationId xmlns:p14="http://schemas.microsoft.com/office/powerpoint/2010/main" val="328782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8ECB4-51DF-EB82-0068-4784262B9025}"/>
              </a:ext>
            </a:extLst>
          </p:cNvPr>
          <p:cNvSpPr txBox="1"/>
          <p:nvPr/>
        </p:nvSpPr>
        <p:spPr>
          <a:xfrm>
            <a:off x="4228333" y="699647"/>
            <a:ext cx="3151447"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800" b="1" dirty="0"/>
              <a:t>INTRODUCTION</a:t>
            </a:r>
          </a:p>
        </p:txBody>
      </p:sp>
      <p:sp>
        <p:nvSpPr>
          <p:cNvPr id="3" name="TextBox 2">
            <a:extLst>
              <a:ext uri="{FF2B5EF4-FFF2-40B4-BE49-F238E27FC236}">
                <a16:creationId xmlns:a16="http://schemas.microsoft.com/office/drawing/2014/main" id="{D3F7AA5F-4CAC-4938-7F1F-12105A6B5617}"/>
              </a:ext>
            </a:extLst>
          </p:cNvPr>
          <p:cNvSpPr txBox="1"/>
          <p:nvPr/>
        </p:nvSpPr>
        <p:spPr>
          <a:xfrm>
            <a:off x="862447" y="1443841"/>
            <a:ext cx="9653153"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Solar energy is a popular renewable source due to its abundance and sustainability.</a:t>
            </a:r>
          </a:p>
          <a:p>
            <a:endParaRPr lang="en-US" dirty="0"/>
          </a:p>
          <a:p>
            <a:pPr marL="285750" indent="-285750">
              <a:buFont typeface="Wingdings" panose="05000000000000000000" pitchFamily="2" charset="2"/>
              <a:buChar char="q"/>
            </a:pPr>
            <a:r>
              <a:rPr lang="en-US" dirty="0"/>
              <a:t>PV systems convert solar energy into electrical energy using solar panels and inverters.</a:t>
            </a:r>
          </a:p>
          <a:p>
            <a:endParaRPr lang="en-US" dirty="0"/>
          </a:p>
          <a:p>
            <a:pPr marL="285750" indent="-285750">
              <a:buFont typeface="Wingdings" panose="05000000000000000000" pitchFamily="2" charset="2"/>
              <a:buChar char="q"/>
            </a:pPr>
            <a:r>
              <a:rPr lang="en-US" dirty="0"/>
              <a:t>Traditional PV inverters use a transformer to isolate AC power from DC power.</a:t>
            </a:r>
          </a:p>
          <a:p>
            <a:endParaRPr lang="en-US" dirty="0"/>
          </a:p>
          <a:p>
            <a:pPr marL="285750" indent="-285750">
              <a:buFont typeface="Wingdings" panose="05000000000000000000" pitchFamily="2" charset="2"/>
              <a:buChar char="q"/>
            </a:pPr>
            <a:r>
              <a:rPr lang="en-US" dirty="0"/>
              <a:t>Transformer-less PV inverters are becoming popular due to their higher efficiency, lower cost, and smaller size.</a:t>
            </a:r>
          </a:p>
          <a:p>
            <a:r>
              <a:rPr lang="en-US" dirty="0"/>
              <a:t> </a:t>
            </a:r>
          </a:p>
        </p:txBody>
      </p:sp>
      <p:sp>
        <p:nvSpPr>
          <p:cNvPr id="4" name="TextBox 3">
            <a:extLst>
              <a:ext uri="{FF2B5EF4-FFF2-40B4-BE49-F238E27FC236}">
                <a16:creationId xmlns:a16="http://schemas.microsoft.com/office/drawing/2014/main" id="{58BC2B32-E289-A12C-3A3D-FA6107013A39}"/>
              </a:ext>
            </a:extLst>
          </p:cNvPr>
          <p:cNvSpPr txBox="1"/>
          <p:nvPr/>
        </p:nvSpPr>
        <p:spPr>
          <a:xfrm>
            <a:off x="685800" y="4250138"/>
            <a:ext cx="511825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will discuss the benefits and drawbacks of using a transformer-less single phase PV inverter without battery. The role of this inverter in the wider context of solar power systems will also be discussed.</a:t>
            </a:r>
            <a:endParaRPr lang="en-IN" dirty="0"/>
          </a:p>
        </p:txBody>
      </p:sp>
      <p:pic>
        <p:nvPicPr>
          <p:cNvPr id="2050" name="Picture 2" descr="Sungrow to build 3GW solar inverter factory in Bangalore, India -  ElectronicsB2B">
            <a:extLst>
              <a:ext uri="{FF2B5EF4-FFF2-40B4-BE49-F238E27FC236}">
                <a16:creationId xmlns:a16="http://schemas.microsoft.com/office/drawing/2014/main" id="{D2DE7BE4-09BA-FD9C-D9AB-612DCCDC0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056" y="3501736"/>
            <a:ext cx="5434445" cy="265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27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912C2-24A2-A7DB-4E45-BDD133104481}"/>
              </a:ext>
            </a:extLst>
          </p:cNvPr>
          <p:cNvSpPr txBox="1"/>
          <p:nvPr/>
        </p:nvSpPr>
        <p:spPr>
          <a:xfrm>
            <a:off x="4650509" y="748724"/>
            <a:ext cx="2727036" cy="523220"/>
          </a:xfrm>
          <a:prstGeom prst="rect">
            <a:avLst/>
          </a:prstGeom>
          <a:solidFill>
            <a:schemeClr val="tx2">
              <a:lumMod val="10000"/>
              <a:lumOff val="90000"/>
            </a:schemeClr>
          </a:solidFill>
        </p:spPr>
        <p:txBody>
          <a:bodyPr wrap="square" rtlCol="0">
            <a:spAutoFit/>
          </a:bodyPr>
          <a:lstStyle/>
          <a:p>
            <a:r>
              <a:rPr lang="en-IN" sz="2800" b="1" dirty="0"/>
              <a:t>COMPARISON</a:t>
            </a:r>
          </a:p>
        </p:txBody>
      </p:sp>
      <p:graphicFrame>
        <p:nvGraphicFramePr>
          <p:cNvPr id="13" name="Table 13">
            <a:extLst>
              <a:ext uri="{FF2B5EF4-FFF2-40B4-BE49-F238E27FC236}">
                <a16:creationId xmlns:a16="http://schemas.microsoft.com/office/drawing/2014/main" id="{080E7B1B-B7F9-5D69-129C-E406BEF69FD5}"/>
              </a:ext>
            </a:extLst>
          </p:cNvPr>
          <p:cNvGraphicFramePr>
            <a:graphicFrameLocks noGrp="1"/>
          </p:cNvGraphicFramePr>
          <p:nvPr>
            <p:extLst>
              <p:ext uri="{D42A27DB-BD31-4B8C-83A1-F6EECF244321}">
                <p14:modId xmlns:p14="http://schemas.microsoft.com/office/powerpoint/2010/main" val="2756266180"/>
              </p:ext>
            </p:extLst>
          </p:nvPr>
        </p:nvGraphicFramePr>
        <p:xfrm>
          <a:off x="1274618" y="1620981"/>
          <a:ext cx="9642764" cy="4333010"/>
        </p:xfrm>
        <a:graphic>
          <a:graphicData uri="http://schemas.openxmlformats.org/drawingml/2006/table">
            <a:tbl>
              <a:tblPr firstRow="1" bandRow="1">
                <a:tableStyleId>{073A0DAA-6AF3-43AB-8588-CEC1D06C72B9}</a:tableStyleId>
              </a:tblPr>
              <a:tblGrid>
                <a:gridCol w="4950239">
                  <a:extLst>
                    <a:ext uri="{9D8B030D-6E8A-4147-A177-3AD203B41FA5}">
                      <a16:colId xmlns:a16="http://schemas.microsoft.com/office/drawing/2014/main" val="407092872"/>
                    </a:ext>
                  </a:extLst>
                </a:gridCol>
                <a:gridCol w="4692525">
                  <a:extLst>
                    <a:ext uri="{9D8B030D-6E8A-4147-A177-3AD203B41FA5}">
                      <a16:colId xmlns:a16="http://schemas.microsoft.com/office/drawing/2014/main" val="1974901342"/>
                    </a:ext>
                  </a:extLst>
                </a:gridCol>
              </a:tblGrid>
              <a:tr h="764958">
                <a:tc>
                  <a:txBody>
                    <a:bodyPr/>
                    <a:lstStyle/>
                    <a:p>
                      <a:r>
                        <a:rPr lang="en-IN" dirty="0"/>
                        <a:t>        </a:t>
                      </a:r>
                      <a:r>
                        <a:rPr lang="en-IN" sz="2400" dirty="0"/>
                        <a:t>Traditional Pv Inverters </a:t>
                      </a:r>
                    </a:p>
                  </a:txBody>
                  <a:tcPr/>
                </a:tc>
                <a:tc>
                  <a:txBody>
                    <a:bodyPr/>
                    <a:lstStyle/>
                    <a:p>
                      <a:r>
                        <a:rPr lang="en-IN" sz="2400" dirty="0"/>
                        <a:t>  Transformer-less Pv Inverters</a:t>
                      </a:r>
                    </a:p>
                  </a:txBody>
                  <a:tcPr/>
                </a:tc>
                <a:extLst>
                  <a:ext uri="{0D108BD9-81ED-4DB2-BD59-A6C34878D82A}">
                    <a16:rowId xmlns:a16="http://schemas.microsoft.com/office/drawing/2014/main" val="473211110"/>
                  </a:ext>
                </a:extLst>
              </a:tr>
              <a:tr h="892013">
                <a:tc>
                  <a:txBody>
                    <a:bodyPr/>
                    <a:lstStyle/>
                    <a:p>
                      <a:pPr marL="285750" indent="-285750">
                        <a:buFont typeface="Wingdings" panose="05000000000000000000" pitchFamily="2" charset="2"/>
                        <a:buChar char="Ø"/>
                      </a:pPr>
                      <a:r>
                        <a:rPr lang="en-US" dirty="0"/>
                        <a:t>Requires a transformer to step up DC voltage to a level that can be used by the inverter.</a:t>
                      </a:r>
                      <a:endParaRPr lang="en-IN" dirty="0"/>
                    </a:p>
                  </a:txBody>
                  <a:tcPr/>
                </a:tc>
                <a:tc>
                  <a:txBody>
                    <a:bodyPr/>
                    <a:lstStyle/>
                    <a:p>
                      <a:pPr marL="285750" indent="-285750">
                        <a:buFont typeface="Wingdings" panose="05000000000000000000" pitchFamily="2" charset="2"/>
                        <a:buChar char="Ø"/>
                      </a:pPr>
                      <a:r>
                        <a:rPr lang="en-US" sz="1800" b="0" i="0" kern="1200" dirty="0">
                          <a:solidFill>
                            <a:schemeClr val="dk1"/>
                          </a:solidFill>
                          <a:effectLst/>
                          <a:latin typeface="+mn-lt"/>
                          <a:ea typeface="+mn-ea"/>
                          <a:cs typeface="+mn-cs"/>
                        </a:rPr>
                        <a:t>Eliminates the need for transformers</a:t>
                      </a:r>
                      <a:endParaRPr lang="en-IN" dirty="0"/>
                    </a:p>
                  </a:txBody>
                  <a:tcPr/>
                </a:tc>
                <a:extLst>
                  <a:ext uri="{0D108BD9-81ED-4DB2-BD59-A6C34878D82A}">
                    <a16:rowId xmlns:a16="http://schemas.microsoft.com/office/drawing/2014/main" val="3314868705"/>
                  </a:ext>
                </a:extLst>
              </a:tr>
              <a:tr h="892013">
                <a:tc>
                  <a:txBody>
                    <a:bodyPr/>
                    <a:lstStyle/>
                    <a:p>
                      <a:pPr marL="285750" indent="-285750">
                        <a:buFont typeface="Wingdings" panose="05000000000000000000" pitchFamily="2" charset="2"/>
                        <a:buChar char="Ø"/>
                      </a:pPr>
                      <a:r>
                        <a:rPr lang="en-US" sz="1800" b="0" i="0" kern="1200" dirty="0">
                          <a:solidFill>
                            <a:schemeClr val="dk1"/>
                          </a:solidFill>
                          <a:effectLst/>
                          <a:latin typeface="+mn-lt"/>
                          <a:ea typeface="+mn-ea"/>
                          <a:cs typeface="+mn-cs"/>
                        </a:rPr>
                        <a:t>Adds complexity, size, and cost to the system.</a:t>
                      </a:r>
                      <a:endParaRPr lang="en-IN" dirty="0"/>
                    </a:p>
                  </a:txBody>
                  <a:tcPr/>
                </a:tc>
                <a:tc>
                  <a:txBody>
                    <a:bodyPr/>
                    <a:lstStyle/>
                    <a:p>
                      <a:pPr marL="285750" indent="-285750">
                        <a:buFont typeface="Wingdings" panose="05000000000000000000" pitchFamily="2" charset="2"/>
                        <a:buChar char="Ø"/>
                      </a:pPr>
                      <a:r>
                        <a:rPr lang="en-US" sz="1800" b="0" i="0" kern="1200" dirty="0">
                          <a:solidFill>
                            <a:schemeClr val="dk1"/>
                          </a:solidFill>
                          <a:effectLst/>
                          <a:latin typeface="+mn-lt"/>
                          <a:ea typeface="+mn-ea"/>
                          <a:cs typeface="+mn-cs"/>
                        </a:rPr>
                        <a:t>Reduces the size, cost, and complexity of the inverter system</a:t>
                      </a:r>
                      <a:endParaRPr lang="en-IN" dirty="0"/>
                    </a:p>
                  </a:txBody>
                  <a:tcPr/>
                </a:tc>
                <a:extLst>
                  <a:ext uri="{0D108BD9-81ED-4DB2-BD59-A6C34878D82A}">
                    <a16:rowId xmlns:a16="http://schemas.microsoft.com/office/drawing/2014/main" val="577006409"/>
                  </a:ext>
                </a:extLst>
              </a:tr>
              <a:tr h="892013">
                <a:tc>
                  <a:txBody>
                    <a:bodyPr/>
                    <a:lstStyle/>
                    <a:p>
                      <a:pPr marL="285750" indent="-285750">
                        <a:buFont typeface="Wingdings" panose="05000000000000000000" pitchFamily="2" charset="2"/>
                        <a:buChar char="Ø"/>
                      </a:pPr>
                      <a:r>
                        <a:rPr lang="en-US" sz="1800" b="0" i="0" kern="1200" dirty="0">
                          <a:solidFill>
                            <a:schemeClr val="dk1"/>
                          </a:solidFill>
                          <a:effectLst/>
                          <a:latin typeface="+mn-lt"/>
                          <a:ea typeface="+mn-ea"/>
                          <a:cs typeface="+mn-cs"/>
                        </a:rPr>
                        <a:t>Can lead to energy losses and reduced efficiency</a:t>
                      </a:r>
                      <a:endParaRPr lang="en-IN" dirty="0"/>
                    </a:p>
                  </a:txBody>
                  <a:tcPr/>
                </a:tc>
                <a:tc>
                  <a:txBody>
                    <a:bodyPr/>
                    <a:lstStyle/>
                    <a:p>
                      <a:pPr marL="285750" indent="-285750">
                        <a:buFont typeface="Wingdings" panose="05000000000000000000" pitchFamily="2" charset="2"/>
                        <a:buChar char="Ø"/>
                      </a:pPr>
                      <a:r>
                        <a:rPr lang="en-IN" dirty="0"/>
                        <a:t>Efficiency is high in </a:t>
                      </a:r>
                      <a:r>
                        <a:rPr lang="en-IN" sz="1800" dirty="0"/>
                        <a:t>Transformer-less Pv Inverters</a:t>
                      </a:r>
                      <a:endParaRPr lang="en-IN" dirty="0"/>
                    </a:p>
                  </a:txBody>
                  <a:tcPr/>
                </a:tc>
                <a:extLst>
                  <a:ext uri="{0D108BD9-81ED-4DB2-BD59-A6C34878D82A}">
                    <a16:rowId xmlns:a16="http://schemas.microsoft.com/office/drawing/2014/main" val="3428182976"/>
                  </a:ext>
                </a:extLst>
              </a:tr>
              <a:tr h="892013">
                <a:tc>
                  <a:txBody>
                    <a:bodyPr/>
                    <a:lstStyle/>
                    <a:p>
                      <a:pPr marL="285750" indent="-285750">
                        <a:buFont typeface="Wingdings" panose="05000000000000000000" pitchFamily="2" charset="2"/>
                        <a:buChar char="Ø"/>
                      </a:pPr>
                      <a:r>
                        <a:rPr lang="en-US" sz="1800" b="0" i="0" kern="1200" dirty="0">
                          <a:solidFill>
                            <a:schemeClr val="dk1"/>
                          </a:solidFill>
                          <a:effectLst/>
                          <a:latin typeface="+mn-lt"/>
                          <a:ea typeface="+mn-ea"/>
                          <a:cs typeface="+mn-cs"/>
                        </a:rPr>
                        <a:t>Provides galvanic isolation for electrical safety</a:t>
                      </a:r>
                      <a:endParaRPr lang="en-IN" dirty="0"/>
                    </a:p>
                  </a:txBody>
                  <a:tcPr/>
                </a:tc>
                <a:tc>
                  <a:txBody>
                    <a:bodyPr/>
                    <a:lstStyle/>
                    <a:p>
                      <a:pPr marL="285750" indent="-285750">
                        <a:buFont typeface="Wingdings" panose="05000000000000000000" pitchFamily="2" charset="2"/>
                        <a:buChar char="Ø"/>
                      </a:pPr>
                      <a:r>
                        <a:rPr lang="en-US" sz="1800" b="0" i="0" kern="1200" dirty="0">
                          <a:solidFill>
                            <a:schemeClr val="dk1"/>
                          </a:solidFill>
                          <a:effectLst/>
                          <a:latin typeface="+mn-lt"/>
                          <a:ea typeface="+mn-ea"/>
                          <a:cs typeface="+mn-cs"/>
                        </a:rPr>
                        <a:t>Can be prone to leakage current issues</a:t>
                      </a:r>
                      <a:endParaRPr lang="en-IN" dirty="0"/>
                    </a:p>
                  </a:txBody>
                  <a:tcPr/>
                </a:tc>
                <a:extLst>
                  <a:ext uri="{0D108BD9-81ED-4DB2-BD59-A6C34878D82A}">
                    <a16:rowId xmlns:a16="http://schemas.microsoft.com/office/drawing/2014/main" val="1133365175"/>
                  </a:ext>
                </a:extLst>
              </a:tr>
            </a:tbl>
          </a:graphicData>
        </a:graphic>
      </p:graphicFrame>
    </p:spTree>
    <p:extLst>
      <p:ext uri="{BB962C8B-B14F-4D97-AF65-F5344CB8AC3E}">
        <p14:creationId xmlns:p14="http://schemas.microsoft.com/office/powerpoint/2010/main" val="15356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9AAAF8-2DE8-18F2-18E9-F378B9D4BCE1}"/>
              </a:ext>
            </a:extLst>
          </p:cNvPr>
          <p:cNvSpPr txBox="1"/>
          <p:nvPr/>
        </p:nvSpPr>
        <p:spPr>
          <a:xfrm>
            <a:off x="4450773" y="768661"/>
            <a:ext cx="2559627"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3200" b="1" dirty="0"/>
              <a:t>Components</a:t>
            </a:r>
          </a:p>
        </p:txBody>
      </p:sp>
      <p:sp>
        <p:nvSpPr>
          <p:cNvPr id="7" name="TextBox 6">
            <a:extLst>
              <a:ext uri="{FF2B5EF4-FFF2-40B4-BE49-F238E27FC236}">
                <a16:creationId xmlns:a16="http://schemas.microsoft.com/office/drawing/2014/main" id="{613A7E2C-1154-A40F-265A-0126DDD09124}"/>
              </a:ext>
            </a:extLst>
          </p:cNvPr>
          <p:cNvSpPr txBox="1"/>
          <p:nvPr/>
        </p:nvSpPr>
        <p:spPr>
          <a:xfrm>
            <a:off x="1076960" y="1727200"/>
            <a:ext cx="6969760" cy="1200329"/>
          </a:xfrm>
          <a:prstGeom prst="rect">
            <a:avLst/>
          </a:prstGeom>
          <a:noFill/>
        </p:spPr>
        <p:txBody>
          <a:bodyPr wrap="square" rtlCol="0">
            <a:spAutoFit/>
          </a:bodyPr>
          <a:lstStyle/>
          <a:p>
            <a:pPr marL="285750" indent="-285750">
              <a:buFont typeface="Wingdings" panose="05000000000000000000" pitchFamily="2" charset="2"/>
              <a:buChar char="v"/>
            </a:pPr>
            <a:r>
              <a:rPr lang="en-US" b="0" i="0" u="none" strike="noStrike" dirty="0">
                <a:solidFill>
                  <a:srgbClr val="000000"/>
                </a:solidFill>
                <a:effectLst/>
              </a:rPr>
              <a:t>A PV (photovoltaic) inverter, also known as a solar inverter, is a device that converts the DC (direct current) electricity produced by solar panels into AC (alternating current) electricity that can be used to power household or commercial appliances and fed into the electrical grid.</a:t>
            </a:r>
            <a:endParaRPr lang="en-IN" dirty="0"/>
          </a:p>
        </p:txBody>
      </p:sp>
      <p:sp>
        <p:nvSpPr>
          <p:cNvPr id="8" name="TextBox 7">
            <a:extLst>
              <a:ext uri="{FF2B5EF4-FFF2-40B4-BE49-F238E27FC236}">
                <a16:creationId xmlns:a16="http://schemas.microsoft.com/office/drawing/2014/main" id="{C31A6C4B-B89C-AA45-E669-DAE36422DC8C}"/>
              </a:ext>
            </a:extLst>
          </p:cNvPr>
          <p:cNvSpPr txBox="1"/>
          <p:nvPr/>
        </p:nvSpPr>
        <p:spPr>
          <a:xfrm>
            <a:off x="1191952" y="3040858"/>
            <a:ext cx="420624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0000"/>
                </a:solidFill>
              </a:rPr>
              <a:t>These are the components of proposed Pv-inverter:-</a:t>
            </a:r>
          </a:p>
          <a:p>
            <a:endParaRPr lang="en-US" b="0" i="0" u="none" strike="noStrike" dirty="0">
              <a:solidFill>
                <a:srgbClr val="000000"/>
              </a:solidFill>
              <a:effectLst/>
            </a:endParaRPr>
          </a:p>
          <a:p>
            <a:pPr marL="285750" indent="-285750">
              <a:buFont typeface="Wingdings" panose="05000000000000000000" pitchFamily="2" charset="2"/>
              <a:buChar char="q"/>
            </a:pPr>
            <a:r>
              <a:rPr lang="en-US" b="0" i="0" u="none" strike="noStrike" dirty="0">
                <a:solidFill>
                  <a:srgbClr val="000000"/>
                </a:solidFill>
                <a:effectLst/>
              </a:rPr>
              <a:t>Solar PV array</a:t>
            </a:r>
            <a:endParaRPr lang="en-US" dirty="0"/>
          </a:p>
          <a:p>
            <a:pPr marL="285750" indent="-285750">
              <a:buFont typeface="Wingdings" panose="05000000000000000000" pitchFamily="2" charset="2"/>
              <a:buChar char="q"/>
            </a:pPr>
            <a:r>
              <a:rPr lang="en-US" b="0" i="0" u="none" strike="noStrike" dirty="0">
                <a:solidFill>
                  <a:srgbClr val="000000"/>
                </a:solidFill>
                <a:effectLst/>
              </a:rPr>
              <a:t>Boost Converter</a:t>
            </a:r>
            <a:endParaRPr lang="en-US" dirty="0"/>
          </a:p>
          <a:p>
            <a:pPr marL="285750" indent="-285750">
              <a:buFont typeface="Wingdings" panose="05000000000000000000" pitchFamily="2" charset="2"/>
              <a:buChar char="q"/>
            </a:pPr>
            <a:r>
              <a:rPr lang="en-US" dirty="0">
                <a:solidFill>
                  <a:srgbClr val="000000"/>
                </a:solidFill>
              </a:rPr>
              <a:t>H- </a:t>
            </a:r>
            <a:r>
              <a:rPr lang="en-US" b="0" i="0" u="none" strike="noStrike" dirty="0">
                <a:solidFill>
                  <a:srgbClr val="000000"/>
                </a:solidFill>
                <a:effectLst/>
              </a:rPr>
              <a:t>Bridge Inverter</a:t>
            </a:r>
            <a:endParaRPr lang="en-US" dirty="0"/>
          </a:p>
          <a:p>
            <a:pPr marL="285750" indent="-285750">
              <a:buFont typeface="Wingdings" panose="05000000000000000000" pitchFamily="2" charset="2"/>
              <a:buChar char="q"/>
            </a:pPr>
            <a:r>
              <a:rPr lang="en-US" b="0" i="0" u="none" strike="noStrike" dirty="0">
                <a:solidFill>
                  <a:srgbClr val="000000"/>
                </a:solidFill>
                <a:effectLst/>
              </a:rPr>
              <a:t>IGBT Driver</a:t>
            </a:r>
            <a:endParaRPr lang="en-US" dirty="0"/>
          </a:p>
          <a:p>
            <a:pPr marL="285750" indent="-285750">
              <a:buFont typeface="Wingdings" panose="05000000000000000000" pitchFamily="2" charset="2"/>
              <a:buChar char="q"/>
            </a:pPr>
            <a:r>
              <a:rPr lang="en-US" b="0" i="0" u="none" strike="noStrike" dirty="0">
                <a:solidFill>
                  <a:srgbClr val="000000"/>
                </a:solidFill>
                <a:effectLst/>
              </a:rPr>
              <a:t>LCLFilter</a:t>
            </a:r>
            <a:endParaRPr lang="en-US" dirty="0"/>
          </a:p>
          <a:p>
            <a:pPr marL="285750" indent="-285750">
              <a:buFont typeface="Wingdings" panose="05000000000000000000" pitchFamily="2" charset="2"/>
              <a:buChar char="q"/>
            </a:pPr>
            <a:r>
              <a:rPr lang="en-US" b="0" i="0" u="none" strike="noStrike" dirty="0">
                <a:solidFill>
                  <a:srgbClr val="000000"/>
                </a:solidFill>
                <a:effectLst/>
              </a:rPr>
              <a:t>MPPT and PWM</a:t>
            </a:r>
            <a:endParaRPr lang="en-US" dirty="0"/>
          </a:p>
          <a:p>
            <a:pPr marL="285750" indent="-285750">
              <a:buFont typeface="Wingdings" panose="05000000000000000000" pitchFamily="2" charset="2"/>
              <a:buChar char="q"/>
            </a:pPr>
            <a:r>
              <a:rPr lang="en-US" b="0" i="0" u="none" strike="noStrike" dirty="0">
                <a:solidFill>
                  <a:srgbClr val="000000"/>
                </a:solidFill>
                <a:effectLst/>
              </a:rPr>
              <a:t>Load</a:t>
            </a:r>
            <a:endParaRPr lang="en-US" dirty="0"/>
          </a:p>
          <a:p>
            <a:pPr marL="285750" indent="-285750">
              <a:buFont typeface="Wingdings" panose="05000000000000000000" pitchFamily="2" charset="2"/>
              <a:buChar char="q"/>
            </a:pPr>
            <a:endParaRPr lang="en-IN" dirty="0"/>
          </a:p>
        </p:txBody>
      </p:sp>
      <p:pic>
        <p:nvPicPr>
          <p:cNvPr id="7170" name="Picture 2" descr="PV-Wind Hybrid Systems PPT | Seminar Presentation">
            <a:extLst>
              <a:ext uri="{FF2B5EF4-FFF2-40B4-BE49-F238E27FC236}">
                <a16:creationId xmlns:a16="http://schemas.microsoft.com/office/drawing/2014/main" id="{EE1CF463-838D-530F-DBD4-D98FB641A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964" y="3040858"/>
            <a:ext cx="3958936"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91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32E33-8255-E8E4-ACD7-75B64BCD2A08}"/>
              </a:ext>
            </a:extLst>
          </p:cNvPr>
          <p:cNvSpPr txBox="1"/>
          <p:nvPr/>
        </p:nvSpPr>
        <p:spPr>
          <a:xfrm>
            <a:off x="3373120" y="790723"/>
            <a:ext cx="5181600" cy="584775"/>
          </a:xfrm>
          <a:prstGeom prst="rect">
            <a:avLst/>
          </a:prstGeom>
          <a:solidFill>
            <a:schemeClr val="accent6">
              <a:lumMod val="40000"/>
              <a:lumOff val="60000"/>
            </a:schemeClr>
          </a:solidFill>
        </p:spPr>
        <p:txBody>
          <a:bodyPr wrap="square" rtlCol="0">
            <a:spAutoFit/>
          </a:bodyPr>
          <a:lstStyle/>
          <a:p>
            <a:r>
              <a:rPr lang="en-IN" sz="3200" b="1" dirty="0"/>
              <a:t>WORKING PRINCIPLE</a:t>
            </a:r>
          </a:p>
        </p:txBody>
      </p:sp>
      <p:pic>
        <p:nvPicPr>
          <p:cNvPr id="6" name="Picture 5">
            <a:extLst>
              <a:ext uri="{FF2B5EF4-FFF2-40B4-BE49-F238E27FC236}">
                <a16:creationId xmlns:a16="http://schemas.microsoft.com/office/drawing/2014/main" id="{15FBA99B-3512-8366-A358-54EDBD6BE359}"/>
              </a:ext>
            </a:extLst>
          </p:cNvPr>
          <p:cNvPicPr>
            <a:picLocks noChangeAspect="1"/>
          </p:cNvPicPr>
          <p:nvPr/>
        </p:nvPicPr>
        <p:blipFill>
          <a:blip r:embed="rId2"/>
          <a:stretch>
            <a:fillRect/>
          </a:stretch>
        </p:blipFill>
        <p:spPr>
          <a:xfrm>
            <a:off x="1279814" y="1839136"/>
            <a:ext cx="9632372" cy="3636873"/>
          </a:xfrm>
          <a:prstGeom prst="rect">
            <a:avLst/>
          </a:prstGeom>
        </p:spPr>
      </p:pic>
      <p:sp>
        <p:nvSpPr>
          <p:cNvPr id="3" name="TextBox 2">
            <a:extLst>
              <a:ext uri="{FF2B5EF4-FFF2-40B4-BE49-F238E27FC236}">
                <a16:creationId xmlns:a16="http://schemas.microsoft.com/office/drawing/2014/main" id="{69D29CC8-F9B1-CEF9-0028-CED55E3F3A7B}"/>
              </a:ext>
            </a:extLst>
          </p:cNvPr>
          <p:cNvSpPr txBox="1"/>
          <p:nvPr/>
        </p:nvSpPr>
        <p:spPr>
          <a:xfrm>
            <a:off x="3973687" y="5754981"/>
            <a:ext cx="5046133" cy="369332"/>
          </a:xfrm>
          <a:prstGeom prst="rect">
            <a:avLst/>
          </a:prstGeom>
          <a:noFill/>
        </p:spPr>
        <p:txBody>
          <a:bodyPr wrap="square" rtlCol="0">
            <a:spAutoFit/>
          </a:bodyPr>
          <a:lstStyle/>
          <a:p>
            <a:r>
              <a:rPr lang="en-IN" b="1" dirty="0"/>
              <a:t>Block diagram of Transformer-less Pv Inverter</a:t>
            </a:r>
          </a:p>
        </p:txBody>
      </p:sp>
    </p:spTree>
    <p:extLst>
      <p:ext uri="{BB962C8B-B14F-4D97-AF65-F5344CB8AC3E}">
        <p14:creationId xmlns:p14="http://schemas.microsoft.com/office/powerpoint/2010/main" val="252663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3903B-A132-9AA8-11C3-4B055E9205D1}"/>
              </a:ext>
            </a:extLst>
          </p:cNvPr>
          <p:cNvSpPr txBox="1"/>
          <p:nvPr/>
        </p:nvSpPr>
        <p:spPr>
          <a:xfrm>
            <a:off x="4020477" y="712265"/>
            <a:ext cx="3868882" cy="461665"/>
          </a:xfrm>
          <a:prstGeom prst="rect">
            <a:avLst/>
          </a:prstGeom>
          <a:solidFill>
            <a:schemeClr val="accent6">
              <a:lumMod val="40000"/>
              <a:lumOff val="60000"/>
            </a:schemeClr>
          </a:solidFill>
        </p:spPr>
        <p:txBody>
          <a:bodyPr wrap="square" rtlCol="0">
            <a:spAutoFit/>
          </a:bodyPr>
          <a:lstStyle/>
          <a:p>
            <a:r>
              <a:rPr lang="en-IN" sz="2400" b="1" dirty="0"/>
              <a:t>CURRENT DRAWBACKS</a:t>
            </a:r>
          </a:p>
        </p:txBody>
      </p:sp>
      <p:sp>
        <p:nvSpPr>
          <p:cNvPr id="4" name="TextBox 3">
            <a:extLst>
              <a:ext uri="{FF2B5EF4-FFF2-40B4-BE49-F238E27FC236}">
                <a16:creationId xmlns:a16="http://schemas.microsoft.com/office/drawing/2014/main" id="{9544B3F0-0E59-AFD8-C187-D2A4712D866B}"/>
              </a:ext>
            </a:extLst>
          </p:cNvPr>
          <p:cNvSpPr txBox="1"/>
          <p:nvPr/>
        </p:nvSpPr>
        <p:spPr>
          <a:xfrm>
            <a:off x="782783" y="1558636"/>
            <a:ext cx="7021516" cy="3970318"/>
          </a:xfrm>
          <a:prstGeom prst="rect">
            <a:avLst/>
          </a:prstGeom>
          <a:noFill/>
        </p:spPr>
        <p:txBody>
          <a:bodyPr wrap="square" rtlCol="0">
            <a:spAutoFit/>
          </a:bodyPr>
          <a:lstStyle/>
          <a:p>
            <a:pPr marL="342900" indent="-342900">
              <a:buFont typeface="+mj-lt"/>
              <a:buAutoNum type="arabicPeriod"/>
            </a:pPr>
            <a:r>
              <a:rPr lang="en-US" dirty="0"/>
              <a:t>It may produce high voltage spikes that can damage sensitive electronic devices</a:t>
            </a:r>
          </a:p>
          <a:p>
            <a:pPr marL="342900" indent="-342900">
              <a:buFont typeface="+mj-lt"/>
              <a:buAutoNum type="arabicPeriod"/>
            </a:pPr>
            <a:endParaRPr lang="en-US" dirty="0"/>
          </a:p>
          <a:p>
            <a:pPr marL="342900" indent="-342900">
              <a:buFont typeface="+mj-lt"/>
              <a:buAutoNum type="arabicPeriod"/>
            </a:pPr>
            <a:r>
              <a:rPr lang="en-US" dirty="0"/>
              <a:t>It may produce a square wave output that creates electromagnetic interference</a:t>
            </a:r>
          </a:p>
          <a:p>
            <a:pPr marL="342900" indent="-342900">
              <a:buFont typeface="+mj-lt"/>
              <a:buAutoNum type="arabicPeriod"/>
            </a:pPr>
            <a:endParaRPr lang="en-US" dirty="0"/>
          </a:p>
          <a:p>
            <a:pPr marL="342900" indent="-342900">
              <a:buFont typeface="+mj-lt"/>
              <a:buAutoNum type="arabicPeriod"/>
            </a:pPr>
            <a:r>
              <a:rPr lang="en-US" dirty="0"/>
              <a:t>More susceptible to voltage fluctuations and surges, which can lead to equipment failure.</a:t>
            </a:r>
          </a:p>
          <a:p>
            <a:pPr marL="342900" indent="-342900">
              <a:buFont typeface="+mj-lt"/>
              <a:buAutoNum type="arabicPeriod"/>
            </a:pPr>
            <a:endParaRPr lang="en-US" dirty="0"/>
          </a:p>
          <a:p>
            <a:pPr marL="342900" indent="-342900">
              <a:buFont typeface="+mj-lt"/>
              <a:buAutoNum type="arabicPeriod"/>
            </a:pPr>
            <a:r>
              <a:rPr lang="en-US" dirty="0"/>
              <a:t>May not be able to handle high power loads due to smaller size and lower capacity.</a:t>
            </a:r>
          </a:p>
          <a:p>
            <a:pPr marL="342900" indent="-342900">
              <a:buFont typeface="+mj-lt"/>
              <a:buAutoNum type="arabicPeriod"/>
            </a:pPr>
            <a:endParaRPr lang="en-US" dirty="0"/>
          </a:p>
          <a:p>
            <a:pPr marL="342900" indent="-342900">
              <a:buFont typeface="+mj-lt"/>
              <a:buAutoNum type="arabicPeriod"/>
            </a:pPr>
            <a:r>
              <a:rPr lang="en-US" dirty="0"/>
              <a:t>Boost converter can overheat and become difficult to control with only heat sinks.</a:t>
            </a:r>
            <a:endParaRPr lang="en-IN" dirty="0"/>
          </a:p>
        </p:txBody>
      </p:sp>
      <p:pic>
        <p:nvPicPr>
          <p:cNvPr id="4098" name="Picture 2" descr="Drawbacks And Human Mind - Pictured As Word Drawbacks Inside A Head To  Symbolize Relation Between Drawbacks And The Human Psyche, 3d Illustration  Stock Photo, Picture And Royalty Free Image. Image 139550166.">
            <a:extLst>
              <a:ext uri="{FF2B5EF4-FFF2-40B4-BE49-F238E27FC236}">
                <a16:creationId xmlns:a16="http://schemas.microsoft.com/office/drawing/2014/main" id="{1B3ACC46-4E64-3D6A-AF67-2FA6A2D67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359" y="1796879"/>
            <a:ext cx="3413533" cy="397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0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C64D0-8E95-C98C-A8E3-60BC79BC140C}"/>
              </a:ext>
            </a:extLst>
          </p:cNvPr>
          <p:cNvSpPr txBox="1"/>
          <p:nvPr/>
        </p:nvSpPr>
        <p:spPr>
          <a:xfrm>
            <a:off x="3252354" y="741035"/>
            <a:ext cx="6348847" cy="523220"/>
          </a:xfrm>
          <a:prstGeom prst="rect">
            <a:avLst/>
          </a:prstGeom>
          <a:noFill/>
        </p:spPr>
        <p:txBody>
          <a:bodyPr wrap="square" rtlCol="0">
            <a:spAutoFit/>
          </a:bodyPr>
          <a:lstStyle/>
          <a:p>
            <a:r>
              <a:rPr lang="en-IN" sz="2800" b="1" dirty="0"/>
              <a:t>MPPT-BASED PV INVERTER</a:t>
            </a:r>
          </a:p>
        </p:txBody>
      </p:sp>
      <p:sp>
        <p:nvSpPr>
          <p:cNvPr id="5" name="Rectangle: Rounded Corners 4">
            <a:extLst>
              <a:ext uri="{FF2B5EF4-FFF2-40B4-BE49-F238E27FC236}">
                <a16:creationId xmlns:a16="http://schemas.microsoft.com/office/drawing/2014/main" id="{61917E9C-4B47-C394-F692-25963B79DB29}"/>
              </a:ext>
            </a:extLst>
          </p:cNvPr>
          <p:cNvSpPr/>
          <p:nvPr/>
        </p:nvSpPr>
        <p:spPr>
          <a:xfrm>
            <a:off x="716972" y="1454728"/>
            <a:ext cx="6099464" cy="332510"/>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Feedback Control System for Transformer-less PV Inverters</a:t>
            </a:r>
          </a:p>
        </p:txBody>
      </p:sp>
      <p:sp>
        <p:nvSpPr>
          <p:cNvPr id="6" name="TextBox 5">
            <a:extLst>
              <a:ext uri="{FF2B5EF4-FFF2-40B4-BE49-F238E27FC236}">
                <a16:creationId xmlns:a16="http://schemas.microsoft.com/office/drawing/2014/main" id="{3C7A3B8A-4BED-9352-C487-A3FE875901CD}"/>
              </a:ext>
            </a:extLst>
          </p:cNvPr>
          <p:cNvSpPr txBox="1"/>
          <p:nvPr/>
        </p:nvSpPr>
        <p:spPr>
          <a:xfrm>
            <a:off x="716971" y="2098963"/>
            <a:ext cx="6348847"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A feedback control system has been developed to analyze and monitor the incoming voltage to outgoing voltage through the boost converter.</a:t>
            </a:r>
          </a:p>
          <a:p>
            <a:endParaRPr lang="en-US" dirty="0"/>
          </a:p>
          <a:p>
            <a:pPr marL="285750" indent="-285750">
              <a:buFont typeface="Wingdings" panose="05000000000000000000" pitchFamily="2" charset="2"/>
              <a:buChar char="Ø"/>
            </a:pPr>
            <a:r>
              <a:rPr lang="en-US" dirty="0"/>
              <a:t>The control system addresses problems with transformer-less PV inverters and ensures high efficiency and low leakage currents.</a:t>
            </a:r>
          </a:p>
          <a:p>
            <a:endParaRPr lang="en-US" dirty="0"/>
          </a:p>
          <a:p>
            <a:pPr marL="285750" indent="-285750">
              <a:buFont typeface="Wingdings" panose="05000000000000000000" pitchFamily="2" charset="2"/>
              <a:buChar char="Ø"/>
            </a:pPr>
            <a:r>
              <a:rPr lang="en-US" dirty="0"/>
              <a:t>The system is based on the idea of PV solar charging and has been adapted for household use.</a:t>
            </a:r>
            <a:endParaRPr lang="en-IN" dirty="0"/>
          </a:p>
        </p:txBody>
      </p:sp>
      <p:pic>
        <p:nvPicPr>
          <p:cNvPr id="4" name="Picture 3">
            <a:extLst>
              <a:ext uri="{FF2B5EF4-FFF2-40B4-BE49-F238E27FC236}">
                <a16:creationId xmlns:a16="http://schemas.microsoft.com/office/drawing/2014/main" id="{13834F9B-C55E-9018-9F28-AFE8BB9885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3865" y="2080704"/>
            <a:ext cx="4931164" cy="26965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088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64D80B-66D3-D26F-CCC2-E126C9D781DD}"/>
              </a:ext>
            </a:extLst>
          </p:cNvPr>
          <p:cNvSpPr txBox="1"/>
          <p:nvPr/>
        </p:nvSpPr>
        <p:spPr>
          <a:xfrm>
            <a:off x="5186795" y="654627"/>
            <a:ext cx="1818409" cy="523220"/>
          </a:xfrm>
          <a:prstGeom prst="rect">
            <a:avLst/>
          </a:prstGeom>
          <a:noFill/>
        </p:spPr>
        <p:txBody>
          <a:bodyPr wrap="square" rtlCol="0">
            <a:spAutoFit/>
          </a:bodyPr>
          <a:lstStyle/>
          <a:p>
            <a:r>
              <a:rPr lang="en-IN" sz="2800" b="1" dirty="0" err="1"/>
              <a:t>Contd</a:t>
            </a:r>
            <a:r>
              <a:rPr lang="en-IN" sz="2800" b="1" dirty="0"/>
              <a:t>…</a:t>
            </a:r>
          </a:p>
        </p:txBody>
      </p:sp>
      <p:sp>
        <p:nvSpPr>
          <p:cNvPr id="3" name="Rectangle: Rounded Corners 2">
            <a:extLst>
              <a:ext uri="{FF2B5EF4-FFF2-40B4-BE49-F238E27FC236}">
                <a16:creationId xmlns:a16="http://schemas.microsoft.com/office/drawing/2014/main" id="{9108E866-0832-373C-F2A3-4BC59A85DDFF}"/>
              </a:ext>
            </a:extLst>
          </p:cNvPr>
          <p:cNvSpPr/>
          <p:nvPr/>
        </p:nvSpPr>
        <p:spPr>
          <a:xfrm>
            <a:off x="748145" y="1347143"/>
            <a:ext cx="5978238" cy="523220"/>
          </a:xfrm>
          <a:prstGeom prst="roundRect">
            <a:avLst>
              <a:gd name="adj"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en-US" b="1" dirty="0"/>
              <a:t>Maximum Power Point Tracking for Solar PV Devices</a:t>
            </a:r>
            <a:endParaRPr lang="en-IN" b="1" dirty="0"/>
          </a:p>
        </p:txBody>
      </p:sp>
      <p:sp>
        <p:nvSpPr>
          <p:cNvPr id="4" name="TextBox 3">
            <a:extLst>
              <a:ext uri="{FF2B5EF4-FFF2-40B4-BE49-F238E27FC236}">
                <a16:creationId xmlns:a16="http://schemas.microsoft.com/office/drawing/2014/main" id="{A17A24EF-C407-6D90-CFD0-939C88697A23}"/>
              </a:ext>
            </a:extLst>
          </p:cNvPr>
          <p:cNvSpPr txBox="1"/>
          <p:nvPr/>
        </p:nvSpPr>
        <p:spPr>
          <a:xfrm>
            <a:off x="748145" y="2244436"/>
            <a:ext cx="6132368"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maximum power point (MPP) is the point on a current voltage (I-V) curve where the solar PV device generates the largest output.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External factors such as temperature, light conditions, and device workmanship can affect the MPP.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ensure maximum power output (Pmax), maximum power output trackers (MPPT) regulate the resistance of the device.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MPPT systems help maintain high efficiency and maximum power output in solar PV systems.</a:t>
            </a:r>
            <a:endParaRPr lang="en-IN" dirty="0"/>
          </a:p>
        </p:txBody>
      </p:sp>
      <p:pic>
        <p:nvPicPr>
          <p:cNvPr id="3076" name="Picture 4" descr="Maximum Power Point Tracking(MPPT) - Pantech.AI">
            <a:extLst>
              <a:ext uri="{FF2B5EF4-FFF2-40B4-BE49-F238E27FC236}">
                <a16:creationId xmlns:a16="http://schemas.microsoft.com/office/drawing/2014/main" id="{98ABCB1E-EDDF-56C9-552C-FCE88C0D84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591" t="22484" b="4464"/>
          <a:stretch/>
        </p:blipFill>
        <p:spPr bwMode="auto">
          <a:xfrm>
            <a:off x="7005204" y="1870363"/>
            <a:ext cx="4222173" cy="311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771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2415</TotalTime>
  <Words>955</Words>
  <Application>Microsoft Office PowerPoint</Application>
  <PresentationFormat>Widescreen</PresentationFormat>
  <Paragraphs>114</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Garamond</vt:lpstr>
      <vt:lpstr>Times New Roman</vt:lpstr>
      <vt:lpstr>Wingdings</vt:lpstr>
      <vt:lpstr>Organic</vt:lpstr>
      <vt:lpstr>TRANSFORMER LESS PV INVERTER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PHASE PV INVERTER</dc:title>
  <dc:creator>nishant kumar</dc:creator>
  <cp:lastModifiedBy>nishant kumar</cp:lastModifiedBy>
  <cp:revision>98</cp:revision>
  <dcterms:created xsi:type="dcterms:W3CDTF">2023-02-24T06:43:16Z</dcterms:created>
  <dcterms:modified xsi:type="dcterms:W3CDTF">2023-05-03T05:59:32Z</dcterms:modified>
</cp:coreProperties>
</file>