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hbwuwSrIYErPUz7G8zDE8IOsKg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22650d314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22650d3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22650d314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22650d3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22650d314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22650d31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467544" y="548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IoT based Weather Monitoring System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323528" y="2138446"/>
            <a:ext cx="8496944" cy="432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Presented by: 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OM SINGH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NISHANT KUMAR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CHANDAN KUMAR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AYUSH KUMAR KESHRI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SHASHWAT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RIDDHI MISRA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G. AADESH KUMAR</a:t>
            </a:r>
            <a:endParaRPr/>
          </a:p>
          <a:p>
            <a:pPr indent="-20193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Under the guidance of </a:t>
            </a:r>
            <a:endParaRPr/>
          </a:p>
          <a:p>
            <a:pPr indent="0" lvl="0" marL="0" rtl="0" algn="r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Dr. Basudeba Behera 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6136" y="2154237"/>
            <a:ext cx="2305050" cy="2547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457200" y="404664"/>
            <a:ext cx="8229600" cy="57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Future Work :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Enhanced Sensor Technologies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Machine Learning Integration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Energy-Efficient Designs.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Blockchain for Data Security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467544" y="116632"/>
            <a:ext cx="82296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000"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323528" y="1196752"/>
            <a:ext cx="8352928" cy="4857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1. "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IoT-Based Weather Monitoring System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”  by A. Ahmed, A. Haider, M. Awais, M. S. Hossain, in 2017 IEEE International Conference on Imaging, Vision and Pattern Recognition (icIVPR)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2. "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An IoT-Based Architecture for Real-Time Weather Monitoring and Analysis”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by A. Dey, A. Datta, A. Chatterjee, in 2018 3rd International Conference on Internet of Things: Smart Innovation and Usages (IoT-SIU)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"Design and Implementation of IoT-Based Weather Monitoring and Reporting System”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by I. S. Alzahrani, S. M. A. Bhuyan, M. S. Hossain, in IEEE Transactions on Consumer Electronics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b="1" lang="en-US" sz="2000"/>
              <a:t>"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Wireless Sensor Network-Based Weather Station with Remote Data Access using IoT”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by S. K. S. Gupta, B. S. Rajpurohit, in 2017 International Conference on Computing, Communication and Automation (ICCCA)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457200" y="274638"/>
            <a:ext cx="8229600" cy="6250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mes New Roman"/>
              <a:buNone/>
            </a:pPr>
            <a:r>
              <a:rPr b="1" lang="en-US" sz="96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467544" y="116632"/>
            <a:ext cx="8229600" cy="1026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179512" y="1268760"/>
            <a:ext cx="8784976" cy="506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2200"/>
              <a:t>The IoT-based Weather Monitoring System is a transformative solution leveraging IoT technology.</a:t>
            </a:r>
            <a:endParaRPr/>
          </a:p>
          <a:p>
            <a:pPr indent="-342900" lvl="0" marL="34290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2200"/>
              <a:t>It aims to enhance the accuracy and accessibility of real-time weather data for various applications.</a:t>
            </a:r>
            <a:endParaRPr/>
          </a:p>
          <a:p>
            <a:pPr indent="-342900" lvl="0" marL="34290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2200"/>
              <a:t>The system integrates sensor networks, data analytics, and cloud computing for comprehensive weather monitoring.</a:t>
            </a:r>
            <a:endParaRPr/>
          </a:p>
          <a:p>
            <a:pPr indent="-342900" lvl="0" marL="34290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2200"/>
              <a:t>Deployment of sensors in diverse geographical locations captures meteorological parameters like temperature, humidity, air pressure, wind speed, and precipitation.</a:t>
            </a:r>
            <a:endParaRPr/>
          </a:p>
          <a:p>
            <a:pPr indent="-342900" lvl="0" marL="34290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2200"/>
              <a:t>IoT devices connect these sensors to gather and transmit data efficiently.</a:t>
            </a:r>
            <a:endParaRPr/>
          </a:p>
          <a:p>
            <a:pPr indent="-342900" lvl="0" marL="34290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2200"/>
              <a:t> This innovative system contributes to sectors such as agriculture, disaster management, and urban planning.- Real-time, accurate, and accessible weather data provided by the system facilitates informed decision-making</a:t>
            </a:r>
            <a:endParaRPr/>
          </a:p>
          <a:p>
            <a:pPr indent="-342900" lvl="0" marL="34290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2200"/>
              <a:t> The documentation outlines the architecture, implementation, and potential applications, paving the way for further research in IoT-based environmental monitoring.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PROPOSED METHODOLOGY </a:t>
            </a: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3"/>
              <a:buNone/>
            </a:pPr>
            <a:r>
              <a:rPr lang="en-US" sz="1962">
                <a:latin typeface="Times New Roman"/>
                <a:ea typeface="Times New Roman"/>
                <a:cs typeface="Times New Roman"/>
                <a:sym typeface="Times New Roman"/>
              </a:rPr>
              <a:t>Objective Definition:</a:t>
            </a:r>
            <a:r>
              <a:rPr lang="en-US" sz="1962"/>
              <a:t>Clearly define the objectives of your weather monitoring project, such as measuring temperature, humidity, wind speed, and direction.</a:t>
            </a:r>
            <a:endParaRPr sz="1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3"/>
              <a:buNone/>
            </a:pPr>
            <a:r>
              <a:t/>
            </a:r>
            <a:endParaRPr sz="1962"/>
          </a:p>
          <a:p>
            <a:pPr indent="0" lvl="0" marL="0" rtl="0" algn="l">
              <a:lnSpc>
                <a:spcPct val="80000"/>
              </a:lnSpc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ts val="1663"/>
              <a:buNone/>
            </a:pPr>
            <a:r>
              <a:rPr lang="en-US" sz="1962"/>
              <a:t>Equipment Selection:Choose appropriate weather meter equipment based on the parameters you aim to monitor. Consider factors like accuracy, range, and durability.</a:t>
            </a:r>
            <a:endParaRPr sz="1820"/>
          </a:p>
          <a:p>
            <a:pPr indent="0" lvl="0" marL="0" rtl="0" algn="l">
              <a:lnSpc>
                <a:spcPct val="80000"/>
              </a:lnSpc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ts val="1663"/>
              <a:buNone/>
            </a:pPr>
            <a:r>
              <a:t/>
            </a:r>
            <a:endParaRPr sz="1962"/>
          </a:p>
          <a:p>
            <a:pPr indent="0" lvl="0" marL="0" rtl="0" algn="l">
              <a:lnSpc>
                <a:spcPct val="80000"/>
              </a:lnSpc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ts val="1663"/>
              <a:buNone/>
            </a:pPr>
            <a:r>
              <a:rPr lang="en-US" sz="1962"/>
              <a:t>Site Selection: Identify suitable locations for installing weather monitoring stations. Ensure they represent diverse environments for a comprehensive understanding of weather patterns.</a:t>
            </a:r>
            <a:endParaRPr sz="1820"/>
          </a:p>
          <a:p>
            <a:pPr indent="0" lvl="0" marL="0" rtl="0" algn="l">
              <a:lnSpc>
                <a:spcPct val="80000"/>
              </a:lnSpc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ts val="1663"/>
              <a:buNone/>
            </a:pPr>
            <a:r>
              <a:t/>
            </a:r>
            <a:endParaRPr sz="1962"/>
          </a:p>
          <a:p>
            <a:pPr indent="0" lvl="0" marL="0" rtl="0" algn="l">
              <a:lnSpc>
                <a:spcPct val="80000"/>
              </a:lnSpc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ts val="1663"/>
              <a:buNone/>
            </a:pPr>
            <a:r>
              <a:rPr lang="en-US" sz="1962"/>
              <a:t>Installation of Equipment: Place the weather meters in the selected locations following manufacturer guidelines. Ensure proper calibration for accurate readings.</a:t>
            </a:r>
            <a:endParaRPr sz="1820"/>
          </a:p>
          <a:p>
            <a:pPr indent="0" lvl="0" marL="0" rtl="0" algn="l">
              <a:lnSpc>
                <a:spcPct val="80000"/>
              </a:lnSpc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ts val="1663"/>
              <a:buNone/>
            </a:pPr>
            <a:r>
              <a:t/>
            </a:r>
            <a:endParaRPr sz="1962"/>
          </a:p>
          <a:p>
            <a:pPr indent="0" lvl="0" marL="0" rtl="0" algn="l">
              <a:lnSpc>
                <a:spcPct val="80000"/>
              </a:lnSpc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ts val="1663"/>
              <a:buNone/>
            </a:pPr>
            <a:r>
              <a:rPr lang="en-US" sz="1962"/>
              <a:t>Power Supply:  Ensure a reliable power source for continuous operation. Options include solar panels, battery backups, or a combination of both.</a:t>
            </a:r>
            <a:endParaRPr sz="1820"/>
          </a:p>
          <a:p>
            <a:pPr indent="0" lvl="0" marL="0" rtl="0" algn="l">
              <a:lnSpc>
                <a:spcPct val="80000"/>
              </a:lnSpc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ts val="1663"/>
              <a:buNone/>
            </a:pPr>
            <a:r>
              <a:t/>
            </a:r>
            <a:endParaRPr sz="1962"/>
          </a:p>
          <a:p>
            <a:pPr indent="0" lvl="0" marL="0" rtl="0" algn="l">
              <a:lnSpc>
                <a:spcPct val="80000"/>
              </a:lnSpc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ts val="1663"/>
              <a:buNone/>
            </a:pPr>
            <a:r>
              <a:rPr lang="en-US" sz="1962"/>
              <a:t>Maintenance</a:t>
            </a:r>
            <a:r>
              <a:rPr lang="en-US" sz="1962"/>
              <a:t> Plan:  Develop a maintenance plan to address equipment malfunctions, software updates, and any other issues that may arise over time.	</a:t>
            </a:r>
            <a:endParaRPr sz="1820"/>
          </a:p>
          <a:p>
            <a:pPr indent="0" lvl="0" marL="0" rtl="0" algn="l">
              <a:lnSpc>
                <a:spcPct val="80000"/>
              </a:lnSpc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ts val="1663"/>
              <a:buNone/>
            </a:pPr>
            <a:r>
              <a:rPr lang="en-US" sz="1962"/>
              <a:t> </a:t>
            </a:r>
            <a:endParaRPr sz="1962"/>
          </a:p>
          <a:p>
            <a:pPr indent="0" lvl="0" marL="0" rtl="0" algn="l">
              <a:lnSpc>
                <a:spcPct val="80000"/>
              </a:lnSpc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ts val="1663"/>
              <a:buNone/>
            </a:pPr>
            <a:r>
              <a:t/>
            </a:r>
            <a:endParaRPr sz="176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"/>
              <a:buNone/>
            </a:pPr>
            <a:r>
              <a:t/>
            </a:r>
            <a:endParaRPr sz="12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5"/>
              <a:buNone/>
            </a:pPr>
            <a:r>
              <a:t/>
            </a:r>
            <a:endParaRPr sz="114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5"/>
              <a:buNone/>
            </a:pPr>
            <a:r>
              <a:t/>
            </a:r>
            <a:endParaRPr i="0" sz="114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67544" y="1166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 EQUIPMENT</a:t>
            </a:r>
            <a:endParaRPr sz="3600"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251525" y="1052724"/>
            <a:ext cx="8892600" cy="56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040">
                <a:latin typeface="Times New Roman"/>
                <a:ea typeface="Times New Roman"/>
                <a:cs typeface="Times New Roman"/>
                <a:sym typeface="Times New Roman"/>
              </a:rPr>
              <a:t>The main components of a weather monitoring system are:</a:t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140" lvl="0" marL="4572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SzPts val="2040"/>
              <a:buFont typeface="Times New Roman"/>
              <a:buChar char="➢"/>
            </a:pPr>
            <a:r>
              <a:rPr b="1" lang="en-US" sz="2040">
                <a:latin typeface="Times New Roman"/>
                <a:ea typeface="Times New Roman"/>
                <a:cs typeface="Times New Roman"/>
                <a:sym typeface="Times New Roman"/>
              </a:rPr>
              <a:t>Temperature sensor</a:t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r>
              <a:t/>
            </a:r>
            <a:endParaRPr sz="2040"/>
          </a:p>
          <a:p>
            <a:pPr indent="-358140" lvl="0" marL="4572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SzPts val="2040"/>
              <a:buFont typeface="Times New Roman"/>
              <a:buChar char="➢"/>
            </a:pPr>
            <a:r>
              <a:rPr b="1" lang="en-US" sz="2040">
                <a:latin typeface="Times New Roman"/>
                <a:ea typeface="Times New Roman"/>
                <a:cs typeface="Times New Roman"/>
                <a:sym typeface="Times New Roman"/>
              </a:rPr>
              <a:t>Humidity sensor</a:t>
            </a:r>
            <a:endParaRPr b="1"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r>
              <a:t/>
            </a:r>
            <a:endParaRPr b="1"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140" lvl="0" marL="4572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SzPts val="2040"/>
              <a:buFont typeface="Times New Roman"/>
              <a:buChar char="➢"/>
            </a:pPr>
            <a:r>
              <a:rPr b="1" lang="en-US" sz="2040">
                <a:latin typeface="Times New Roman"/>
                <a:ea typeface="Times New Roman"/>
                <a:cs typeface="Times New Roman"/>
                <a:sym typeface="Times New Roman"/>
              </a:rPr>
              <a:t>Anemometer</a:t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r>
              <a:t/>
            </a:r>
            <a:endParaRPr sz="2040"/>
          </a:p>
          <a:p>
            <a:pPr indent="-358140" lvl="0" marL="4572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SzPts val="2040"/>
              <a:buFont typeface="Times New Roman"/>
              <a:buChar char="➢"/>
            </a:pPr>
            <a:r>
              <a:rPr b="1" lang="en-US" sz="2040">
                <a:latin typeface="Times New Roman"/>
                <a:ea typeface="Times New Roman"/>
                <a:cs typeface="Times New Roman"/>
                <a:sym typeface="Times New Roman"/>
              </a:rPr>
              <a:t>Wind vane</a:t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r>
              <a:t/>
            </a:r>
            <a:endParaRPr sz="2040"/>
          </a:p>
          <a:p>
            <a:pPr indent="-358140" lvl="0" marL="4572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SzPts val="2040"/>
              <a:buFont typeface="Times New Roman"/>
              <a:buChar char="➢"/>
            </a:pPr>
            <a:r>
              <a:rPr b="1" lang="en-US" sz="2040">
                <a:latin typeface="Times New Roman"/>
                <a:ea typeface="Times New Roman"/>
                <a:cs typeface="Times New Roman"/>
                <a:sym typeface="Times New Roman"/>
              </a:rPr>
              <a:t>Rain gauge</a:t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r>
              <a:t/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140" lvl="0" marL="4572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SzPts val="2040"/>
              <a:buFont typeface="Times New Roman"/>
              <a:buChar char="➢"/>
            </a:pPr>
            <a:r>
              <a:rPr b="1" lang="en-US" sz="2040">
                <a:latin typeface="Times New Roman"/>
                <a:ea typeface="Times New Roman"/>
                <a:cs typeface="Times New Roman"/>
                <a:sym typeface="Times New Roman"/>
              </a:rPr>
              <a:t>Wi-Fi module such as ESP8266</a:t>
            </a:r>
            <a:endParaRPr sz="204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22650d314_0_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10" name="Google Shape;110;g2622650d314_0_7"/>
          <p:cNvSpPr txBox="1"/>
          <p:nvPr>
            <p:ph idx="1" type="body"/>
          </p:nvPr>
        </p:nvSpPr>
        <p:spPr>
          <a:xfrm>
            <a:off x="457200" y="975375"/>
            <a:ext cx="8229600" cy="588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/>
              <a:t>							Fig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/>
              <a:t>							Fig. </a:t>
            </a:r>
            <a:endParaRPr sz="1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Fig 1: Weather monitoring Kit</a:t>
            </a:r>
            <a:endParaRPr b="1"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						</a:t>
            </a:r>
            <a:endParaRPr/>
          </a:p>
        </p:txBody>
      </p:sp>
      <p:pic>
        <p:nvPicPr>
          <p:cNvPr id="111" name="Google Shape;111;g2622650d314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225" y="1106750"/>
            <a:ext cx="4829549" cy="48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22650d314_0_13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 FLOWCHART</a:t>
            </a:r>
            <a:endParaRPr sz="3600"/>
          </a:p>
        </p:txBody>
      </p:sp>
      <p:sp>
        <p:nvSpPr>
          <p:cNvPr id="117" name="Google Shape;117;g2622650d314_0_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18" name="Google Shape;118;g2622650d314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950" y="838150"/>
            <a:ext cx="4033467" cy="605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22650d314_0_1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sz="3600"/>
          </a:p>
        </p:txBody>
      </p:sp>
      <p:sp>
        <p:nvSpPr>
          <p:cNvPr id="124" name="Google Shape;124;g2622650d314_0_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25" name="Google Shape;125;g2622650d314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3722"/>
            <a:ext cx="9143999" cy="533905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622650d314_0_19"/>
          <p:cNvSpPr txBox="1"/>
          <p:nvPr/>
        </p:nvSpPr>
        <p:spPr>
          <a:xfrm>
            <a:off x="5017000" y="2932175"/>
            <a:ext cx="1371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208444" y="-1828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425650" y="1118700"/>
            <a:ext cx="9237600" cy="6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4170" lvl="0" marL="457200" rtl="0" algn="just">
              <a:lnSpc>
                <a:spcPct val="130000"/>
              </a:lnSpc>
              <a:spcBef>
                <a:spcPts val="85"/>
              </a:spcBef>
              <a:spcAft>
                <a:spcPts val="0"/>
              </a:spcAft>
              <a:buSzPts val="1820"/>
              <a:buFont typeface="Times New Roman"/>
              <a:buChar char="❏"/>
            </a:pPr>
            <a:r>
              <a:rPr b="1" lang="en-US" sz="1820">
                <a:latin typeface="Times New Roman"/>
                <a:ea typeface="Times New Roman"/>
                <a:cs typeface="Times New Roman"/>
                <a:sym typeface="Times New Roman"/>
              </a:rPr>
              <a:t> Accuracy and Precision</a:t>
            </a:r>
            <a:endParaRPr b="1" sz="1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7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❏"/>
            </a:pPr>
            <a:r>
              <a:rPr b="1" lang="en-US" sz="1820">
                <a:latin typeface="Times New Roman"/>
                <a:ea typeface="Times New Roman"/>
                <a:cs typeface="Times New Roman"/>
                <a:sym typeface="Times New Roman"/>
              </a:rPr>
              <a:t> Data Transmission and Connectivity</a:t>
            </a:r>
            <a:endParaRPr b="1" sz="1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7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❏"/>
            </a:pPr>
            <a:r>
              <a:rPr b="1" lang="en-US" sz="1820">
                <a:latin typeface="Times New Roman"/>
                <a:ea typeface="Times New Roman"/>
                <a:cs typeface="Times New Roman"/>
                <a:sym typeface="Times New Roman"/>
              </a:rPr>
              <a:t>Operational Stability</a:t>
            </a:r>
            <a:endParaRPr b="1" sz="1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7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❏"/>
            </a:pPr>
            <a:r>
              <a:rPr b="1" lang="en-US" sz="1820">
                <a:latin typeface="Times New Roman"/>
                <a:ea typeface="Times New Roman"/>
                <a:cs typeface="Times New Roman"/>
                <a:sym typeface="Times New Roman"/>
              </a:rPr>
              <a:t>User Interface and Accessibility</a:t>
            </a:r>
            <a:endParaRPr b="1" sz="1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7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❏"/>
            </a:pPr>
            <a:r>
              <a:rPr b="1" lang="en-US" sz="1820">
                <a:latin typeface="Times New Roman"/>
                <a:ea typeface="Times New Roman"/>
                <a:cs typeface="Times New Roman"/>
                <a:sym typeface="Times New Roman"/>
              </a:rPr>
              <a:t>Impact on Agriculture</a:t>
            </a:r>
            <a:endParaRPr b="1" sz="1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7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❏"/>
            </a:pPr>
            <a:r>
              <a:rPr b="1" lang="en-US" sz="1820">
                <a:latin typeface="Times New Roman"/>
                <a:ea typeface="Times New Roman"/>
                <a:cs typeface="Times New Roman"/>
                <a:sym typeface="Times New Roman"/>
              </a:rPr>
              <a:t>Aviation Safety Enhancements</a:t>
            </a:r>
            <a:endParaRPr b="1" sz="1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7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❏"/>
            </a:pPr>
            <a:r>
              <a:rPr b="1" lang="en-US" sz="1820">
                <a:latin typeface="Times New Roman"/>
                <a:ea typeface="Times New Roman"/>
                <a:cs typeface="Times New Roman"/>
                <a:sym typeface="Times New Roman"/>
              </a:rPr>
              <a:t>Disaster Management and Early Warning</a:t>
            </a:r>
            <a:endParaRPr b="1" sz="1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7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❏"/>
            </a:pPr>
            <a:r>
              <a:rPr b="1" lang="en-US" sz="1820">
                <a:latin typeface="Times New Roman"/>
                <a:ea typeface="Times New Roman"/>
                <a:cs typeface="Times New Roman"/>
                <a:sym typeface="Times New Roman"/>
              </a:rPr>
              <a:t>Tourism Planning and Economic Impact</a:t>
            </a:r>
            <a:endParaRPr b="1" sz="1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413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179512" y="0"/>
            <a:ext cx="885698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CONCLUSION  </a:t>
            </a:r>
            <a:endParaRPr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179500" y="874775"/>
            <a:ext cx="91440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Purpose: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The IoT-based weather monitoring system addresses limitations of traditional systems.</a:t>
            </a:r>
            <a:endParaRPr sz="2540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i="1" lang="en-US" sz="1700">
                <a:latin typeface="Times New Roman"/>
                <a:ea typeface="Times New Roman"/>
                <a:cs typeface="Times New Roman"/>
                <a:sym typeface="Times New Roman"/>
              </a:rPr>
              <a:t>Components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 	- Deployment of sensors</a:t>
            </a:r>
            <a:endParaRPr sz="2540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 	- Utilization of communication protocols</a:t>
            </a:r>
            <a:endParaRPr sz="2540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	- Integration with cloud computing</a:t>
            </a:r>
            <a:endParaRPr sz="2540"/>
          </a:p>
          <a:p>
            <a:pPr indent="-336550" lvl="0" marL="4572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Data Flow: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 	-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Seamless data acquisition</a:t>
            </a:r>
            <a:endParaRPr sz="2540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 	-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Efficient transmission</a:t>
            </a:r>
            <a:endParaRPr sz="2540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 	-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Reliable storage</a:t>
            </a:r>
            <a:endParaRPr sz="2540"/>
          </a:p>
          <a:p>
            <a:pPr indent="-336550" lvl="0" marL="4572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 	- High precision and reliability in data collection</a:t>
            </a:r>
            <a:endParaRPr sz="2540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	- Improved accuracy in forecasting</a:t>
            </a:r>
            <a:endParaRPr sz="2540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 	- Crucial for agriculture, transportation, and disaster management</a:t>
            </a:r>
            <a:endParaRPr sz="2540"/>
          </a:p>
          <a:p>
            <a:pPr indent="-336550" lvl="0" marL="4572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Real-Time Capability: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 	- Enables timely decision-making</a:t>
            </a:r>
            <a:endParaRPr sz="2540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 	- Facilitates response to dynamic weather conditions</a:t>
            </a:r>
            <a:endParaRPr sz="2540"/>
          </a:p>
          <a:p>
            <a:pPr indent="45720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- Scalability and Flexibility: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 	- Easily expandable to cover larger geographical areas</a:t>
            </a:r>
            <a:endParaRPr sz="2540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 	- Integration with other IoT applications for comprehensive environmental monitoring</a:t>
            </a:r>
            <a:endParaRPr sz="2540"/>
          </a:p>
          <a:p>
            <a:pPr indent="-336550" lvl="0" marL="4572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 User-Friendly Features: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 	- Intuitive interfaces</a:t>
            </a:r>
            <a:endParaRPr sz="2540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 	- Accessibility of data</a:t>
            </a:r>
            <a:endParaRPr sz="2540"/>
          </a:p>
          <a:p>
            <a:pPr indent="45720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- Stakeholder Usability: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	- Applicable for meteorologists and the general public.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2023-03-17T03:26:45Z</dcterms:created>
  <dc:creator>HP</dc:creator>
</cp:coreProperties>
</file>