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>
        <p:scale>
          <a:sx n="67" d="100"/>
          <a:sy n="67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F64643-94FF-4AAB-B449-EB629F46E7E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934C23E-B89E-4202-89F5-58BE3416760C}">
      <dgm:prSet/>
      <dgm:spPr/>
      <dgm:t>
        <a:bodyPr/>
        <a:lstStyle/>
        <a:p>
          <a:r>
            <a:rPr lang="en-US"/>
            <a:t>Including strong predictor variables which can provide more valuable information.</a:t>
          </a:r>
        </a:p>
      </dgm:t>
    </dgm:pt>
    <dgm:pt modelId="{02DBC606-8298-478C-8206-B3E3CE49FBD2}" type="parTrans" cxnId="{1044C1BA-6643-414F-AFA4-61429CEA7E6F}">
      <dgm:prSet/>
      <dgm:spPr/>
      <dgm:t>
        <a:bodyPr/>
        <a:lstStyle/>
        <a:p>
          <a:endParaRPr lang="en-US"/>
        </a:p>
      </dgm:t>
    </dgm:pt>
    <dgm:pt modelId="{67BEAEE2-6D35-4DB4-B676-D1758D7D72B6}" type="sibTrans" cxnId="{1044C1BA-6643-414F-AFA4-61429CEA7E6F}">
      <dgm:prSet/>
      <dgm:spPr/>
      <dgm:t>
        <a:bodyPr/>
        <a:lstStyle/>
        <a:p>
          <a:endParaRPr lang="en-US"/>
        </a:p>
      </dgm:t>
    </dgm:pt>
    <dgm:pt modelId="{0690B6B8-128A-4B93-818C-52D228228E8A}">
      <dgm:prSet/>
      <dgm:spPr/>
      <dgm:t>
        <a:bodyPr/>
        <a:lstStyle/>
        <a:p>
          <a:r>
            <a:rPr lang="en-US"/>
            <a:t>Improving data quality by reducing  missing data will help in getting more reliable results</a:t>
          </a:r>
        </a:p>
      </dgm:t>
    </dgm:pt>
    <dgm:pt modelId="{B803FCCC-5093-4042-B1D5-E7B02858C4EA}" type="parTrans" cxnId="{88DC735A-F268-424B-B55E-9A077FA56B0C}">
      <dgm:prSet/>
      <dgm:spPr/>
      <dgm:t>
        <a:bodyPr/>
        <a:lstStyle/>
        <a:p>
          <a:endParaRPr lang="en-US"/>
        </a:p>
      </dgm:t>
    </dgm:pt>
    <dgm:pt modelId="{7F5AE209-1033-4BA2-B3C0-856588D9C7C0}" type="sibTrans" cxnId="{88DC735A-F268-424B-B55E-9A077FA56B0C}">
      <dgm:prSet/>
      <dgm:spPr/>
      <dgm:t>
        <a:bodyPr/>
        <a:lstStyle/>
        <a:p>
          <a:endParaRPr lang="en-US"/>
        </a:p>
      </dgm:t>
    </dgm:pt>
    <dgm:pt modelId="{4A2ABF85-F723-41A2-B6F0-E1CBEC0C5E52}">
      <dgm:prSet/>
      <dgm:spPr/>
      <dgm:t>
        <a:bodyPr/>
        <a:lstStyle/>
        <a:p>
          <a:r>
            <a:rPr lang="en-US" dirty="0"/>
            <a:t>Including more observation will make our Analysis more consistent</a:t>
          </a:r>
        </a:p>
      </dgm:t>
    </dgm:pt>
    <dgm:pt modelId="{315766C4-3AF5-40F1-8083-8A1CA9478E5D}" type="parTrans" cxnId="{DDA8D934-DCF0-451D-99D5-F259E4DFBF5F}">
      <dgm:prSet/>
      <dgm:spPr/>
      <dgm:t>
        <a:bodyPr/>
        <a:lstStyle/>
        <a:p>
          <a:endParaRPr lang="en-US"/>
        </a:p>
      </dgm:t>
    </dgm:pt>
    <dgm:pt modelId="{7B32B61E-F27A-4CDE-A79A-D83F011DFECB}" type="sibTrans" cxnId="{DDA8D934-DCF0-451D-99D5-F259E4DFBF5F}">
      <dgm:prSet/>
      <dgm:spPr/>
      <dgm:t>
        <a:bodyPr/>
        <a:lstStyle/>
        <a:p>
          <a:endParaRPr lang="en-US"/>
        </a:p>
      </dgm:t>
    </dgm:pt>
    <dgm:pt modelId="{AA978E55-4262-44B8-8BF4-B4F1B684D252}" type="pres">
      <dgm:prSet presAssocID="{4EF64643-94FF-4AAB-B449-EB629F46E7E0}" presName="linear" presStyleCnt="0">
        <dgm:presLayoutVars>
          <dgm:animLvl val="lvl"/>
          <dgm:resizeHandles val="exact"/>
        </dgm:presLayoutVars>
      </dgm:prSet>
      <dgm:spPr/>
    </dgm:pt>
    <dgm:pt modelId="{54C77214-3D72-4C8C-A699-FE6635D94ED9}" type="pres">
      <dgm:prSet presAssocID="{D934C23E-B89E-4202-89F5-58BE3416760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3E64727-E5CD-46AB-9FC6-598E23864C2A}" type="pres">
      <dgm:prSet presAssocID="{67BEAEE2-6D35-4DB4-B676-D1758D7D72B6}" presName="spacer" presStyleCnt="0"/>
      <dgm:spPr/>
    </dgm:pt>
    <dgm:pt modelId="{E43E00FE-7C4C-4D56-BBEF-2D40DB20591C}" type="pres">
      <dgm:prSet presAssocID="{0690B6B8-128A-4B93-818C-52D228228E8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79DEE20-6B18-4308-8588-B1D77B2F447C}" type="pres">
      <dgm:prSet presAssocID="{7F5AE209-1033-4BA2-B3C0-856588D9C7C0}" presName="spacer" presStyleCnt="0"/>
      <dgm:spPr/>
    </dgm:pt>
    <dgm:pt modelId="{E21D6744-9F07-48B0-8058-E275ED5CE0B1}" type="pres">
      <dgm:prSet presAssocID="{4A2ABF85-F723-41A2-B6F0-E1CBEC0C5E5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DA8D934-DCF0-451D-99D5-F259E4DFBF5F}" srcId="{4EF64643-94FF-4AAB-B449-EB629F46E7E0}" destId="{4A2ABF85-F723-41A2-B6F0-E1CBEC0C5E52}" srcOrd="2" destOrd="0" parTransId="{315766C4-3AF5-40F1-8083-8A1CA9478E5D}" sibTransId="{7B32B61E-F27A-4CDE-A79A-D83F011DFECB}"/>
    <dgm:cxn modelId="{290F5440-0773-425A-8564-136A3A110EB2}" type="presOf" srcId="{4A2ABF85-F723-41A2-B6F0-E1CBEC0C5E52}" destId="{E21D6744-9F07-48B0-8058-E275ED5CE0B1}" srcOrd="0" destOrd="0" presId="urn:microsoft.com/office/officeart/2005/8/layout/vList2"/>
    <dgm:cxn modelId="{88DC735A-F268-424B-B55E-9A077FA56B0C}" srcId="{4EF64643-94FF-4AAB-B449-EB629F46E7E0}" destId="{0690B6B8-128A-4B93-818C-52D228228E8A}" srcOrd="1" destOrd="0" parTransId="{B803FCCC-5093-4042-B1D5-E7B02858C4EA}" sibTransId="{7F5AE209-1033-4BA2-B3C0-856588D9C7C0}"/>
    <dgm:cxn modelId="{A902B089-525F-4293-B756-B98823CA4615}" type="presOf" srcId="{4EF64643-94FF-4AAB-B449-EB629F46E7E0}" destId="{AA978E55-4262-44B8-8BF4-B4F1B684D252}" srcOrd="0" destOrd="0" presId="urn:microsoft.com/office/officeart/2005/8/layout/vList2"/>
    <dgm:cxn modelId="{6618648F-E2A9-40B0-A3FC-F8A3827A1BC7}" type="presOf" srcId="{0690B6B8-128A-4B93-818C-52D228228E8A}" destId="{E43E00FE-7C4C-4D56-BBEF-2D40DB20591C}" srcOrd="0" destOrd="0" presId="urn:microsoft.com/office/officeart/2005/8/layout/vList2"/>
    <dgm:cxn modelId="{1044C1BA-6643-414F-AFA4-61429CEA7E6F}" srcId="{4EF64643-94FF-4AAB-B449-EB629F46E7E0}" destId="{D934C23E-B89E-4202-89F5-58BE3416760C}" srcOrd="0" destOrd="0" parTransId="{02DBC606-8298-478C-8206-B3E3CE49FBD2}" sibTransId="{67BEAEE2-6D35-4DB4-B676-D1758D7D72B6}"/>
    <dgm:cxn modelId="{565A53DD-8A90-4F5C-BF13-E244340913A7}" type="presOf" srcId="{D934C23E-B89E-4202-89F5-58BE3416760C}" destId="{54C77214-3D72-4C8C-A699-FE6635D94ED9}" srcOrd="0" destOrd="0" presId="urn:microsoft.com/office/officeart/2005/8/layout/vList2"/>
    <dgm:cxn modelId="{D02D4B71-EA04-47BB-BF90-7A62580554CA}" type="presParOf" srcId="{AA978E55-4262-44B8-8BF4-B4F1B684D252}" destId="{54C77214-3D72-4C8C-A699-FE6635D94ED9}" srcOrd="0" destOrd="0" presId="urn:microsoft.com/office/officeart/2005/8/layout/vList2"/>
    <dgm:cxn modelId="{4A2311BE-4BEC-4786-AE98-686EFFDE0BB0}" type="presParOf" srcId="{AA978E55-4262-44B8-8BF4-B4F1B684D252}" destId="{D3E64727-E5CD-46AB-9FC6-598E23864C2A}" srcOrd="1" destOrd="0" presId="urn:microsoft.com/office/officeart/2005/8/layout/vList2"/>
    <dgm:cxn modelId="{10489396-9AAF-4B75-8046-2D4CA8DB94F6}" type="presParOf" srcId="{AA978E55-4262-44B8-8BF4-B4F1B684D252}" destId="{E43E00FE-7C4C-4D56-BBEF-2D40DB20591C}" srcOrd="2" destOrd="0" presId="urn:microsoft.com/office/officeart/2005/8/layout/vList2"/>
    <dgm:cxn modelId="{64D1DA6A-10DE-4044-86B5-E34D80658223}" type="presParOf" srcId="{AA978E55-4262-44B8-8BF4-B4F1B684D252}" destId="{679DEE20-6B18-4308-8588-B1D77B2F447C}" srcOrd="3" destOrd="0" presId="urn:microsoft.com/office/officeart/2005/8/layout/vList2"/>
    <dgm:cxn modelId="{6A3A7FF1-C118-4D77-B9C2-E19CE829E0F5}" type="presParOf" srcId="{AA978E55-4262-44B8-8BF4-B4F1B684D252}" destId="{E21D6744-9F07-48B0-8058-E275ED5CE0B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77214-3D72-4C8C-A699-FE6635D94ED9}">
      <dsp:nvSpPr>
        <dsp:cNvPr id="0" name=""/>
        <dsp:cNvSpPr/>
      </dsp:nvSpPr>
      <dsp:spPr>
        <a:xfrm>
          <a:off x="0" y="69508"/>
          <a:ext cx="7559504" cy="1979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Including strong predictor variables which can provide more valuable information.</a:t>
          </a:r>
        </a:p>
      </dsp:txBody>
      <dsp:txXfrm>
        <a:off x="96638" y="166146"/>
        <a:ext cx="7366228" cy="1786364"/>
      </dsp:txXfrm>
    </dsp:sp>
    <dsp:sp modelId="{E43E00FE-7C4C-4D56-BBEF-2D40DB20591C}">
      <dsp:nvSpPr>
        <dsp:cNvPr id="0" name=""/>
        <dsp:cNvSpPr/>
      </dsp:nvSpPr>
      <dsp:spPr>
        <a:xfrm>
          <a:off x="0" y="2152828"/>
          <a:ext cx="7559504" cy="19796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Improving data quality by reducing  missing data will help in getting more reliable results</a:t>
          </a:r>
        </a:p>
      </dsp:txBody>
      <dsp:txXfrm>
        <a:off x="96638" y="2249466"/>
        <a:ext cx="7366228" cy="1786364"/>
      </dsp:txXfrm>
    </dsp:sp>
    <dsp:sp modelId="{E21D6744-9F07-48B0-8058-E275ED5CE0B1}">
      <dsp:nvSpPr>
        <dsp:cNvPr id="0" name=""/>
        <dsp:cNvSpPr/>
      </dsp:nvSpPr>
      <dsp:spPr>
        <a:xfrm>
          <a:off x="0" y="4236148"/>
          <a:ext cx="7559504" cy="19796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Including more observation will make our Analysis more consistent</a:t>
          </a:r>
        </a:p>
      </dsp:txBody>
      <dsp:txXfrm>
        <a:off x="96638" y="4332786"/>
        <a:ext cx="7366228" cy="1786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EA06-F0CA-4270-8480-883DB6BFB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79F81-4E3D-4C8D-93AC-8CC4CF1D4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BAC86-20D4-4425-B1B8-A89D210A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3150-1443-4C67-8104-B986451D07E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B17B8-9CD6-4201-B850-D1DB0C59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C396F-A919-4AD6-ADD8-3C73A890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CB97-1BD7-474D-B021-CD3C1CDE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1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D8A3-FFF1-45A7-8879-A73B3F00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24205-40B2-4E77-B3EB-58BE93637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D4117-FA59-48C3-8E57-751C7055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3150-1443-4C67-8104-B986451D07E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E268D-B100-4731-96D2-CC1B1A3D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FD45D-D773-465C-A282-1D0B5D04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CB97-1BD7-474D-B021-CD3C1CDE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0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9BF28-FF1E-4982-8697-4C0B5F774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0B159-062A-46FA-87E9-D58701130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68FB7-7428-4A7B-8306-D899136A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3150-1443-4C67-8104-B986451D07E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0B8C6-22C9-42F2-9D1A-4FEBAEAC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DA790-FDEF-4083-BA39-D54DEBEC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CB97-1BD7-474D-B021-CD3C1CDE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0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B7C2-91DD-4149-948D-01609A2D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BFE9B-699D-4033-AB7A-57404259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A9796-CBB6-495E-B69D-C7D01501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3150-1443-4C67-8104-B986451D07E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5D27-9389-49A0-9712-B55DC8E8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D930-0502-41BF-B39F-57E59150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CB97-1BD7-474D-B021-CD3C1CDE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45A4-4AB1-4EDC-9405-83E2CC4D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69015-F7DC-46E0-9CE2-DF8561CCB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B76FC-45A3-4CEA-9322-6057F942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3150-1443-4C67-8104-B986451D07E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7851C-E60D-46A9-9DD6-F2900D8E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BB3AC-3342-47FA-AC1D-0118A226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CB97-1BD7-474D-B021-CD3C1CDE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7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4856-7B51-41BA-9B32-41B2D598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78A27-149E-4B99-A925-FB09FDAF8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55CD1-8D90-4103-B42A-F1EC6C9C2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05343-960C-4E12-8592-E7FFB411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3150-1443-4C67-8104-B986451D07E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31340-152B-4F72-9A45-4B907205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C2FA6-32D6-4220-95D8-67E2DFB5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CB97-1BD7-474D-B021-CD3C1CDE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2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0754-37CE-4DD9-AD69-3F22411B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30E4B-DC61-41DA-9E8B-9134D919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F8649-BA8F-4D38-82CE-CC715B1A5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C0C8C-B2D4-467F-B40D-9FD5A41D1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E101C-8006-4B75-BC9E-25EA012E0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F2489-5E41-4EE6-8ADB-79B6ED3C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3150-1443-4C67-8104-B986451D07E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C91C5-8AF5-4F8C-A140-53A68B6C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6D92F-4B08-4B70-A6A2-03AD3B4E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CB97-1BD7-474D-B021-CD3C1CDE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3692-E147-435E-841D-CC42CEB2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4FDD5-E410-4F20-AFA3-5F4B47E2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3150-1443-4C67-8104-B986451D07E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411C5-E801-4BA6-BA60-6E4DB4FC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6D584-F77D-402C-8338-FB07EDBE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CB97-1BD7-474D-B021-CD3C1CDE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4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012DE-886A-4207-9BDE-9A72B4E3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3150-1443-4C67-8104-B986451D07E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C12D7-FBC1-42B2-B158-80E4BCC7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FCF27-319D-4D4D-95E5-186FA422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CB97-1BD7-474D-B021-CD3C1CDE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9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705B-133B-4C12-9C02-4D8951C1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18560-B7F0-4320-8011-959CCB07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49F8F-7D70-4217-9B65-EC40A913E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A4A1A-11B2-496D-AA3B-318B6183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3150-1443-4C67-8104-B986451D07E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42EAA-8540-4050-B823-4F7E955A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7B305-A85B-405D-A020-76F24FF7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CB97-1BD7-474D-B021-CD3C1CDE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6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E2CF-48E1-4DD8-9CAF-A83DA234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B0855-D77A-46EA-9BF2-AAC99D9B5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C7385-6B9C-46BE-BB1E-36E23DF0D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D65DB-12FC-40F9-837C-64A768C1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3150-1443-4C67-8104-B986451D07E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DD2C0-FA1A-4758-A18B-3377D9BD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FF04E-8586-49FE-A62E-D172223E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CB97-1BD7-474D-B021-CD3C1CDE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A669EB-8280-4F68-851E-D18A5B97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A76B2-1D08-4AC7-9548-10689F9E2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0384C-D074-42DF-89B8-2A4DAAD38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3150-1443-4C67-8104-B986451D07E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514D6-6A83-4878-92C3-A2EA84666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05E5A-73BA-4DF4-AE3A-28F479CE2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BCB97-1BD7-474D-B021-CD3C1CDE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5B8EAF-DFF1-40BD-B14B-FFCB6129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A3A92B-AF45-4126-9B8B-93131877F358}"/>
              </a:ext>
            </a:extLst>
          </p:cNvPr>
          <p:cNvSpPr/>
          <p:nvPr/>
        </p:nvSpPr>
        <p:spPr>
          <a:xfrm>
            <a:off x="838200" y="2324100"/>
            <a:ext cx="1647825" cy="9715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Accounts data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A5A3CE-0447-4688-A04A-D38BF2CABDAC}"/>
              </a:ext>
            </a:extLst>
          </p:cNvPr>
          <p:cNvSpPr/>
          <p:nvPr/>
        </p:nvSpPr>
        <p:spPr>
          <a:xfrm>
            <a:off x="3390900" y="3295650"/>
            <a:ext cx="1647825" cy="9715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Preprocessing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A760F-7830-4C74-B029-45EDF5712FC4}"/>
              </a:ext>
            </a:extLst>
          </p:cNvPr>
          <p:cNvSpPr/>
          <p:nvPr/>
        </p:nvSpPr>
        <p:spPr>
          <a:xfrm>
            <a:off x="6248400" y="2324100"/>
            <a:ext cx="1857375" cy="9715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ML model scores the accounts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B6DBB9-CE73-4C13-A2E1-38C2B43E09F6}"/>
              </a:ext>
            </a:extLst>
          </p:cNvPr>
          <p:cNvSpPr/>
          <p:nvPr/>
        </p:nvSpPr>
        <p:spPr>
          <a:xfrm>
            <a:off x="3390900" y="4933950"/>
            <a:ext cx="1857375" cy="9715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Regression model for Statistical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D32857-7ECB-4A41-8862-43EB48B64951}"/>
              </a:ext>
            </a:extLst>
          </p:cNvPr>
          <p:cNvSpPr/>
          <p:nvPr/>
        </p:nvSpPr>
        <p:spPr>
          <a:xfrm>
            <a:off x="6248400" y="4933950"/>
            <a:ext cx="1857375" cy="9715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Features relative impact Analysis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7E638-7793-4F20-913B-1783D08FF5B0}"/>
              </a:ext>
            </a:extLst>
          </p:cNvPr>
          <p:cNvSpPr/>
          <p:nvPr/>
        </p:nvSpPr>
        <p:spPr>
          <a:xfrm>
            <a:off x="9077326" y="4933950"/>
            <a:ext cx="1981200" cy="9715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Transparency and explain ability of input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91392E-ABBE-447C-82BA-127117D9733B}"/>
              </a:ext>
            </a:extLst>
          </p:cNvPr>
          <p:cNvSpPr/>
          <p:nvPr/>
        </p:nvSpPr>
        <p:spPr>
          <a:xfrm>
            <a:off x="9077325" y="2324100"/>
            <a:ext cx="1981200" cy="9715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Defining right business strategies to reduce Risk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FF78B7-544E-41A1-9780-2DC1311E6523}"/>
              </a:ext>
            </a:extLst>
          </p:cNvPr>
          <p:cNvSpPr/>
          <p:nvPr/>
        </p:nvSpPr>
        <p:spPr>
          <a:xfrm>
            <a:off x="628650" y="4857750"/>
            <a:ext cx="1857375" cy="9715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Historical Accounts Delinquency data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038F9A-B9C5-46D4-9029-3E45CFA085E1}"/>
              </a:ext>
            </a:extLst>
          </p:cNvPr>
          <p:cNvCxnSpPr/>
          <p:nvPr/>
        </p:nvCxnSpPr>
        <p:spPr>
          <a:xfrm>
            <a:off x="2486025" y="3003082"/>
            <a:ext cx="904875" cy="59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0328ED-D452-4FEA-A588-13BA2DB7C7E4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486025" y="4167739"/>
            <a:ext cx="904875" cy="117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433A08-1864-4686-9BA7-31D926B1C2AB}"/>
              </a:ext>
            </a:extLst>
          </p:cNvPr>
          <p:cNvCxnSpPr>
            <a:cxnSpLocks/>
          </p:cNvCxnSpPr>
          <p:nvPr/>
        </p:nvCxnSpPr>
        <p:spPr>
          <a:xfrm flipV="1">
            <a:off x="5038725" y="2809875"/>
            <a:ext cx="1209675" cy="752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1B782E-279D-49E1-9B45-0F254B5896A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248275" y="5419725"/>
            <a:ext cx="1000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DBC432-E297-4B6B-BDC6-15485BEA2B6F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8105775" y="2809875"/>
            <a:ext cx="97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BCCE8D-81D9-4811-AC76-1CEDA38DAEB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8105775" y="5419725"/>
            <a:ext cx="971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F357C7-64CF-4751-8309-24CC5B57969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319588" y="4267200"/>
            <a:ext cx="0" cy="66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0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5B8EAF-DFF1-40BD-B14B-FFCB6129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Operationalize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A3A92B-AF45-4126-9B8B-93131877F358}"/>
              </a:ext>
            </a:extLst>
          </p:cNvPr>
          <p:cNvSpPr/>
          <p:nvPr/>
        </p:nvSpPr>
        <p:spPr>
          <a:xfrm>
            <a:off x="2252316" y="2324100"/>
            <a:ext cx="1821882" cy="9715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Accounts data input csv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A5A3CE-0447-4688-A04A-D38BF2CABDAC}"/>
              </a:ext>
            </a:extLst>
          </p:cNvPr>
          <p:cNvSpPr/>
          <p:nvPr/>
        </p:nvSpPr>
        <p:spPr>
          <a:xfrm>
            <a:off x="5131472" y="2324100"/>
            <a:ext cx="1837208" cy="9715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Preprocessing  and Imputation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A760F-7830-4C74-B029-45EDF5712FC4}"/>
              </a:ext>
            </a:extLst>
          </p:cNvPr>
          <p:cNvSpPr/>
          <p:nvPr/>
        </p:nvSpPr>
        <p:spPr>
          <a:xfrm>
            <a:off x="8119423" y="2324100"/>
            <a:ext cx="1857375" cy="9715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Trained ML model scores the accounts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91392E-ABBE-447C-82BA-127117D9733B}"/>
              </a:ext>
            </a:extLst>
          </p:cNvPr>
          <p:cNvSpPr/>
          <p:nvPr/>
        </p:nvSpPr>
        <p:spPr>
          <a:xfrm>
            <a:off x="8052246" y="4333773"/>
            <a:ext cx="1991729" cy="1010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Scores combined with respective original accounts data.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038F9A-B9C5-46D4-9029-3E45CFA085E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74198" y="2809875"/>
            <a:ext cx="1057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433A08-1864-4686-9BA7-31D926B1C2A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968680" y="2809875"/>
            <a:ext cx="1150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ABE8C-B403-4E8D-95C1-27E2CD9FAB5C}"/>
              </a:ext>
            </a:extLst>
          </p:cNvPr>
          <p:cNvSpPr/>
          <p:nvPr/>
        </p:nvSpPr>
        <p:spPr>
          <a:xfrm>
            <a:off x="4976951" y="4353425"/>
            <a:ext cx="1991729" cy="9715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Accounts are sorted in ascending order of risk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CA9B53-0638-4B52-8EB6-E21BFE0E2FEE}"/>
              </a:ext>
            </a:extLst>
          </p:cNvPr>
          <p:cNvSpPr/>
          <p:nvPr/>
        </p:nvSpPr>
        <p:spPr>
          <a:xfrm>
            <a:off x="2148027" y="4353425"/>
            <a:ext cx="1991729" cy="9715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Results are saved in output.csv file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16ABAF-98C9-41ED-8252-33B1B861790C}"/>
              </a:ext>
            </a:extLst>
          </p:cNvPr>
          <p:cNvCxnSpPr>
            <a:cxnSpLocks/>
            <a:stCxn id="12" idx="1"/>
            <a:endCxn id="25" idx="3"/>
          </p:cNvCxnSpPr>
          <p:nvPr/>
        </p:nvCxnSpPr>
        <p:spPr>
          <a:xfrm flipH="1">
            <a:off x="6968680" y="4839200"/>
            <a:ext cx="1083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1CC490-C76E-4470-9A8A-17B3E1FEDFE4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4139756" y="4839200"/>
            <a:ext cx="837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7FC1C5B-04BE-4EF6-8E91-EF17C5EDF0AD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9048111" y="3295650"/>
            <a:ext cx="0" cy="103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56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DD07C2-C388-4B12-880C-1421DE09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B81A94-DAAF-47E2-9FBD-4F24B95A4A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634883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81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A042BC6-5D20-4081-BE94-A73813D28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7" y="643467"/>
            <a:ext cx="7428086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7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0BE4-AE62-4FFE-86DB-D628E52E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Imputation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1F29E9-A228-45AB-8CA9-AFAFF92A88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3672" y="2062480"/>
            <a:ext cx="5057775" cy="2400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B3AF46-C5E9-4630-89B3-307770FE0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753" y="2062480"/>
            <a:ext cx="4295775" cy="2471420"/>
          </a:xfrm>
          <a:prstGeom prst="rect">
            <a:avLst/>
          </a:prstGeom>
        </p:spPr>
      </p:pic>
      <p:sp>
        <p:nvSpPr>
          <p:cNvPr id="6" name="Arrow: Curved Up 5">
            <a:extLst>
              <a:ext uri="{FF2B5EF4-FFF2-40B4-BE49-F238E27FC236}">
                <a16:creationId xmlns:a16="http://schemas.microsoft.com/office/drawing/2014/main" id="{9ECFC539-7D30-4288-9E37-6650E9CCFF8C}"/>
              </a:ext>
            </a:extLst>
          </p:cNvPr>
          <p:cNvSpPr/>
          <p:nvPr/>
        </p:nvSpPr>
        <p:spPr>
          <a:xfrm>
            <a:off x="4714240" y="4602480"/>
            <a:ext cx="3312160" cy="9347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9A2046-8704-432F-9F6C-C30DD346951D}"/>
              </a:ext>
            </a:extLst>
          </p:cNvPr>
          <p:cNvSpPr txBox="1"/>
          <p:nvPr/>
        </p:nvSpPr>
        <p:spPr>
          <a:xfrm>
            <a:off x="5569903" y="4971812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MICE FOREST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B316DE-F037-4C7D-9D7C-2C2ECB972B7A}"/>
              </a:ext>
            </a:extLst>
          </p:cNvPr>
          <p:cNvSpPr txBox="1"/>
          <p:nvPr/>
        </p:nvSpPr>
        <p:spPr>
          <a:xfrm>
            <a:off x="581025" y="5743575"/>
            <a:ext cx="63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MICE- MUTIPLE IMPUTATIONS by CONTINUOUS EQUATIONS</a:t>
            </a:r>
          </a:p>
        </p:txBody>
      </p:sp>
    </p:spTree>
    <p:extLst>
      <p:ext uri="{BB962C8B-B14F-4D97-AF65-F5344CB8AC3E}">
        <p14:creationId xmlns:p14="http://schemas.microsoft.com/office/powerpoint/2010/main" val="400423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E17A-5642-4748-8150-FA493D5EF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Exploratory Data Analysis </a:t>
            </a:r>
          </a:p>
        </p:txBody>
      </p:sp>
      <p:pic>
        <p:nvPicPr>
          <p:cNvPr id="5" name="Content Placeholder 4" descr="A picture containing shoji, crossword puzzle&#10;&#10;Description automatically generated">
            <a:extLst>
              <a:ext uri="{FF2B5EF4-FFF2-40B4-BE49-F238E27FC236}">
                <a16:creationId xmlns:a16="http://schemas.microsoft.com/office/drawing/2014/main" id="{743E34CF-B571-45FF-977D-174B538D4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04" y="1432560"/>
            <a:ext cx="10866496" cy="5060315"/>
          </a:xfrm>
        </p:spPr>
      </p:pic>
    </p:spTree>
    <p:extLst>
      <p:ext uri="{BB962C8B-B14F-4D97-AF65-F5344CB8AC3E}">
        <p14:creationId xmlns:p14="http://schemas.microsoft.com/office/powerpoint/2010/main" val="17948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5F6D-830B-4989-AE6F-A850FFDE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42"/>
            <a:ext cx="10515600" cy="510774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Heat Map</a:t>
            </a:r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7D19552-61AC-4292-8A30-E1788F470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6016"/>
            <a:ext cx="10615863" cy="602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8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F3DD-08A5-47C7-99B7-1AE76669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23912"/>
          </a:xfrm>
        </p:spPr>
        <p:txBody>
          <a:bodyPr/>
          <a:lstStyle/>
          <a:p>
            <a:r>
              <a:rPr lang="en-US" dirty="0"/>
              <a:t>ML Models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8C3CE-D946-440C-B5BA-C59C68EB8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14438"/>
            <a:ext cx="5157787" cy="500062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BEF858B6-2B87-4D72-9419-6AE7BD2C3C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3352800"/>
            <a:ext cx="5083656" cy="314007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B3F79-F9D7-44A9-AB17-571086C06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4438"/>
            <a:ext cx="5183188" cy="500062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780C1866-0A18-4C65-A950-670A0289EF8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00" y="3429000"/>
            <a:ext cx="4901587" cy="3063874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19B079-D3B8-49A6-8E68-A5A4314F4A46}"/>
              </a:ext>
            </a:extLst>
          </p:cNvPr>
          <p:cNvSpPr txBox="1"/>
          <p:nvPr/>
        </p:nvSpPr>
        <p:spPr>
          <a:xfrm>
            <a:off x="835994" y="1727418"/>
            <a:ext cx="232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Accuracy – 0.649</a:t>
            </a:r>
          </a:p>
          <a:p>
            <a:r>
              <a:rPr lang="en-US" dirty="0"/>
              <a:t>Test Accuracy – 0.655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A1A4315-652F-49BA-9FCC-D45D41D7B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804289"/>
              </p:ext>
            </p:extLst>
          </p:nvPr>
        </p:nvGraphicFramePr>
        <p:xfrm>
          <a:off x="835994" y="2360830"/>
          <a:ext cx="2309890" cy="991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3678051822"/>
                    </a:ext>
                  </a:extLst>
                </a:gridCol>
                <a:gridCol w="722948">
                  <a:extLst>
                    <a:ext uri="{9D8B030D-6E8A-4147-A177-3AD203B41FA5}">
                      <a16:colId xmlns:a16="http://schemas.microsoft.com/office/drawing/2014/main" val="1049029251"/>
                    </a:ext>
                  </a:extLst>
                </a:gridCol>
                <a:gridCol w="812242">
                  <a:extLst>
                    <a:ext uri="{9D8B030D-6E8A-4147-A177-3AD203B41FA5}">
                      <a16:colId xmlns:a16="http://schemas.microsoft.com/office/drawing/2014/main" val="54021128"/>
                    </a:ext>
                  </a:extLst>
                </a:gridCol>
              </a:tblGrid>
              <a:tr h="2479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Prediction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04893"/>
                  </a:ext>
                </a:extLst>
              </a:tr>
              <a:tr h="2479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Actual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RISK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RISK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93470286"/>
                  </a:ext>
                </a:extLst>
              </a:tr>
              <a:tr h="24799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RISK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1412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5152097"/>
                  </a:ext>
                </a:extLst>
              </a:tr>
              <a:tr h="24799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RISK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0163756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415A3A1-998C-47D4-BE34-B19A9BFA25D5}"/>
              </a:ext>
            </a:extLst>
          </p:cNvPr>
          <p:cNvSpPr txBox="1"/>
          <p:nvPr/>
        </p:nvSpPr>
        <p:spPr>
          <a:xfrm>
            <a:off x="6313000" y="1714500"/>
            <a:ext cx="2669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Accuracy – 0.6486</a:t>
            </a:r>
          </a:p>
          <a:p>
            <a:r>
              <a:rPr lang="en-US" dirty="0"/>
              <a:t>Test Accuracy – 0.648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3910F-C933-43AF-991B-3428BE217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70495"/>
              </p:ext>
            </p:extLst>
          </p:nvPr>
        </p:nvGraphicFramePr>
        <p:xfrm>
          <a:off x="6313000" y="2373749"/>
          <a:ext cx="2272983" cy="991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108245968"/>
                    </a:ext>
                  </a:extLst>
                </a:gridCol>
                <a:gridCol w="722948">
                  <a:extLst>
                    <a:ext uri="{9D8B030D-6E8A-4147-A177-3AD203B41FA5}">
                      <a16:colId xmlns:a16="http://schemas.microsoft.com/office/drawing/2014/main" val="1944226799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1111676277"/>
                    </a:ext>
                  </a:extLst>
                </a:gridCol>
              </a:tblGrid>
              <a:tr h="2479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Prediction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502051"/>
                  </a:ext>
                </a:extLst>
              </a:tr>
              <a:tr h="2479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Actual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RISK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RISK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24837979"/>
                  </a:ext>
                </a:extLst>
              </a:tr>
              <a:tr h="24799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RISK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1450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61943853"/>
                  </a:ext>
                </a:extLst>
              </a:tr>
              <a:tr h="24799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RISK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86991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56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B5545E-BED8-4FB4-B72E-F6459919B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89063"/>
            <a:ext cx="7186613" cy="175895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EF2527-23D7-436A-8310-0B5024496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3203574"/>
            <a:ext cx="7186613" cy="22653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EA219E-CBDA-4E49-AD47-61EFF08C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Predictive Logistic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6ED213-8744-470A-AD1A-390DED7666D2}"/>
              </a:ext>
            </a:extLst>
          </p:cNvPr>
          <p:cNvSpPr/>
          <p:nvPr/>
        </p:nvSpPr>
        <p:spPr>
          <a:xfrm>
            <a:off x="7701280" y="2357120"/>
            <a:ext cx="3393440" cy="213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68A2D2-CF4C-4C87-9505-457153494CD5}"/>
              </a:ext>
            </a:extLst>
          </p:cNvPr>
          <p:cNvSpPr/>
          <p:nvPr/>
        </p:nvSpPr>
        <p:spPr>
          <a:xfrm>
            <a:off x="4038600" y="4399280"/>
            <a:ext cx="7056120" cy="2235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659E89-9BA9-43EA-9F60-87F7AFFB0D5D}"/>
              </a:ext>
            </a:extLst>
          </p:cNvPr>
          <p:cNvSpPr/>
          <p:nvPr/>
        </p:nvSpPr>
        <p:spPr>
          <a:xfrm>
            <a:off x="4038600" y="4778534"/>
            <a:ext cx="7056120" cy="3929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5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1E0C0A-CAD0-42AF-8DE7-93CC68886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16050"/>
            <a:ext cx="7186613" cy="183197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FA15F-3949-4682-8A0E-4CAA68928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3302000"/>
            <a:ext cx="7186613" cy="21399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71DC75-654A-46D3-AE24-B39FA0A84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Corrected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29787F-EC2F-4FA1-8A36-9B58EE8B1F98}"/>
              </a:ext>
            </a:extLst>
          </p:cNvPr>
          <p:cNvSpPr/>
          <p:nvPr/>
        </p:nvSpPr>
        <p:spPr>
          <a:xfrm>
            <a:off x="7731760" y="2357120"/>
            <a:ext cx="3393440" cy="213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EF8C8C-C640-4A30-8209-38CFC07A4A7A}"/>
              </a:ext>
            </a:extLst>
          </p:cNvPr>
          <p:cNvSpPr/>
          <p:nvPr/>
        </p:nvSpPr>
        <p:spPr>
          <a:xfrm>
            <a:off x="4038600" y="4531360"/>
            <a:ext cx="7056120" cy="2235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05D4D1-9CD3-4FC1-9A34-7B3ECEF8FB90}"/>
              </a:ext>
            </a:extLst>
          </p:cNvPr>
          <p:cNvSpPr/>
          <p:nvPr/>
        </p:nvSpPr>
        <p:spPr>
          <a:xfrm>
            <a:off x="10515600" y="4915535"/>
            <a:ext cx="579120" cy="2235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7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89AB-D689-43A9-A81B-08172584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585"/>
          </a:xfrm>
        </p:spPr>
        <p:txBody>
          <a:bodyPr/>
          <a:lstStyle/>
          <a:p>
            <a:r>
              <a:rPr lang="en-US" dirty="0"/>
              <a:t>Feature Impact Analysis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90F70F6-8AB7-49EA-98C1-D23838F64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188180"/>
              </p:ext>
            </p:extLst>
          </p:nvPr>
        </p:nvGraphicFramePr>
        <p:xfrm>
          <a:off x="1026160" y="2428240"/>
          <a:ext cx="10922001" cy="309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667">
                  <a:extLst>
                    <a:ext uri="{9D8B030D-6E8A-4147-A177-3AD203B41FA5}">
                      <a16:colId xmlns:a16="http://schemas.microsoft.com/office/drawing/2014/main" val="4234612553"/>
                    </a:ext>
                  </a:extLst>
                </a:gridCol>
                <a:gridCol w="3640667">
                  <a:extLst>
                    <a:ext uri="{9D8B030D-6E8A-4147-A177-3AD203B41FA5}">
                      <a16:colId xmlns:a16="http://schemas.microsoft.com/office/drawing/2014/main" val="548609727"/>
                    </a:ext>
                  </a:extLst>
                </a:gridCol>
                <a:gridCol w="3640667">
                  <a:extLst>
                    <a:ext uri="{9D8B030D-6E8A-4147-A177-3AD203B41FA5}">
                      <a16:colId xmlns:a16="http://schemas.microsoft.com/office/drawing/2014/main" val="339443245"/>
                    </a:ext>
                  </a:extLst>
                </a:gridCol>
              </a:tblGrid>
              <a:tr h="387217"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increase/decrease in odds of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FirstYearDelinquency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Shifted Variables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6229"/>
                  </a:ext>
                </a:extLst>
              </a:tr>
              <a:tr h="387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HasInquiryTelecomm[1]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42.06294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HasInquiryTelecomm[0]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29659673"/>
                  </a:ext>
                </a:extLst>
              </a:tr>
              <a:tr h="387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TotalInquiries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23.63951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TotalInquiries + 1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76118270"/>
                  </a:ext>
                </a:extLst>
              </a:tr>
              <a:tr h="387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WorstDelinquency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10.005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WorstDelinquency + 100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0024016"/>
                  </a:ext>
                </a:extLst>
              </a:tr>
              <a:tr h="5200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AgeOldestIdentityRecord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-10.994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AgeOldestIdentityRecord +100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36462494"/>
                  </a:ext>
                </a:extLst>
              </a:tr>
              <a:tr h="387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AgeOldestAccount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-13.9902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AgeOldestAccount + `00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80160606"/>
                  </a:ext>
                </a:extLst>
              </a:tr>
              <a:tr h="3850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AgeNewestAutoAccount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-18.982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AgeNewestAutoAccount + 100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67076127"/>
                  </a:ext>
                </a:extLst>
              </a:tr>
            </a:tbl>
          </a:graphicData>
        </a:graphic>
      </p:graphicFrame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AFC5592A-4448-44FA-BCE3-2A0BD1345F9E}"/>
              </a:ext>
            </a:extLst>
          </p:cNvPr>
          <p:cNvSpPr/>
          <p:nvPr/>
        </p:nvSpPr>
        <p:spPr>
          <a:xfrm>
            <a:off x="3352800" y="1554480"/>
            <a:ext cx="6197600" cy="7924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D4C76-32C1-4DF6-8706-751059F589AE}"/>
              </a:ext>
            </a:extLst>
          </p:cNvPr>
          <p:cNvSpPr txBox="1"/>
          <p:nvPr/>
        </p:nvSpPr>
        <p:spPr>
          <a:xfrm>
            <a:off x="4775200" y="1788160"/>
            <a:ext cx="359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Impact on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when moved from left to right</a:t>
            </a:r>
            <a:r>
              <a:rPr lang="en-US" dirty="0"/>
              <a:t> 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6C295D4-BB09-4F12-A6CC-E9FE77F2CEEB}"/>
              </a:ext>
            </a:extLst>
          </p:cNvPr>
          <p:cNvSpPr/>
          <p:nvPr/>
        </p:nvSpPr>
        <p:spPr>
          <a:xfrm>
            <a:off x="1696720" y="5890387"/>
            <a:ext cx="4511040" cy="724433"/>
          </a:xfrm>
          <a:prstGeom prst="wedgeRectCallout">
            <a:avLst>
              <a:gd name="adj1" fmla="val 33612"/>
              <a:gd name="adj2" fmla="val -1016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0"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</a:rPr>
              <a:t>This does not indicate relative importance among features since all have different units. </a:t>
            </a:r>
            <a:endParaRPr lang="en-US" dirty="0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0739AF-E267-4834-8DAE-99E57B2C6FF5}"/>
              </a:ext>
            </a:extLst>
          </p:cNvPr>
          <p:cNvSpPr txBox="1"/>
          <p:nvPr/>
        </p:nvSpPr>
        <p:spPr>
          <a:xfrm>
            <a:off x="7355840" y="5890387"/>
            <a:ext cx="389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Coeff* A(months) =     Coeff * A(Days)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69FCC1A8-4530-44B6-97B7-8A72744BDE6D}"/>
              </a:ext>
            </a:extLst>
          </p:cNvPr>
          <p:cNvSpPr/>
          <p:nvPr/>
        </p:nvSpPr>
        <p:spPr>
          <a:xfrm>
            <a:off x="7284720" y="5947473"/>
            <a:ext cx="142240" cy="255159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AA77360-336F-473D-9FAC-958F3EDAFE90}"/>
              </a:ext>
            </a:extLst>
          </p:cNvPr>
          <p:cNvSpPr/>
          <p:nvPr/>
        </p:nvSpPr>
        <p:spPr>
          <a:xfrm>
            <a:off x="9337040" y="5947473"/>
            <a:ext cx="142240" cy="25515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1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FAD40-2AB8-46A6-99C5-EC151C01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Feature Importance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81775-FBBA-462D-BA3E-640FFB207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916" y="807135"/>
            <a:ext cx="6780700" cy="2051161"/>
          </a:xfrm>
          <a:prstGeom prst="rect">
            <a:avLst/>
          </a:prstGeom>
        </p:spPr>
      </p:pic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5DC2CF6-9D52-4294-9D58-2752319CE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015895"/>
              </p:ext>
            </p:extLst>
          </p:nvPr>
        </p:nvGraphicFramePr>
        <p:xfrm>
          <a:off x="4878916" y="3677920"/>
          <a:ext cx="5357072" cy="2805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9533">
                  <a:extLst>
                    <a:ext uri="{9D8B030D-6E8A-4147-A177-3AD203B41FA5}">
                      <a16:colId xmlns:a16="http://schemas.microsoft.com/office/drawing/2014/main" val="2411075430"/>
                    </a:ext>
                  </a:extLst>
                </a:gridCol>
                <a:gridCol w="2077539">
                  <a:extLst>
                    <a:ext uri="{9D8B030D-6E8A-4147-A177-3AD203B41FA5}">
                      <a16:colId xmlns:a16="http://schemas.microsoft.com/office/drawing/2014/main" val="760194861"/>
                    </a:ext>
                  </a:extLst>
                </a:gridCol>
              </a:tblGrid>
              <a:tr h="364309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impact (Exp(coef)-1)*100)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12731"/>
                  </a:ext>
                </a:extLst>
              </a:tr>
              <a:tr h="3643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HasInquiryTelecomm[T.1.0]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42.06294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6629397"/>
                  </a:ext>
                </a:extLst>
              </a:tr>
              <a:tr h="3643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WorstDelinquency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20.94915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1627334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TotalInquiries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17.51549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168350"/>
                  </a:ext>
                </a:extLst>
              </a:tr>
              <a:tr h="3643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AgeNewestAutoAccount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-6.80723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9425131"/>
                  </a:ext>
                </a:extLst>
              </a:tr>
              <a:tr h="3643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AgeOldestAccount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-10.5419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76974116"/>
                  </a:ext>
                </a:extLst>
              </a:tr>
              <a:tr h="3643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AgeOldestIdentityRecord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-11.1304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6245070"/>
                  </a:ext>
                </a:extLst>
              </a:tr>
            </a:tbl>
          </a:graphicData>
        </a:graphic>
      </p:graphicFrame>
      <p:sp>
        <p:nvSpPr>
          <p:cNvPr id="7" name="Callout: Line 6">
            <a:extLst>
              <a:ext uri="{FF2B5EF4-FFF2-40B4-BE49-F238E27FC236}">
                <a16:creationId xmlns:a16="http://schemas.microsoft.com/office/drawing/2014/main" id="{95F915A1-0377-46B2-8F20-4E16BE9E95BC}"/>
              </a:ext>
            </a:extLst>
          </p:cNvPr>
          <p:cNvSpPr/>
          <p:nvPr/>
        </p:nvSpPr>
        <p:spPr>
          <a:xfrm>
            <a:off x="6004560" y="221191"/>
            <a:ext cx="1461452" cy="711200"/>
          </a:xfrm>
          <a:prstGeom prst="borderCallout1">
            <a:avLst>
              <a:gd name="adj1" fmla="val 107321"/>
              <a:gd name="adj2" fmla="val 152993"/>
              <a:gd name="adj3" fmla="val 99644"/>
              <a:gd name="adj4" fmla="val 100175"/>
            </a:avLst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Standardized coefficients</a:t>
            </a:r>
          </a:p>
        </p:txBody>
      </p:sp>
    </p:spTree>
    <p:extLst>
      <p:ext uri="{BB962C8B-B14F-4D97-AF65-F5344CB8AC3E}">
        <p14:creationId xmlns:p14="http://schemas.microsoft.com/office/powerpoint/2010/main" val="144707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314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Business Objective</vt:lpstr>
      <vt:lpstr>Data Imputation</vt:lpstr>
      <vt:lpstr>Exploratory Data Analysis </vt:lpstr>
      <vt:lpstr>Correlation Heat Map</vt:lpstr>
      <vt:lpstr>ML Models Comparison</vt:lpstr>
      <vt:lpstr>Predictive Logistic Model</vt:lpstr>
      <vt:lpstr>Corrected Model</vt:lpstr>
      <vt:lpstr>Feature Impact Analysis</vt:lpstr>
      <vt:lpstr>Feature Importance</vt:lpstr>
      <vt:lpstr>Operationalize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Objective</dc:title>
  <dc:creator>nishantlalwani@outlook.com</dc:creator>
  <cp:lastModifiedBy>nishantlalwani@outlook.com</cp:lastModifiedBy>
  <cp:revision>27</cp:revision>
  <dcterms:created xsi:type="dcterms:W3CDTF">2021-06-20T16:04:36Z</dcterms:created>
  <dcterms:modified xsi:type="dcterms:W3CDTF">2021-06-20T21:09:19Z</dcterms:modified>
</cp:coreProperties>
</file>