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24" r:id="rId5"/>
    <p:sldId id="2542" r:id="rId6"/>
    <p:sldId id="2583" r:id="rId7"/>
    <p:sldId id="2584" r:id="rId8"/>
    <p:sldId id="2586" r:id="rId9"/>
    <p:sldId id="2587" r:id="rId10"/>
    <p:sldId id="2588" r:id="rId11"/>
    <p:sldId id="2589" r:id="rId12"/>
    <p:sldId id="2590" r:id="rId13"/>
    <p:sldId id="2591" r:id="rId14"/>
    <p:sldId id="2585" r:id="rId15"/>
    <p:sldId id="2544" r:id="rId16"/>
    <p:sldId id="2545" r:id="rId17"/>
    <p:sldId id="2582" r:id="rId18"/>
    <p:sldId id="2552" r:id="rId19"/>
    <p:sldId id="2554" r:id="rId20"/>
    <p:sldId id="2574" r:id="rId21"/>
    <p:sldId id="25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3D6"/>
    <a:srgbClr val="5DAAB0"/>
    <a:srgbClr val="3B7579"/>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p:scale>
          <a:sx n="100" d="100"/>
          <a:sy n="100" d="100"/>
        </p:scale>
        <p:origin x="29" y="-226"/>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32</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3/13/2025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170239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16</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17</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18</a:t>
            </a:fld>
            <a:endParaRPr lang="en-US" dirty="0"/>
          </a:p>
        </p:txBody>
      </p:sp>
    </p:spTree>
    <p:extLst>
      <p:ext uri="{BB962C8B-B14F-4D97-AF65-F5344CB8AC3E}">
        <p14:creationId xmlns:p14="http://schemas.microsoft.com/office/powerpoint/2010/main" val="318680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427690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421612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235039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97704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2780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227280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5451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1.xml"/><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4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4000" dirty="0"/>
              <a:t>Business Overview &amp; Concept</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
        <p:nvSpPr>
          <p:cNvPr id="4" name="Text Placeholder 3">
            <a:extLst>
              <a:ext uri="{FF2B5EF4-FFF2-40B4-BE49-F238E27FC236}">
                <a16:creationId xmlns:a16="http://schemas.microsoft.com/office/drawing/2014/main" id="{333BC5D7-063E-4700-A5C2-D300EA1936F9}"/>
              </a:ext>
            </a:extLst>
          </p:cNvPr>
          <p:cNvSpPr>
            <a:spLocks noGrp="1"/>
          </p:cNvSpPr>
          <p:nvPr>
            <p:ph type="body" sz="quarter" idx="14"/>
          </p:nvPr>
        </p:nvSpPr>
        <p:spPr/>
        <p:txBody>
          <a:bodyPr>
            <a:normAutofit fontScale="25000" lnSpcReduction="20000"/>
          </a:bodyPr>
          <a:lstStyle/>
          <a:p>
            <a:pPr>
              <a:lnSpc>
                <a:spcPct val="120000"/>
              </a:lnSpc>
            </a:pPr>
            <a:r>
              <a:rPr lang="en-US" sz="8000" dirty="0">
                <a:latin typeface="Elephant" panose="02020904090505020303" pitchFamily="18" charset="0"/>
              </a:rPr>
              <a:t>• </a:t>
            </a:r>
            <a:r>
              <a:rPr lang="en-US" sz="8000" b="1" u="sng" dirty="0">
                <a:latin typeface="Elephant" panose="02020904090505020303" pitchFamily="18" charset="0"/>
              </a:rPr>
              <a:t>Business Idea</a:t>
            </a:r>
            <a:r>
              <a:rPr lang="en-US" sz="8000" dirty="0">
                <a:latin typeface="Elephant" panose="02020904090505020303" pitchFamily="18" charset="0"/>
              </a:rPr>
              <a:t>: Indoor badminton court with high-quality flooring, LED lighting, and additional amenities (like a small café, sports shop, coaching services).</a:t>
            </a:r>
          </a:p>
          <a:p>
            <a:pPr>
              <a:lnSpc>
                <a:spcPct val="120000"/>
              </a:lnSpc>
            </a:pPr>
            <a:r>
              <a:rPr lang="en-US" sz="8000" dirty="0">
                <a:latin typeface="Elephant" panose="02020904090505020303" pitchFamily="18" charset="0"/>
              </a:rPr>
              <a:t>• </a:t>
            </a:r>
            <a:r>
              <a:rPr lang="en-US" sz="8000" b="1" u="sng" dirty="0">
                <a:latin typeface="Elephant" panose="02020904090505020303" pitchFamily="18" charset="0"/>
              </a:rPr>
              <a:t>Target Audience</a:t>
            </a:r>
            <a:r>
              <a:rPr lang="en-US" sz="8000" dirty="0">
                <a:latin typeface="Elephant" panose="02020904090505020303" pitchFamily="18" charset="0"/>
              </a:rPr>
              <a:t>: Students, working professionals, families, and badminton enthusiasts.</a:t>
            </a:r>
          </a:p>
          <a:p>
            <a:pPr>
              <a:lnSpc>
                <a:spcPct val="120000"/>
              </a:lnSpc>
            </a:pPr>
            <a:r>
              <a:rPr lang="en-US" sz="8000" dirty="0">
                <a:latin typeface="Elephant" panose="02020904090505020303" pitchFamily="18" charset="0"/>
              </a:rPr>
              <a:t>• </a:t>
            </a:r>
            <a:r>
              <a:rPr lang="en-US" sz="8000" b="1" u="sng" dirty="0">
                <a:latin typeface="Elephant" panose="02020904090505020303" pitchFamily="18" charset="0"/>
              </a:rPr>
              <a:t>Revenue Streams</a:t>
            </a:r>
            <a:r>
              <a:rPr lang="en-US" sz="8000" dirty="0">
                <a:latin typeface="Elephant" panose="02020904090505020303" pitchFamily="18" charset="0"/>
              </a:rPr>
              <a:t>: Court rentals, memberships, coaching fees, equipment sales, refreshments.</a:t>
            </a:r>
          </a:p>
          <a:p>
            <a:br>
              <a:rPr lang="en-US" sz="8000" dirty="0"/>
            </a:br>
            <a:endParaRPr lang="en-IN" sz="8000"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5062848"/>
            <a:ext cx="4544365" cy="1025525"/>
          </a:xfrm>
        </p:spPr>
        <p:txBody>
          <a:bodyPr/>
          <a:lstStyle/>
          <a:p>
            <a:r>
              <a:rPr lang="en-US" sz="4000" dirty="0"/>
              <a:t>GROWTH &amp; EXPANSION</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79377" y="3835832"/>
            <a:ext cx="4294206" cy="755650"/>
          </a:xfrm>
        </p:spPr>
        <p:txBody>
          <a:bodyPr>
            <a:noAutofit/>
          </a:bodyPr>
          <a:lstStyle/>
          <a:p>
            <a:pPr>
              <a:lnSpc>
                <a:spcPct val="100000"/>
              </a:lnSpc>
            </a:pPr>
            <a:r>
              <a:rPr lang="en-US" sz="1800" dirty="0">
                <a:latin typeface="Elephant" panose="02020904090505020303" pitchFamily="18" charset="0"/>
              </a:rPr>
              <a:t>• Phase 1: Focus on building a loyal customer base.</a:t>
            </a:r>
          </a:p>
          <a:p>
            <a:pPr>
              <a:lnSpc>
                <a:spcPct val="100000"/>
              </a:lnSpc>
            </a:pPr>
            <a:r>
              <a:rPr lang="en-US" sz="1800" dirty="0">
                <a:latin typeface="Elephant" panose="02020904090505020303" pitchFamily="18" charset="0"/>
              </a:rPr>
              <a:t>• Phase 2: Expand services (more courts, fitness training, advanced coaching).</a:t>
            </a:r>
          </a:p>
          <a:p>
            <a:pPr>
              <a:lnSpc>
                <a:spcPct val="100000"/>
              </a:lnSpc>
            </a:pPr>
            <a:r>
              <a:rPr lang="en-US" sz="1800" dirty="0">
                <a:latin typeface="Elephant" panose="02020904090505020303" pitchFamily="18" charset="0"/>
              </a:rPr>
              <a:t>• Phase 3: Open additional branches in other Pune areas.</a:t>
            </a:r>
          </a:p>
          <a:p>
            <a:pPr>
              <a:lnSpc>
                <a:spcPct val="100000"/>
              </a:lnSpc>
            </a:pPr>
            <a:r>
              <a:rPr lang="en-US" sz="1800" dirty="0">
                <a:latin typeface="Elephant" panose="02020904090505020303" pitchFamily="18" charset="0"/>
              </a:rPr>
              <a:t>• Long-term: Host state-level/National tournaments, collaborate with sports academies.</a:t>
            </a:r>
          </a:p>
          <a:p>
            <a:pPr>
              <a:lnSpc>
                <a:spcPct val="100000"/>
              </a:lnSpc>
            </a:pPr>
            <a:br>
              <a:rPr lang="en-US" sz="1800" dirty="0">
                <a:latin typeface="Elephant" panose="02020904090505020303" pitchFamily="18" charset="0"/>
              </a:rPr>
            </a:br>
            <a:br>
              <a:rPr lang="en-US" sz="1800" dirty="0">
                <a:latin typeface="Elephant" panose="02020904090505020303" pitchFamily="18" charset="0"/>
              </a:rPr>
            </a:br>
            <a:endParaRPr lang="en-US" sz="1800" dirty="0">
              <a:latin typeface="Elephant" panose="02020904090505020303" pitchFamily="18" charset="0"/>
            </a:endParaRPr>
          </a:p>
          <a:p>
            <a:br>
              <a:rPr lang="en-US" sz="1600" dirty="0"/>
            </a:br>
            <a:br>
              <a:rPr lang="en-US" sz="1600" dirty="0">
                <a:latin typeface="Elephant" panose="02020904090505020303" pitchFamily="18" charset="0"/>
              </a:rPr>
            </a:br>
            <a:br>
              <a:rPr lang="en-IN" sz="1600" dirty="0">
                <a:latin typeface="Elephant" panose="02020904090505020303" pitchFamily="18" charset="0"/>
              </a:rPr>
            </a:br>
            <a:br>
              <a:rPr lang="en-US" sz="1600" dirty="0">
                <a:latin typeface="Elephant" panose="02020904090505020303" pitchFamily="18" charset="0"/>
              </a:rPr>
            </a:br>
            <a:endParaRPr lang="en-US" sz="16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47422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A6A4-1281-44A3-B7AB-998374D821D9}"/>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41698F52-6870-4199-9E4D-EA629D6C82CC}"/>
              </a:ext>
            </a:extLst>
          </p:cNvPr>
          <p:cNvSpPr>
            <a:spLocks noGrp="1"/>
          </p:cNvSpPr>
          <p:nvPr>
            <p:ph type="pic" sz="quarter" idx="12"/>
          </p:nvPr>
        </p:nvSpPr>
        <p:spPr/>
      </p:sp>
      <p:sp>
        <p:nvSpPr>
          <p:cNvPr id="4" name="Text Placeholder 3">
            <a:extLst>
              <a:ext uri="{FF2B5EF4-FFF2-40B4-BE49-F238E27FC236}">
                <a16:creationId xmlns:a16="http://schemas.microsoft.com/office/drawing/2014/main" id="{82080158-7668-4108-8BBB-DE07983FD3B2}"/>
              </a:ext>
            </a:extLst>
          </p:cNvPr>
          <p:cNvSpPr>
            <a:spLocks noGrp="1"/>
          </p:cNvSpPr>
          <p:nvPr>
            <p:ph type="body" sz="quarter" idx="11"/>
          </p:nvPr>
        </p:nvSpPr>
        <p:spPr/>
        <p:txBody>
          <a:bodyPr/>
          <a:lstStyle/>
          <a:p>
            <a:endParaRPr lang="en-IN"/>
          </a:p>
        </p:txBody>
      </p:sp>
      <p:sp>
        <p:nvSpPr>
          <p:cNvPr id="5" name="Text Placeholder 4">
            <a:extLst>
              <a:ext uri="{FF2B5EF4-FFF2-40B4-BE49-F238E27FC236}">
                <a16:creationId xmlns:a16="http://schemas.microsoft.com/office/drawing/2014/main" id="{B789A2AD-5DE1-46F7-BADA-7B4253EED9B6}"/>
              </a:ext>
            </a:extLst>
          </p:cNvPr>
          <p:cNvSpPr>
            <a:spLocks noGrp="1"/>
          </p:cNvSpPr>
          <p:nvPr>
            <p:ph type="body" sz="quarter" idx="13"/>
          </p:nvPr>
        </p:nvSpPr>
        <p:spPr/>
        <p:txBody>
          <a:bodyPr/>
          <a:lstStyle/>
          <a:p>
            <a:endParaRPr lang="en-IN"/>
          </a:p>
        </p:txBody>
      </p:sp>
      <p:sp>
        <p:nvSpPr>
          <p:cNvPr id="6" name="Text Placeholder 5">
            <a:extLst>
              <a:ext uri="{FF2B5EF4-FFF2-40B4-BE49-F238E27FC236}">
                <a16:creationId xmlns:a16="http://schemas.microsoft.com/office/drawing/2014/main" id="{083D5DF1-88B5-4724-AEB8-2CB80A58BF1A}"/>
              </a:ext>
            </a:extLst>
          </p:cNvPr>
          <p:cNvSpPr>
            <a:spLocks noGrp="1"/>
          </p:cNvSpPr>
          <p:nvPr>
            <p:ph type="body" sz="quarter" idx="14"/>
          </p:nvPr>
        </p:nvSpPr>
        <p:spPr/>
        <p:txBody>
          <a:bodyPr/>
          <a:lstStyle/>
          <a:p>
            <a:endParaRPr lang="en-IN"/>
          </a:p>
        </p:txBody>
      </p:sp>
      <p:sp>
        <p:nvSpPr>
          <p:cNvPr id="7" name="Text Placeholder 6">
            <a:extLst>
              <a:ext uri="{FF2B5EF4-FFF2-40B4-BE49-F238E27FC236}">
                <a16:creationId xmlns:a16="http://schemas.microsoft.com/office/drawing/2014/main" id="{8292980A-38A8-4186-9CC8-394C31FA2C29}"/>
              </a:ext>
            </a:extLst>
          </p:cNvPr>
          <p:cNvSpPr>
            <a:spLocks noGrp="1"/>
          </p:cNvSpPr>
          <p:nvPr>
            <p:ph type="body" sz="quarter" idx="15"/>
          </p:nvPr>
        </p:nvSpPr>
        <p:spPr/>
        <p:txBody>
          <a:bodyPr/>
          <a:lstStyle/>
          <a:p>
            <a:endParaRPr lang="en-IN"/>
          </a:p>
        </p:txBody>
      </p:sp>
      <p:sp>
        <p:nvSpPr>
          <p:cNvPr id="8" name="Text Placeholder 7">
            <a:extLst>
              <a:ext uri="{FF2B5EF4-FFF2-40B4-BE49-F238E27FC236}">
                <a16:creationId xmlns:a16="http://schemas.microsoft.com/office/drawing/2014/main" id="{14BC0BCA-62CC-4FCC-B832-E2F7900D372C}"/>
              </a:ext>
            </a:extLst>
          </p:cNvPr>
          <p:cNvSpPr>
            <a:spLocks noGrp="1"/>
          </p:cNvSpPr>
          <p:nvPr>
            <p:ph type="body" sz="quarter" idx="16"/>
          </p:nvPr>
        </p:nvSpPr>
        <p:spPr/>
        <p:txBody>
          <a:bodyPr/>
          <a:lstStyle/>
          <a:p>
            <a:endParaRPr lang="en-IN"/>
          </a:p>
        </p:txBody>
      </p:sp>
    </p:spTree>
    <p:extLst>
      <p:ext uri="{BB962C8B-B14F-4D97-AF65-F5344CB8AC3E}">
        <p14:creationId xmlns:p14="http://schemas.microsoft.com/office/powerpoint/2010/main" val="308606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2961276773"/>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384665" y="5050419"/>
            <a:ext cx="2727803" cy="1025525"/>
          </a:xfrm>
        </p:spPr>
        <p:txBody>
          <a:bodyPr/>
          <a:lstStyle/>
          <a:p>
            <a:r>
              <a:rPr lang="en-US" sz="4000" dirty="0"/>
              <a:t>MARKET RESEARCH</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3537906"/>
            <a:ext cx="4294206" cy="755650"/>
          </a:xfrm>
        </p:spPr>
        <p:txBody>
          <a:bodyPr>
            <a:normAutofit fontScale="25000" lnSpcReduction="20000"/>
          </a:bodyPr>
          <a:lstStyle/>
          <a:p>
            <a:pPr>
              <a:lnSpc>
                <a:spcPct val="120000"/>
              </a:lnSpc>
            </a:pPr>
            <a:r>
              <a:rPr lang="en-US" sz="8000" dirty="0">
                <a:latin typeface="Elephant" panose="02020904090505020303" pitchFamily="18" charset="0"/>
              </a:rPr>
              <a:t>• Identify Target Area: Choose a location near residential areas, schools, colleges, and gyms.</a:t>
            </a:r>
          </a:p>
          <a:p>
            <a:pPr>
              <a:lnSpc>
                <a:spcPct val="120000"/>
              </a:lnSpc>
            </a:pPr>
            <a:r>
              <a:rPr lang="en-US" sz="8000" dirty="0">
                <a:latin typeface="Elephant" panose="02020904090505020303" pitchFamily="18" charset="0"/>
              </a:rPr>
              <a:t>• Competitor Analysis: Study nearby courts — pricing, facilities, popularity.</a:t>
            </a:r>
          </a:p>
          <a:p>
            <a:pPr>
              <a:lnSpc>
                <a:spcPct val="120000"/>
              </a:lnSpc>
            </a:pPr>
            <a:r>
              <a:rPr lang="en-US" sz="8000" dirty="0">
                <a:latin typeface="Elephant" panose="02020904090505020303" pitchFamily="18" charset="0"/>
              </a:rPr>
              <a:t>• Demand Analysis: Check how popular badminton is locally. Pune has a growing fitness culture, which is a good sign.</a:t>
            </a:r>
          </a:p>
          <a:p>
            <a:pPr>
              <a:lnSpc>
                <a:spcPct val="120000"/>
              </a:lnSpc>
            </a:pPr>
            <a:br>
              <a:rPr lang="en-US" sz="8000" dirty="0">
                <a:latin typeface="Elephant" panose="02020904090505020303" pitchFamily="18" charset="0"/>
              </a:rPr>
            </a:br>
            <a:endParaRPr lang="en-US" sz="80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32265" y="5004699"/>
            <a:ext cx="2727803" cy="1025525"/>
          </a:xfrm>
        </p:spPr>
        <p:txBody>
          <a:bodyPr/>
          <a:lstStyle/>
          <a:p>
            <a:r>
              <a:rPr lang="en-US" sz="4000" dirty="0"/>
              <a:t>BUSINESS MODEL</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2854325"/>
            <a:ext cx="4294206" cy="755650"/>
          </a:xfrm>
        </p:spPr>
        <p:txBody>
          <a:bodyPr>
            <a:normAutofit fontScale="25000" lnSpcReduction="20000"/>
          </a:bodyPr>
          <a:lstStyle/>
          <a:p>
            <a:pPr>
              <a:lnSpc>
                <a:spcPct val="120000"/>
              </a:lnSpc>
            </a:pPr>
            <a:r>
              <a:rPr lang="en-US" sz="8000" b="1" dirty="0">
                <a:latin typeface="Elephant" panose="02020904090505020303" pitchFamily="18" charset="0"/>
              </a:rPr>
              <a:t> • </a:t>
            </a:r>
            <a:r>
              <a:rPr lang="en-US" sz="8000" dirty="0">
                <a:latin typeface="Elephant" panose="02020904090505020303" pitchFamily="18" charset="0"/>
              </a:rPr>
              <a:t>Monthly/Annual Memberships: Offers for regular players.</a:t>
            </a:r>
          </a:p>
          <a:p>
            <a:pPr>
              <a:lnSpc>
                <a:spcPct val="120000"/>
              </a:lnSpc>
            </a:pPr>
            <a:r>
              <a:rPr lang="en-US" sz="8000" dirty="0">
                <a:latin typeface="Elephant" panose="02020904090505020303" pitchFamily="18" charset="0"/>
              </a:rPr>
              <a:t>• Coaching Services: For kids, beginners, and advanced players.</a:t>
            </a:r>
          </a:p>
          <a:p>
            <a:pPr>
              <a:lnSpc>
                <a:spcPct val="120000"/>
              </a:lnSpc>
            </a:pPr>
            <a:r>
              <a:rPr lang="en-US" sz="8000" dirty="0">
                <a:latin typeface="Elephant" panose="02020904090505020303" pitchFamily="18" charset="0"/>
              </a:rPr>
              <a:t>• Events &amp; Tournaments: Charge for participation or sponsorships.</a:t>
            </a:r>
          </a:p>
          <a:p>
            <a:pPr>
              <a:lnSpc>
                <a:spcPct val="120000"/>
              </a:lnSpc>
            </a:pPr>
            <a:r>
              <a:rPr lang="en-US" sz="8000" dirty="0">
                <a:latin typeface="Elephant" panose="02020904090505020303" pitchFamily="18" charset="0"/>
              </a:rPr>
              <a:t>• Equipment Shop/Café: Sell racquets, shuttlecocks, drinks, snacks.</a:t>
            </a:r>
          </a:p>
          <a:p>
            <a:pPr>
              <a:lnSpc>
                <a:spcPct val="120000"/>
              </a:lnSpc>
            </a:pPr>
            <a:r>
              <a:rPr lang="en-US" sz="8000" dirty="0">
                <a:latin typeface="Elephant" panose="02020904090505020303" pitchFamily="18" charset="0"/>
              </a:rPr>
              <a:t>Hourly Court Rentals: Peak &amp; non-peak rates.</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421369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4867539"/>
            <a:ext cx="4544365" cy="1025525"/>
          </a:xfrm>
        </p:spPr>
        <p:txBody>
          <a:bodyPr/>
          <a:lstStyle/>
          <a:p>
            <a:r>
              <a:rPr lang="en-US" sz="3200" dirty="0"/>
              <a:t>LOCATION &amp; INFRASTRUCTURE</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2854325"/>
            <a:ext cx="4294206" cy="755650"/>
          </a:xfrm>
        </p:spPr>
        <p:txBody>
          <a:bodyPr>
            <a:normAutofit fontScale="25000" lnSpcReduction="20000"/>
          </a:bodyPr>
          <a:lstStyle/>
          <a:p>
            <a:pPr>
              <a:lnSpc>
                <a:spcPct val="120000"/>
              </a:lnSpc>
            </a:pPr>
            <a:r>
              <a:rPr lang="en-US" sz="8000" b="1" dirty="0">
                <a:latin typeface="Elephant" panose="02020904090505020303" pitchFamily="18" charset="0"/>
              </a:rPr>
              <a:t> • </a:t>
            </a:r>
            <a:r>
              <a:rPr lang="en-US" dirty="0"/>
              <a:t> </a:t>
            </a:r>
            <a:r>
              <a:rPr lang="en-US" sz="7200" dirty="0">
                <a:latin typeface="Elephant" panose="02020904090505020303" pitchFamily="18" charset="0"/>
              </a:rPr>
              <a:t>Space Requirement: </a:t>
            </a:r>
            <a:r>
              <a:rPr lang="en-US" sz="6400" dirty="0">
                <a:latin typeface="Elephant" panose="02020904090505020303" pitchFamily="18" charset="0"/>
              </a:rPr>
              <a:t>7000-8000 SQFT</a:t>
            </a:r>
            <a:r>
              <a:rPr lang="en-US" sz="7200" dirty="0">
                <a:latin typeface="Elephant" panose="02020904090505020303" pitchFamily="18" charset="0"/>
              </a:rPr>
              <a:t> (for 4 courts).</a:t>
            </a:r>
          </a:p>
          <a:p>
            <a:pPr>
              <a:lnSpc>
                <a:spcPct val="120000"/>
              </a:lnSpc>
            </a:pPr>
            <a:r>
              <a:rPr lang="en-US" sz="7200" dirty="0">
                <a:latin typeface="Elephant" panose="02020904090505020303" pitchFamily="18" charset="0"/>
              </a:rPr>
              <a:t>• Location Preference: Accessible by public transport, with parking.</a:t>
            </a:r>
          </a:p>
          <a:p>
            <a:pPr>
              <a:lnSpc>
                <a:spcPct val="120000"/>
              </a:lnSpc>
            </a:pPr>
            <a:r>
              <a:rPr lang="en-US" sz="7200" dirty="0">
                <a:latin typeface="Elephant" panose="02020904090505020303" pitchFamily="18" charset="0"/>
              </a:rPr>
              <a:t>• Court Specifications:</a:t>
            </a:r>
          </a:p>
          <a:p>
            <a:pPr>
              <a:lnSpc>
                <a:spcPct val="120000"/>
              </a:lnSpc>
            </a:pPr>
            <a:r>
              <a:rPr lang="en-US" sz="7200" dirty="0">
                <a:latin typeface="Elephant" panose="02020904090505020303" pitchFamily="18" charset="0"/>
              </a:rPr>
              <a:t>• Flooring: Wooden (preferable for professional play) or synthetic.</a:t>
            </a:r>
          </a:p>
          <a:p>
            <a:pPr>
              <a:lnSpc>
                <a:spcPct val="120000"/>
              </a:lnSpc>
            </a:pPr>
            <a:r>
              <a:rPr lang="en-US" sz="7200" dirty="0">
                <a:latin typeface="Elephant" panose="02020904090505020303" pitchFamily="18" charset="0"/>
              </a:rPr>
              <a:t>• Ceiling Height: Minimum 9 meters.</a:t>
            </a:r>
          </a:p>
          <a:p>
            <a:pPr>
              <a:lnSpc>
                <a:spcPct val="120000"/>
              </a:lnSpc>
            </a:pPr>
            <a:r>
              <a:rPr lang="en-US" sz="7200" dirty="0">
                <a:latin typeface="Elephant" panose="02020904090505020303" pitchFamily="18" charset="0"/>
              </a:rPr>
              <a:t>• Lighting: Non-glare LED lights.</a:t>
            </a:r>
          </a:p>
          <a:p>
            <a:pPr>
              <a:lnSpc>
                <a:spcPct val="120000"/>
              </a:lnSpc>
            </a:pPr>
            <a:r>
              <a:rPr lang="en-US" sz="7200" dirty="0">
                <a:latin typeface="Elephant" panose="02020904090505020303" pitchFamily="18" charset="0"/>
              </a:rPr>
              <a:t>• Ventilation/AC for comfort.</a:t>
            </a:r>
          </a:p>
          <a:p>
            <a:pPr>
              <a:lnSpc>
                <a:spcPct val="120000"/>
              </a:lnSpc>
            </a:pPr>
            <a:r>
              <a:rPr lang="en-US" sz="7200" dirty="0">
                <a:latin typeface="Elephant" panose="02020904090505020303" pitchFamily="18" charset="0"/>
              </a:rPr>
              <a:t>• Washrooms, changing rooms, waiting area.</a:t>
            </a:r>
          </a:p>
          <a:p>
            <a:br>
              <a:rPr lang="en-US" sz="8000" dirty="0"/>
            </a:br>
            <a:endParaRPr lang="en-US" sz="80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592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5019939"/>
            <a:ext cx="4544365" cy="1025525"/>
          </a:xfrm>
        </p:spPr>
        <p:txBody>
          <a:bodyPr/>
          <a:lstStyle/>
          <a:p>
            <a:r>
              <a:rPr lang="en-US" sz="4000" dirty="0"/>
              <a:t>LEGAL</a:t>
            </a:r>
            <a:r>
              <a:rPr lang="en-US" sz="3200" dirty="0"/>
              <a:t> </a:t>
            </a:r>
            <a:br>
              <a:rPr lang="en-US" sz="3200" dirty="0"/>
            </a:br>
            <a:r>
              <a:rPr lang="en-US" sz="4000" dirty="0"/>
              <a:t>FORMALITIES</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3156166"/>
            <a:ext cx="4294206" cy="755650"/>
          </a:xfrm>
        </p:spPr>
        <p:txBody>
          <a:bodyPr>
            <a:normAutofit fontScale="25000" lnSpcReduction="20000"/>
          </a:bodyPr>
          <a:lstStyle/>
          <a:p>
            <a:pPr>
              <a:lnSpc>
                <a:spcPct val="120000"/>
              </a:lnSpc>
            </a:pPr>
            <a:r>
              <a:rPr lang="en-US" sz="8000" dirty="0">
                <a:latin typeface="Elephant" panose="02020904090505020303" pitchFamily="18" charset="0"/>
              </a:rPr>
              <a:t>• Business Registration: Sole Proprietorship/LLP/Pvt Ltd.</a:t>
            </a:r>
          </a:p>
          <a:p>
            <a:pPr>
              <a:lnSpc>
                <a:spcPct val="120000"/>
              </a:lnSpc>
            </a:pPr>
            <a:r>
              <a:rPr lang="en-US" sz="8000" dirty="0">
                <a:latin typeface="Elephant" panose="02020904090505020303" pitchFamily="18" charset="0"/>
              </a:rPr>
              <a:t>• GST Registration: Mandatory for billing.</a:t>
            </a:r>
          </a:p>
          <a:p>
            <a:pPr>
              <a:lnSpc>
                <a:spcPct val="120000"/>
              </a:lnSpc>
            </a:pPr>
            <a:r>
              <a:rPr lang="en-US" sz="8000" dirty="0">
                <a:latin typeface="Elephant" panose="02020904090505020303" pitchFamily="18" charset="0"/>
              </a:rPr>
              <a:t>• Local Municipal Licenses: Health and safety compliance, shop license.</a:t>
            </a:r>
          </a:p>
          <a:p>
            <a:pPr>
              <a:lnSpc>
                <a:spcPct val="120000"/>
              </a:lnSpc>
            </a:pPr>
            <a:r>
              <a:rPr lang="en-US" sz="8000" dirty="0">
                <a:latin typeface="Elephant" panose="02020904090505020303" pitchFamily="18" charset="0"/>
              </a:rPr>
              <a:t>• Fire &amp; Safety Clearance.</a:t>
            </a:r>
          </a:p>
          <a:p>
            <a:pPr>
              <a:lnSpc>
                <a:spcPct val="120000"/>
              </a:lnSpc>
            </a:pPr>
            <a:r>
              <a:rPr lang="en-US" sz="8000" dirty="0">
                <a:latin typeface="Elephant" panose="02020904090505020303" pitchFamily="18" charset="0"/>
              </a:rPr>
              <a:t>• Insurance: Property, liability, employee insurance.</a:t>
            </a:r>
          </a:p>
          <a:p>
            <a:pPr>
              <a:lnSpc>
                <a:spcPct val="120000"/>
              </a:lnSpc>
            </a:pPr>
            <a:br>
              <a:rPr lang="en-US" sz="8000" dirty="0"/>
            </a:br>
            <a:br>
              <a:rPr lang="en-US" sz="8000" dirty="0"/>
            </a:br>
            <a:endParaRPr lang="en-US" sz="80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279467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5019939"/>
            <a:ext cx="4544365" cy="1025525"/>
          </a:xfrm>
        </p:spPr>
        <p:txBody>
          <a:bodyPr/>
          <a:lstStyle/>
          <a:p>
            <a:r>
              <a:rPr lang="en-US" sz="4000" dirty="0"/>
              <a:t>COST</a:t>
            </a:r>
            <a:br>
              <a:rPr lang="en-US" sz="4000" dirty="0"/>
            </a:br>
            <a:r>
              <a:rPr lang="en-US" sz="4000" dirty="0"/>
              <a:t>ESTIMATION</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3156166"/>
            <a:ext cx="4294206" cy="755650"/>
          </a:xfrm>
        </p:spPr>
        <p:txBody>
          <a:bodyPr>
            <a:normAutofit fontScale="25000" lnSpcReduction="20000"/>
          </a:bodyPr>
          <a:lstStyle/>
          <a:p>
            <a:pPr>
              <a:lnSpc>
                <a:spcPct val="120000"/>
              </a:lnSpc>
            </a:pPr>
            <a:r>
              <a:rPr lang="en-IN" sz="6400" dirty="0">
                <a:latin typeface="Elephant" panose="02020904090505020303" pitchFamily="18" charset="0"/>
              </a:rPr>
              <a:t>•</a:t>
            </a:r>
            <a:r>
              <a:rPr lang="en-IN" dirty="0"/>
              <a:t> </a:t>
            </a:r>
            <a:r>
              <a:rPr lang="en-IN" sz="6400" dirty="0">
                <a:latin typeface="Elephant" panose="02020904090505020303" pitchFamily="18" charset="0"/>
              </a:rPr>
              <a:t>Initial Investment: ₹25-50 lakhs (varies by size and facilities).</a:t>
            </a:r>
          </a:p>
          <a:p>
            <a:pPr>
              <a:lnSpc>
                <a:spcPct val="120000"/>
              </a:lnSpc>
            </a:pPr>
            <a:r>
              <a:rPr lang="en-IN" sz="6400" dirty="0">
                <a:latin typeface="Elephant" panose="02020904090505020303" pitchFamily="18" charset="0"/>
              </a:rPr>
              <a:t>• Land/Lease: ₹1-3 lakhs/month rent (if leasing).</a:t>
            </a:r>
          </a:p>
          <a:p>
            <a:pPr>
              <a:lnSpc>
                <a:spcPct val="120000"/>
              </a:lnSpc>
            </a:pPr>
            <a:r>
              <a:rPr lang="en-IN" sz="6400" dirty="0">
                <a:latin typeface="Elephant" panose="02020904090505020303" pitchFamily="18" charset="0"/>
              </a:rPr>
              <a:t>• Construction &amp; Flooring: ₹10-20 lakhs.</a:t>
            </a:r>
          </a:p>
          <a:p>
            <a:pPr>
              <a:lnSpc>
                <a:spcPct val="120000"/>
              </a:lnSpc>
            </a:pPr>
            <a:r>
              <a:rPr lang="en-IN" sz="6400" dirty="0">
                <a:latin typeface="Elephant" panose="02020904090505020303" pitchFamily="18" charset="0"/>
              </a:rPr>
              <a:t>• Lighting &amp; Interiors: ₹3-5 lakhs.</a:t>
            </a:r>
          </a:p>
          <a:p>
            <a:pPr>
              <a:lnSpc>
                <a:spcPct val="120000"/>
              </a:lnSpc>
            </a:pPr>
            <a:r>
              <a:rPr lang="en-IN" sz="6400" dirty="0">
                <a:latin typeface="Elephant" panose="02020904090505020303" pitchFamily="18" charset="0"/>
              </a:rPr>
              <a:t>• Equipment (Nets, Poles, Rackets, Shuttles): ₹1-2 lakhs.</a:t>
            </a:r>
          </a:p>
          <a:p>
            <a:pPr>
              <a:lnSpc>
                <a:spcPct val="120000"/>
              </a:lnSpc>
            </a:pPr>
            <a:r>
              <a:rPr lang="en-IN" sz="6400" dirty="0">
                <a:latin typeface="Elephant" panose="02020904090505020303" pitchFamily="18" charset="0"/>
              </a:rPr>
              <a:t>• Furniture, changing rooms, café setup: ₹3-5 lakhs.</a:t>
            </a:r>
          </a:p>
          <a:p>
            <a:pPr>
              <a:lnSpc>
                <a:spcPct val="120000"/>
              </a:lnSpc>
            </a:pPr>
            <a:r>
              <a:rPr lang="en-IN" sz="6400" dirty="0">
                <a:latin typeface="Elephant" panose="02020904090505020303" pitchFamily="18" charset="0"/>
              </a:rPr>
              <a:t>• Marketing &amp; Branding: ₹1-2 lakhs.</a:t>
            </a:r>
          </a:p>
          <a:p>
            <a:pPr>
              <a:lnSpc>
                <a:spcPct val="120000"/>
              </a:lnSpc>
            </a:pPr>
            <a:r>
              <a:rPr lang="en-IN" sz="6400" dirty="0">
                <a:latin typeface="Elephant" panose="02020904090505020303" pitchFamily="18" charset="0"/>
              </a:rPr>
              <a:t>• Licenses &amp; Insurance: ₹1-2 lakhs.</a:t>
            </a:r>
          </a:p>
          <a:p>
            <a:pPr>
              <a:lnSpc>
                <a:spcPct val="120000"/>
              </a:lnSpc>
            </a:pPr>
            <a:r>
              <a:rPr lang="en-IN" sz="6400" dirty="0">
                <a:latin typeface="Elephant" panose="02020904090505020303" pitchFamily="18" charset="0"/>
              </a:rPr>
              <a:t>• Working Capital (Salaries, utilities): ₹3-5 lakhs.</a:t>
            </a:r>
          </a:p>
          <a:p>
            <a:pPr>
              <a:lnSpc>
                <a:spcPct val="120000"/>
              </a:lnSpc>
            </a:pPr>
            <a:br>
              <a:rPr lang="en-IN" sz="6400" dirty="0">
                <a:latin typeface="Elephant" panose="02020904090505020303" pitchFamily="18" charset="0"/>
              </a:rPr>
            </a:br>
            <a:br>
              <a:rPr lang="en-US" sz="6400" dirty="0">
                <a:latin typeface="Elephant" panose="02020904090505020303" pitchFamily="18" charset="0"/>
              </a:rPr>
            </a:br>
            <a:endParaRPr lang="en-US" sz="64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22634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4867539"/>
            <a:ext cx="4544365" cy="1025525"/>
          </a:xfrm>
        </p:spPr>
        <p:txBody>
          <a:bodyPr/>
          <a:lstStyle/>
          <a:p>
            <a:r>
              <a:rPr lang="en-US" sz="4000" dirty="0"/>
              <a:t>STAFFING</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48209" y="3156166"/>
            <a:ext cx="4294206" cy="755650"/>
          </a:xfrm>
        </p:spPr>
        <p:txBody>
          <a:bodyPr>
            <a:normAutofit fontScale="25000" lnSpcReduction="20000"/>
          </a:bodyPr>
          <a:lstStyle/>
          <a:p>
            <a:pPr>
              <a:lnSpc>
                <a:spcPct val="120000"/>
              </a:lnSpc>
            </a:pPr>
            <a:r>
              <a:rPr lang="en-IN" dirty="0"/>
              <a:t> </a:t>
            </a:r>
            <a:r>
              <a:rPr lang="en-US" sz="8000" dirty="0">
                <a:latin typeface="Elephant" panose="02020904090505020303" pitchFamily="18" charset="0"/>
              </a:rPr>
              <a:t>• Coach/Trainer: Certified badminton coach (₹25-40k/month).</a:t>
            </a:r>
          </a:p>
          <a:p>
            <a:pPr>
              <a:lnSpc>
                <a:spcPct val="120000"/>
              </a:lnSpc>
            </a:pPr>
            <a:r>
              <a:rPr lang="en-US" sz="8000" dirty="0">
                <a:latin typeface="Elephant" panose="02020904090505020303" pitchFamily="18" charset="0"/>
              </a:rPr>
              <a:t>• Receptionist: To manage bookings (₹15-20k/month).</a:t>
            </a:r>
          </a:p>
          <a:p>
            <a:pPr>
              <a:lnSpc>
                <a:spcPct val="120000"/>
              </a:lnSpc>
            </a:pPr>
            <a:r>
              <a:rPr lang="en-US" sz="8000" dirty="0">
                <a:latin typeface="Elephant" panose="02020904090505020303" pitchFamily="18" charset="0"/>
              </a:rPr>
              <a:t>• Support Staff: Cleaning and maintenance (₹12-15k/month).</a:t>
            </a:r>
          </a:p>
          <a:p>
            <a:pPr>
              <a:lnSpc>
                <a:spcPct val="120000"/>
              </a:lnSpc>
            </a:pPr>
            <a:r>
              <a:rPr lang="en-US" sz="8000" dirty="0">
                <a:latin typeface="Elephant" panose="02020904090505020303" pitchFamily="18" charset="0"/>
              </a:rPr>
              <a:t>• Café/Shop Attendant: Optional.</a:t>
            </a:r>
          </a:p>
          <a:p>
            <a:br>
              <a:rPr lang="en-US" sz="6600" dirty="0"/>
            </a:br>
            <a:br>
              <a:rPr lang="en-IN" sz="6400" dirty="0">
                <a:latin typeface="Elephant" panose="02020904090505020303" pitchFamily="18" charset="0"/>
              </a:rPr>
            </a:br>
            <a:br>
              <a:rPr lang="en-US" sz="6400" dirty="0">
                <a:latin typeface="Elephant" panose="02020904090505020303" pitchFamily="18" charset="0"/>
              </a:rPr>
            </a:br>
            <a:endParaRPr lang="en-US" sz="64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185965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5062848"/>
            <a:ext cx="4544365" cy="1025525"/>
          </a:xfrm>
        </p:spPr>
        <p:txBody>
          <a:bodyPr/>
          <a:lstStyle/>
          <a:p>
            <a:r>
              <a:rPr lang="en-US" sz="4000" dirty="0"/>
              <a:t>MARKETING</a:t>
            </a:r>
            <a:br>
              <a:rPr lang="en-US" sz="4000" dirty="0"/>
            </a:br>
            <a:r>
              <a:rPr lang="en-US" sz="4000" dirty="0"/>
              <a:t>STRATEGY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79377" y="3458007"/>
            <a:ext cx="4294206" cy="755650"/>
          </a:xfrm>
        </p:spPr>
        <p:txBody>
          <a:bodyPr>
            <a:noAutofit/>
          </a:bodyPr>
          <a:lstStyle/>
          <a:p>
            <a:pPr>
              <a:lnSpc>
                <a:spcPct val="100000"/>
              </a:lnSpc>
            </a:pPr>
            <a:r>
              <a:rPr lang="en-IN" sz="1600" dirty="0">
                <a:latin typeface="Elephant" panose="02020904090505020303" pitchFamily="18" charset="0"/>
              </a:rPr>
              <a:t> </a:t>
            </a:r>
            <a:r>
              <a:rPr lang="en-US" sz="1600" dirty="0">
                <a:latin typeface="Elephant" panose="02020904090505020303" pitchFamily="18" charset="0"/>
              </a:rPr>
              <a:t>• Pre-launch Promotion:</a:t>
            </a:r>
          </a:p>
          <a:p>
            <a:pPr>
              <a:lnSpc>
                <a:spcPct val="100000"/>
              </a:lnSpc>
            </a:pPr>
            <a:r>
              <a:rPr lang="en-US" sz="1600" dirty="0">
                <a:latin typeface="Elephant" panose="02020904090505020303" pitchFamily="18" charset="0"/>
              </a:rPr>
              <a:t>• Social media ads targeting Pune residents.</a:t>
            </a:r>
          </a:p>
          <a:p>
            <a:pPr>
              <a:lnSpc>
                <a:spcPct val="100000"/>
              </a:lnSpc>
            </a:pPr>
            <a:r>
              <a:rPr lang="en-US" sz="1600" dirty="0">
                <a:latin typeface="Elephant" panose="02020904090505020303" pitchFamily="18" charset="0"/>
              </a:rPr>
              <a:t>• Tie-ups with local schools, colleges, gyms.</a:t>
            </a:r>
          </a:p>
          <a:p>
            <a:pPr>
              <a:lnSpc>
                <a:spcPct val="100000"/>
              </a:lnSpc>
            </a:pPr>
            <a:r>
              <a:rPr lang="en-US" sz="1600" dirty="0">
                <a:latin typeface="Elephant" panose="02020904090505020303" pitchFamily="18" charset="0"/>
              </a:rPr>
              <a:t>• Flyers, banners, local newspaper ads.</a:t>
            </a:r>
          </a:p>
          <a:p>
            <a:pPr>
              <a:lnSpc>
                <a:spcPct val="100000"/>
              </a:lnSpc>
            </a:pPr>
            <a:r>
              <a:rPr lang="en-US" sz="1600" dirty="0">
                <a:latin typeface="Elephant" panose="02020904090505020303" pitchFamily="18" charset="0"/>
              </a:rPr>
              <a:t>• Offer free trial sessions or discounts for early memberships.</a:t>
            </a:r>
          </a:p>
          <a:p>
            <a:pPr>
              <a:lnSpc>
                <a:spcPct val="100000"/>
              </a:lnSpc>
            </a:pPr>
            <a:endParaRPr lang="en-US" sz="1600" dirty="0">
              <a:latin typeface="Elephant" panose="02020904090505020303" pitchFamily="18" charset="0"/>
            </a:endParaRPr>
          </a:p>
          <a:p>
            <a:pPr>
              <a:lnSpc>
                <a:spcPct val="100000"/>
              </a:lnSpc>
            </a:pPr>
            <a:r>
              <a:rPr lang="en-US" sz="1600" dirty="0">
                <a:latin typeface="Elephant" panose="02020904090505020303" pitchFamily="18" charset="0"/>
              </a:rPr>
              <a:t>• Post-launch:</a:t>
            </a:r>
          </a:p>
          <a:p>
            <a:pPr>
              <a:lnSpc>
                <a:spcPct val="100000"/>
              </a:lnSpc>
            </a:pPr>
            <a:r>
              <a:rPr lang="en-US" sz="1600" dirty="0">
                <a:latin typeface="Elephant" panose="02020904090505020303" pitchFamily="18" charset="0"/>
              </a:rPr>
              <a:t>• Regular tournaments, leagues, coaching camps.</a:t>
            </a:r>
          </a:p>
          <a:p>
            <a:pPr>
              <a:lnSpc>
                <a:spcPct val="100000"/>
              </a:lnSpc>
            </a:pPr>
            <a:r>
              <a:rPr lang="en-US" sz="1600" dirty="0">
                <a:latin typeface="Elephant" panose="02020904090505020303" pitchFamily="18" charset="0"/>
              </a:rPr>
              <a:t>• Referral discounts, loyalty programs.</a:t>
            </a:r>
          </a:p>
          <a:p>
            <a:pPr>
              <a:lnSpc>
                <a:spcPct val="100000"/>
              </a:lnSpc>
            </a:pPr>
            <a:r>
              <a:rPr lang="en-US" sz="1600" dirty="0">
                <a:latin typeface="Elephant" panose="02020904090505020303" pitchFamily="18" charset="0"/>
              </a:rPr>
              <a:t>• Collaborations with brands for sponsorship.</a:t>
            </a:r>
          </a:p>
          <a:p>
            <a:pPr>
              <a:lnSpc>
                <a:spcPct val="100000"/>
              </a:lnSpc>
            </a:pPr>
            <a:br>
              <a:rPr lang="en-US" sz="1600" dirty="0">
                <a:latin typeface="Elephant" panose="02020904090505020303" pitchFamily="18" charset="0"/>
              </a:rPr>
            </a:br>
            <a:br>
              <a:rPr lang="en-IN" sz="1600" dirty="0">
                <a:latin typeface="Elephant" panose="02020904090505020303" pitchFamily="18" charset="0"/>
              </a:rPr>
            </a:br>
            <a:br>
              <a:rPr lang="en-US" sz="1600" dirty="0">
                <a:latin typeface="Elephant" panose="02020904090505020303" pitchFamily="18" charset="0"/>
              </a:rPr>
            </a:br>
            <a:endParaRPr lang="en-US" sz="16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90516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151922" y="5062848"/>
            <a:ext cx="4544365" cy="1025525"/>
          </a:xfrm>
        </p:spPr>
        <p:txBody>
          <a:bodyPr/>
          <a:lstStyle/>
          <a:p>
            <a:r>
              <a:rPr lang="en-US" sz="4000" dirty="0"/>
              <a:t>REVENUE</a:t>
            </a:r>
            <a:br>
              <a:rPr lang="en-US" sz="4000" dirty="0"/>
            </a:br>
            <a:r>
              <a:rPr lang="en-US" sz="4000" dirty="0"/>
              <a:t>PROJECTION</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679377" y="3835832"/>
            <a:ext cx="4294206" cy="755650"/>
          </a:xfrm>
        </p:spPr>
        <p:txBody>
          <a:bodyPr>
            <a:noAutofit/>
          </a:bodyPr>
          <a:lstStyle/>
          <a:p>
            <a:pPr>
              <a:lnSpc>
                <a:spcPct val="100000"/>
              </a:lnSpc>
            </a:pPr>
            <a:r>
              <a:rPr lang="en-US" sz="1800" dirty="0">
                <a:latin typeface="Elephant" panose="02020904090505020303" pitchFamily="18" charset="0"/>
              </a:rPr>
              <a:t>•</a:t>
            </a:r>
            <a:r>
              <a:rPr lang="en-US" sz="1600" dirty="0"/>
              <a:t> </a:t>
            </a:r>
            <a:r>
              <a:rPr lang="en-US" sz="1800" dirty="0">
                <a:latin typeface="Elephant" panose="02020904090505020303" pitchFamily="18" charset="0"/>
              </a:rPr>
              <a:t>Daily Rental Revenue: ₹300-500 per hour per court.</a:t>
            </a:r>
          </a:p>
          <a:p>
            <a:pPr>
              <a:lnSpc>
                <a:spcPct val="100000"/>
              </a:lnSpc>
            </a:pPr>
            <a:r>
              <a:rPr lang="en-US" sz="1800" dirty="0">
                <a:latin typeface="Elephant" panose="02020904090505020303" pitchFamily="18" charset="0"/>
              </a:rPr>
              <a:t>• Memberships: ₹1100-1500/month per person.</a:t>
            </a:r>
          </a:p>
          <a:p>
            <a:pPr>
              <a:lnSpc>
                <a:spcPct val="100000"/>
              </a:lnSpc>
            </a:pPr>
            <a:r>
              <a:rPr lang="en-US" sz="1800" dirty="0">
                <a:latin typeface="Elephant" panose="02020904090505020303" pitchFamily="18" charset="0"/>
              </a:rPr>
              <a:t>• Coaching: ₹2000-4000 per person per month.</a:t>
            </a:r>
          </a:p>
          <a:p>
            <a:pPr>
              <a:lnSpc>
                <a:spcPct val="100000"/>
              </a:lnSpc>
            </a:pPr>
            <a:r>
              <a:rPr lang="en-US" sz="1800" dirty="0">
                <a:latin typeface="Elephant" panose="02020904090505020303" pitchFamily="18" charset="0"/>
              </a:rPr>
              <a:t>• Other Income: Equipment sales, café revenue, events.</a:t>
            </a:r>
          </a:p>
          <a:p>
            <a:pPr>
              <a:lnSpc>
                <a:spcPct val="100000"/>
              </a:lnSpc>
            </a:pPr>
            <a:r>
              <a:rPr lang="en-US" sz="1800" dirty="0">
                <a:latin typeface="Elephant" panose="02020904090505020303" pitchFamily="18" charset="0"/>
              </a:rPr>
              <a:t>• Monthly Revenue Estimate: ₹4-6 lakhs (for 4 courts running efficiently).</a:t>
            </a:r>
          </a:p>
          <a:p>
            <a:pPr>
              <a:lnSpc>
                <a:spcPct val="100000"/>
              </a:lnSpc>
            </a:pPr>
            <a:r>
              <a:rPr lang="en-US" sz="1800" dirty="0">
                <a:latin typeface="Elephant" panose="02020904090505020303" pitchFamily="18" charset="0"/>
              </a:rPr>
              <a:t>• Break-even: Expected within 18-24 months with good marketing and steady customer flow.</a:t>
            </a:r>
          </a:p>
          <a:p>
            <a:pPr>
              <a:lnSpc>
                <a:spcPct val="100000"/>
              </a:lnSpc>
            </a:pPr>
            <a:br>
              <a:rPr lang="en-US" sz="1800" dirty="0">
                <a:latin typeface="Elephant" panose="02020904090505020303" pitchFamily="18" charset="0"/>
              </a:rPr>
            </a:br>
            <a:endParaRPr lang="en-US" sz="1800" dirty="0">
              <a:latin typeface="Elephant" panose="02020904090505020303" pitchFamily="18" charset="0"/>
            </a:endParaRPr>
          </a:p>
          <a:p>
            <a:br>
              <a:rPr lang="en-US" sz="1600" dirty="0"/>
            </a:br>
            <a:br>
              <a:rPr lang="en-US" sz="1600" dirty="0">
                <a:latin typeface="Elephant" panose="02020904090505020303" pitchFamily="18" charset="0"/>
              </a:rPr>
            </a:br>
            <a:br>
              <a:rPr lang="en-IN" sz="1600" dirty="0">
                <a:latin typeface="Elephant" panose="02020904090505020303" pitchFamily="18" charset="0"/>
              </a:rPr>
            </a:br>
            <a:br>
              <a:rPr lang="en-US" sz="1600" dirty="0">
                <a:latin typeface="Elephant" panose="02020904090505020303" pitchFamily="18" charset="0"/>
              </a:rPr>
            </a:br>
            <a:endParaRPr lang="en-US" sz="1600" dirty="0">
              <a:latin typeface="Elephant" panose="02020904090505020303" pitchFamily="18" charset="0"/>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945325631"/>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_Template_Classic-Clean-Sophisticated_MR - v4" id="{BEDDEF4C-1462-4989-8377-54CFA8C24657}" vid="{A6B5E652-DB13-4BF1-A544-B13ADD03D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C06DBF-33CB-4803-A705-9F1375E3968E}">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A9939C09-71F4-4DB5-98B9-16EE71B92211}">
  <ds:schemaRefs>
    <ds:schemaRef ds:uri="http://schemas.microsoft.com/sharepoint/v3/contenttype/forms"/>
  </ds:schemaRefs>
</ds:datastoreItem>
</file>

<file path=customXml/itemProps3.xml><?xml version="1.0" encoding="utf-8"?>
<ds:datastoreItem xmlns:ds="http://schemas.openxmlformats.org/officeDocument/2006/customXml" ds:itemID="{36B0937C-037C-43B5-9747-8DC51D76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clean sophisticated presentation</Template>
  <TotalTime>0</TotalTime>
  <Words>1068</Words>
  <Application>Microsoft Office PowerPoint</Application>
  <PresentationFormat>Widescreen</PresentationFormat>
  <Paragraphs>133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Constantia</vt:lpstr>
      <vt:lpstr>Elephant</vt:lpstr>
      <vt:lpstr>Gill Sans</vt:lpstr>
      <vt:lpstr>Helvetica Light</vt:lpstr>
      <vt:lpstr>Office Theme</vt:lpstr>
      <vt:lpstr>Business Overview &amp; Concept</vt:lpstr>
      <vt:lpstr>MARKET RESEARCH</vt:lpstr>
      <vt:lpstr>BUSINESS MODEL</vt:lpstr>
      <vt:lpstr>LOCATION &amp; INFRASTRUCTURE</vt:lpstr>
      <vt:lpstr>LEGAL  FORMALITIES</vt:lpstr>
      <vt:lpstr>COST ESTIMATION</vt:lpstr>
      <vt:lpstr>STAFFING</vt:lpstr>
      <vt:lpstr>MARKETING STRATEGY</vt:lpstr>
      <vt:lpstr>REVENUE PROJECTION</vt:lpstr>
      <vt:lpstr>GROWTH &amp; EXPANSION</vt:lpstr>
      <vt:lpstr>PowerPoint Presentation</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2025-03-13T08:42:29Z</dcterms:created>
  <dcterms:modified xsi:type="dcterms:W3CDTF">2025-03-13T09:38:31Z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