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72" r:id="rId3"/>
    <p:sldId id="273" r:id="rId4"/>
    <p:sldId id="274" r:id="rId5"/>
    <p:sldId id="275" r:id="rId6"/>
    <p:sldId id="271" r:id="rId7"/>
    <p:sldId id="270" r:id="rId8"/>
    <p:sldId id="257" r:id="rId9"/>
    <p:sldId id="258" r:id="rId10"/>
    <p:sldId id="266" r:id="rId11"/>
    <p:sldId id="259" r:id="rId12"/>
    <p:sldId id="260" r:id="rId13"/>
    <p:sldId id="261" r:id="rId14"/>
    <p:sldId id="262" r:id="rId15"/>
    <p:sldId id="267" r:id="rId16"/>
    <p:sldId id="263" r:id="rId17"/>
    <p:sldId id="268"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232"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0011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59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36e7d8b11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36e7d8b11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25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36e7d8b11_0_2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36e7d8b11_0_2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94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36e7d8b11_0_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36e7d8b11_0_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11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36e7d8b11_0_2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36e7d8b11_0_2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905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6e7d8b11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36e7d8b11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95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36e7d8b11_0_2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36e7d8b11_0_2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60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36e7d8b1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36e7d8b1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25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36e7d8b11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36e7d8b1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68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3600" dirty="0" smtClean="0">
                <a:latin typeface="Times New Roman" panose="02020603050405020304" pitchFamily="18" charset="0"/>
                <a:cs typeface="Times New Roman" panose="02020603050405020304" pitchFamily="18" charset="0"/>
              </a:rPr>
              <a:t>Loan Approval System</a:t>
            </a:r>
            <a:endParaRPr sz="3600" dirty="0">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4989356" y="3367876"/>
            <a:ext cx="3881374" cy="1218575"/>
          </a:xfrm>
          <a:prstGeom prst="rect">
            <a:avLst/>
          </a:prstGeom>
        </p:spPr>
        <p:txBody>
          <a:bodyPr spcFirstLastPara="1" wrap="square" lIns="91425" tIns="91425" rIns="91425" bIns="91425" anchor="t" anchorCtr="0">
            <a:normAutofit fontScale="25000" lnSpcReduction="20000"/>
          </a:bodyPr>
          <a:lstStyle/>
          <a:p>
            <a:pPr marL="0" lvl="0" indent="0" algn="r" rtl="0">
              <a:lnSpc>
                <a:spcPct val="90000"/>
              </a:lnSpc>
              <a:spcBef>
                <a:spcPts val="1000"/>
              </a:spcBef>
              <a:spcAft>
                <a:spcPts val="0"/>
              </a:spcAft>
              <a:buClr>
                <a:schemeClr val="dk1"/>
              </a:buClr>
              <a:buSzPct val="45833"/>
              <a:buFont typeface="Arial"/>
              <a:buNone/>
            </a:pPr>
            <a:r>
              <a:rPr lang="en" sz="5600" dirty="0" smtClean="0">
                <a:latin typeface="Times New Roman" panose="02020603050405020304" pitchFamily="18" charset="0"/>
                <a:cs typeface="Times New Roman" panose="02020603050405020304" pitchFamily="18" charset="0"/>
              </a:rPr>
              <a:t>By</a:t>
            </a:r>
            <a:endParaRPr sz="5600" dirty="0">
              <a:latin typeface="Times New Roman" panose="02020603050405020304" pitchFamily="18" charset="0"/>
              <a:cs typeface="Times New Roman" panose="02020603050405020304" pitchFamily="18" charset="0"/>
            </a:endParaRPr>
          </a:p>
          <a:p>
            <a:pPr marL="0" lvl="0" indent="0" algn="r" rtl="0">
              <a:lnSpc>
                <a:spcPct val="90000"/>
              </a:lnSpc>
              <a:spcBef>
                <a:spcPts val="1000"/>
              </a:spcBef>
              <a:spcAft>
                <a:spcPts val="0"/>
              </a:spcAft>
              <a:buClr>
                <a:schemeClr val="dk1"/>
              </a:buClr>
              <a:buSzPct val="45833"/>
              <a:buFont typeface="Arial"/>
              <a:buNone/>
            </a:pPr>
            <a:r>
              <a:rPr lang="en" sz="5600" dirty="0">
                <a:latin typeface="Times New Roman" panose="02020603050405020304" pitchFamily="18" charset="0"/>
                <a:cs typeface="Times New Roman" panose="02020603050405020304" pitchFamily="18" charset="0"/>
              </a:rPr>
              <a:t>Arham Lodha J031</a:t>
            </a:r>
            <a:endParaRPr sz="5600" dirty="0">
              <a:latin typeface="Times New Roman" panose="02020603050405020304" pitchFamily="18" charset="0"/>
              <a:cs typeface="Times New Roman" panose="02020603050405020304" pitchFamily="18" charset="0"/>
            </a:endParaRPr>
          </a:p>
          <a:p>
            <a:pPr marL="0" lvl="0" indent="0" algn="r" rtl="0">
              <a:lnSpc>
                <a:spcPct val="90000"/>
              </a:lnSpc>
              <a:spcBef>
                <a:spcPts val="1000"/>
              </a:spcBef>
              <a:spcAft>
                <a:spcPts val="0"/>
              </a:spcAft>
              <a:buClr>
                <a:schemeClr val="dk1"/>
              </a:buClr>
              <a:buSzPct val="45833"/>
              <a:buFont typeface="Arial"/>
              <a:buNone/>
            </a:pPr>
            <a:r>
              <a:rPr lang="en" sz="5600" dirty="0" smtClean="0">
                <a:latin typeface="Times New Roman" panose="02020603050405020304" pitchFamily="18" charset="0"/>
                <a:cs typeface="Times New Roman" panose="02020603050405020304" pitchFamily="18" charset="0"/>
              </a:rPr>
              <a:t>Ahnaan Merchant J036</a:t>
            </a:r>
          </a:p>
          <a:p>
            <a:pPr marL="0" lvl="0" indent="0" algn="r" rtl="0">
              <a:lnSpc>
                <a:spcPct val="90000"/>
              </a:lnSpc>
              <a:spcBef>
                <a:spcPts val="1000"/>
              </a:spcBef>
              <a:spcAft>
                <a:spcPts val="0"/>
              </a:spcAft>
              <a:buClr>
                <a:schemeClr val="dk1"/>
              </a:buClr>
              <a:buSzPct val="45833"/>
              <a:buFont typeface="Arial"/>
              <a:buNone/>
            </a:pPr>
            <a:r>
              <a:rPr lang="en" sz="5600" dirty="0" smtClean="0">
                <a:latin typeface="Times New Roman" panose="02020603050405020304" pitchFamily="18" charset="0"/>
                <a:cs typeface="Times New Roman" panose="02020603050405020304" pitchFamily="18" charset="0"/>
              </a:rPr>
              <a:t>Nishant Parekh J046</a:t>
            </a:r>
          </a:p>
          <a:p>
            <a:pPr marL="0" lvl="0" indent="0" algn="r" rtl="0">
              <a:lnSpc>
                <a:spcPct val="90000"/>
              </a:lnSpc>
              <a:spcBef>
                <a:spcPts val="1000"/>
              </a:spcBef>
              <a:spcAft>
                <a:spcPts val="0"/>
              </a:spcAft>
              <a:buClr>
                <a:schemeClr val="dk1"/>
              </a:buClr>
              <a:buSzPct val="45833"/>
              <a:buFont typeface="Arial"/>
              <a:buNone/>
            </a:pPr>
            <a:r>
              <a:rPr lang="en" sz="5600" dirty="0" smtClean="0">
                <a:latin typeface="Times New Roman" panose="02020603050405020304" pitchFamily="18" charset="0"/>
                <a:cs typeface="Times New Roman" panose="02020603050405020304" pitchFamily="18" charset="0"/>
              </a:rPr>
              <a:t>Anshul Savla J053</a:t>
            </a:r>
            <a:endParaRPr sz="5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Standard Scaling</a:t>
            </a:r>
            <a:endParaRPr lang="en-US" dirty="0">
              <a:solidFill>
                <a:schemeClr val="bg1"/>
              </a:solidFill>
            </a:endParaRPr>
          </a:p>
        </p:txBody>
      </p:sp>
      <p:sp>
        <p:nvSpPr>
          <p:cNvPr id="3" name="Text Placeholder 2"/>
          <p:cNvSpPr>
            <a:spLocks noGrp="1"/>
          </p:cNvSpPr>
          <p:nvPr>
            <p:ph type="body" idx="1"/>
          </p:nvPr>
        </p:nvSpPr>
        <p:spPr>
          <a:xfrm>
            <a:off x="356839" y="1567550"/>
            <a:ext cx="8519532" cy="2911200"/>
          </a:xfrm>
        </p:spPr>
        <p:txBody>
          <a:bodyPr/>
          <a:lstStyle/>
          <a:p>
            <a:r>
              <a:rPr lang="en-US" dirty="0" err="1"/>
              <a:t>Standardisation</a:t>
            </a:r>
            <a:r>
              <a:rPr lang="en-US" dirty="0"/>
              <a:t> is a scaling technique where the values are </a:t>
            </a:r>
            <a:r>
              <a:rPr lang="en-US" dirty="0" err="1"/>
              <a:t>centred</a:t>
            </a:r>
            <a:r>
              <a:rPr lang="en-US" dirty="0"/>
              <a:t> around mean with a unit standard deviation and mean of attributed becomes zero.</a:t>
            </a:r>
          </a:p>
          <a:p>
            <a:r>
              <a:rPr lang="en-US" dirty="0" err="1"/>
              <a:t>Normalisation</a:t>
            </a:r>
            <a:r>
              <a:rPr lang="en-US" dirty="0"/>
              <a:t> is good to use when we do not have </a:t>
            </a:r>
            <a:r>
              <a:rPr lang="en-US" dirty="0" err="1"/>
              <a:t>gaussian</a:t>
            </a:r>
            <a:r>
              <a:rPr lang="en-US" dirty="0"/>
              <a:t> distribution but generally normalization is used for models like </a:t>
            </a:r>
            <a:r>
              <a:rPr lang="en-US" dirty="0" err="1"/>
              <a:t>knn</a:t>
            </a:r>
            <a:r>
              <a:rPr lang="en-US" dirty="0"/>
              <a:t> and neural </a:t>
            </a:r>
            <a:r>
              <a:rPr lang="en-US" dirty="0" err="1"/>
              <a:t>network.In</a:t>
            </a:r>
            <a:r>
              <a:rPr lang="en-US" dirty="0"/>
              <a:t> general we use </a:t>
            </a:r>
            <a:r>
              <a:rPr lang="en-US" dirty="0" err="1"/>
              <a:t>standadisation</a:t>
            </a:r>
            <a:r>
              <a:rPr lang="en-US" dirty="0"/>
              <a:t> since it is not affected by outliers and it works better compared to </a:t>
            </a:r>
            <a:r>
              <a:rPr lang="en-US" dirty="0" err="1"/>
              <a:t>normalisation.At</a:t>
            </a:r>
            <a:r>
              <a:rPr lang="en-US" dirty="0"/>
              <a:t> the end of the day we use scaling technique which works better.</a:t>
            </a:r>
          </a:p>
          <a:p>
            <a:r>
              <a:rPr lang="en-US" dirty="0"/>
              <a:t>It is good practice to fit scaler on training data and then use it to transform testing data to avoid data leakage</a:t>
            </a:r>
          </a:p>
          <a:p>
            <a:endParaRPr lang="en-US" dirty="0"/>
          </a:p>
        </p:txBody>
      </p:sp>
      <p:pic>
        <p:nvPicPr>
          <p:cNvPr id="4" name="Picture 2" descr="Data Transformation: Standardization vs Normalization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53" y="3798848"/>
            <a:ext cx="8816897" cy="109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98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lnSpc>
                <a:spcPct val="115000"/>
              </a:lnSpc>
              <a:spcBef>
                <a:spcPts val="1200"/>
              </a:spcBef>
            </a:pPr>
            <a:r>
              <a:rPr lang="en-US" sz="2800" b="1" dirty="0" smtClean="0">
                <a:solidFill>
                  <a:schemeClr val="bg1"/>
                </a:solidFill>
              </a:rPr>
              <a:t>Feature Selection</a:t>
            </a:r>
            <a:endParaRPr sz="2700" dirty="0">
              <a:solidFill>
                <a:schemeClr val="bg1"/>
              </a:solidFill>
            </a:endParaRPr>
          </a:p>
        </p:txBody>
      </p:sp>
      <p:sp>
        <p:nvSpPr>
          <p:cNvPr id="154" name="Google Shape;154;p16"/>
          <p:cNvSpPr txBox="1">
            <a:spLocks noGrp="1"/>
          </p:cNvSpPr>
          <p:nvPr>
            <p:ph type="body" idx="1"/>
          </p:nvPr>
        </p:nvSpPr>
        <p:spPr>
          <a:xfrm>
            <a:off x="349532" y="1205091"/>
            <a:ext cx="4653776" cy="2911200"/>
          </a:xfrm>
          <a:prstGeom prst="rect">
            <a:avLst/>
          </a:prstGeom>
        </p:spPr>
        <p:txBody>
          <a:bodyPr spcFirstLastPara="1" wrap="square" lIns="91425" tIns="91425" rIns="91425" bIns="91425" anchor="t" anchorCtr="0">
            <a:noAutofit/>
          </a:bodyPr>
          <a:lstStyle/>
          <a:p>
            <a:pPr marL="0" indent="0">
              <a:lnSpc>
                <a:spcPct val="95000"/>
              </a:lnSpc>
              <a:spcBef>
                <a:spcPts val="1200"/>
              </a:spcBef>
              <a:spcAft>
                <a:spcPts val="1200"/>
              </a:spcAft>
              <a:buSzPts val="688"/>
              <a:buNone/>
            </a:pPr>
            <a:r>
              <a:rPr lang="en-US" sz="1600" b="1" dirty="0" smtClean="0">
                <a:solidFill>
                  <a:srgbClr val="00B0F0"/>
                </a:solidFill>
              </a:rPr>
              <a:t>1) TEST </a:t>
            </a:r>
            <a:r>
              <a:rPr lang="en-US" sz="1600" b="1" dirty="0">
                <a:solidFill>
                  <a:srgbClr val="00B0F0"/>
                </a:solidFill>
              </a:rPr>
              <a:t>FOR </a:t>
            </a:r>
            <a:r>
              <a:rPr lang="en-US" sz="1600" b="1" dirty="0" smtClean="0">
                <a:solidFill>
                  <a:srgbClr val="00B0F0"/>
                </a:solidFill>
              </a:rPr>
              <a:t>MULTICOLLINEARITY</a:t>
            </a:r>
          </a:p>
          <a:p>
            <a:pPr marL="0" indent="0">
              <a:buNone/>
            </a:pPr>
            <a:r>
              <a:rPr lang="en-US" sz="1600" dirty="0"/>
              <a:t>A correlation matrix is a tabular data representing the ‘correlations’ between pairs of variables in a given data.</a:t>
            </a:r>
          </a:p>
          <a:p>
            <a:pPr marL="0" indent="0">
              <a:buNone/>
            </a:pPr>
            <a:r>
              <a:rPr lang="en-US" sz="1600" dirty="0"/>
              <a:t>There are several types of correlation coefficients, but the most common of them all is the Pearson’s coefficient denoted by the Greek letter ρ (rho).</a:t>
            </a:r>
          </a:p>
          <a:p>
            <a:pPr marL="0" indent="0">
              <a:buNone/>
            </a:pPr>
            <a:r>
              <a:rPr lang="en-US" sz="1600" dirty="0"/>
              <a:t>Best way to visualize correlation is by looking at </a:t>
            </a:r>
            <a:r>
              <a:rPr lang="en-US" sz="1600" dirty="0" err="1"/>
              <a:t>heatmap</a:t>
            </a:r>
            <a:r>
              <a:rPr lang="en-US" sz="1600" dirty="0"/>
              <a:t>.</a:t>
            </a:r>
          </a:p>
          <a:p>
            <a:pPr marL="0" indent="0">
              <a:lnSpc>
                <a:spcPct val="95000"/>
              </a:lnSpc>
              <a:spcBef>
                <a:spcPts val="1200"/>
              </a:spcBef>
              <a:spcAft>
                <a:spcPts val="1200"/>
              </a:spcAft>
              <a:buSzPts val="688"/>
              <a:buNone/>
            </a:pPr>
            <a:endParaRPr sz="1600" b="1" dirty="0">
              <a:solidFill>
                <a:srgbClr val="00B0F0"/>
              </a:solidFill>
            </a:endParaRPr>
          </a:p>
        </p:txBody>
      </p:sp>
      <p:pic>
        <p:nvPicPr>
          <p:cNvPr id="4" name="Picture 2" descr="formula for correlation coefficient between two vari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113" y="4241832"/>
            <a:ext cx="30003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50549" y="1307849"/>
            <a:ext cx="3292729" cy="28084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758543"/>
          </a:xfrm>
          <a:prstGeom prst="rect">
            <a:avLst/>
          </a:prstGeom>
        </p:spPr>
        <p:txBody>
          <a:bodyPr spcFirstLastPara="1" wrap="square" lIns="91425" tIns="91425" rIns="91425" bIns="91425" anchor="t" anchorCtr="0">
            <a:normAutofit fontScale="90000"/>
          </a:bodyPr>
          <a:lstStyle/>
          <a:p>
            <a:r>
              <a:rPr lang="en-IN" b="1" dirty="0" smtClean="0">
                <a:solidFill>
                  <a:schemeClr val="bg1"/>
                </a:solidFill>
              </a:rPr>
              <a:t>2)Filter Method</a:t>
            </a:r>
            <a:r>
              <a:rPr lang="en-IN" b="1" dirty="0" smtClean="0">
                <a:solidFill>
                  <a:srgbClr val="00B0F0"/>
                </a:solidFill>
              </a:rPr>
              <a:t/>
            </a:r>
            <a:br>
              <a:rPr lang="en-IN" b="1" dirty="0" smtClean="0">
                <a:solidFill>
                  <a:srgbClr val="00B0F0"/>
                </a:solidFill>
              </a:rPr>
            </a:br>
            <a:endParaRPr lang="en-US" b="1" dirty="0">
              <a:solidFill>
                <a:srgbClr val="00B0F0"/>
              </a:solidFill>
            </a:endParaRPr>
          </a:p>
        </p:txBody>
      </p:sp>
      <p:pic>
        <p:nvPicPr>
          <p:cNvPr id="4" name="Picture 3"/>
          <p:cNvPicPr>
            <a:picLocks noChangeAspect="1"/>
          </p:cNvPicPr>
          <p:nvPr/>
        </p:nvPicPr>
        <p:blipFill>
          <a:blip r:embed="rId3"/>
          <a:stretch>
            <a:fillRect/>
          </a:stretch>
        </p:blipFill>
        <p:spPr>
          <a:xfrm>
            <a:off x="2443651" y="1226790"/>
            <a:ext cx="4627652" cy="2487830"/>
          </a:xfrm>
          <a:prstGeom prst="rect">
            <a:avLst/>
          </a:prstGeom>
        </p:spPr>
      </p:pic>
      <p:sp>
        <p:nvSpPr>
          <p:cNvPr id="3" name="Rectangle 2"/>
          <p:cNvSpPr/>
          <p:nvPr/>
        </p:nvSpPr>
        <p:spPr>
          <a:xfrm>
            <a:off x="446049" y="3986760"/>
            <a:ext cx="8355980" cy="738664"/>
          </a:xfrm>
          <a:prstGeom prst="rect">
            <a:avLst/>
          </a:prstGeom>
        </p:spPr>
        <p:txBody>
          <a:bodyPr wrap="square">
            <a:spAutoFit/>
          </a:bodyPr>
          <a:lstStyle/>
          <a:p>
            <a:r>
              <a:rPr lang="en-US" dirty="0">
                <a:solidFill>
                  <a:schemeClr val="bg1"/>
                </a:solidFill>
              </a:rPr>
              <a:t>As our y variable is </a:t>
            </a:r>
            <a:r>
              <a:rPr lang="en-US" dirty="0" smtClean="0">
                <a:solidFill>
                  <a:schemeClr val="bg1"/>
                </a:solidFill>
              </a:rPr>
              <a:t>categorical variable </a:t>
            </a:r>
            <a:r>
              <a:rPr lang="en-US" dirty="0">
                <a:solidFill>
                  <a:schemeClr val="bg1"/>
                </a:solidFill>
              </a:rPr>
              <a:t>we used </a:t>
            </a:r>
            <a:r>
              <a:rPr lang="en-US" dirty="0" smtClean="0">
                <a:solidFill>
                  <a:schemeClr val="bg1"/>
                </a:solidFill>
              </a:rPr>
              <a:t>ANOVA test and chi – square test </a:t>
            </a:r>
            <a:r>
              <a:rPr lang="en-US" dirty="0">
                <a:solidFill>
                  <a:schemeClr val="bg1"/>
                </a:solidFill>
              </a:rPr>
              <a:t>for feature selection and we also used </a:t>
            </a:r>
            <a:r>
              <a:rPr lang="en-US" dirty="0" smtClean="0">
                <a:solidFill>
                  <a:schemeClr val="bg1"/>
                </a:solidFill>
              </a:rPr>
              <a:t> </a:t>
            </a:r>
            <a:r>
              <a:rPr lang="en-US" dirty="0">
                <a:solidFill>
                  <a:schemeClr val="bg1"/>
                </a:solidFill>
              </a:rPr>
              <a:t>wrapper methods for feature </a:t>
            </a:r>
            <a:r>
              <a:rPr lang="en-US" dirty="0" smtClean="0">
                <a:solidFill>
                  <a:schemeClr val="bg1"/>
                </a:solidFill>
              </a:rPr>
              <a:t>selection which are mentioned in the next slide </a:t>
            </a:r>
            <a:r>
              <a:rPr lang="en-US" dirty="0">
                <a:solidFill>
                  <a:schemeClr val="bg1"/>
                </a:solidFill>
              </a:rPr>
              <a:t>and we selected the best set of feature which yields better accuracy.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5088432" cy="618600"/>
          </a:xfrm>
          <a:prstGeom prst="rect">
            <a:avLst/>
          </a:prstGeom>
        </p:spPr>
        <p:txBody>
          <a:bodyPr spcFirstLastPara="1" wrap="square" lIns="91425" tIns="91425" rIns="91425" bIns="91425" anchor="t" anchorCtr="0">
            <a:normAutofit/>
          </a:bodyPr>
          <a:lstStyle/>
          <a:p>
            <a:pPr lvl="0"/>
            <a:r>
              <a:rPr lang="en-IN" sz="2700" b="1" dirty="0" smtClean="0">
                <a:latin typeface="Montserrat" charset="0"/>
              </a:rPr>
              <a:t>Wrapper Methods</a:t>
            </a:r>
            <a:endParaRPr sz="2700" b="1" dirty="0">
              <a:latin typeface="Montserrat" charset="0"/>
            </a:endParaRPr>
          </a:p>
        </p:txBody>
      </p:sp>
      <p:sp>
        <p:nvSpPr>
          <p:cNvPr id="166" name="Google Shape;166;p18"/>
          <p:cNvSpPr txBox="1">
            <a:spLocks noGrp="1"/>
          </p:cNvSpPr>
          <p:nvPr>
            <p:ph type="body" idx="1"/>
          </p:nvPr>
        </p:nvSpPr>
        <p:spPr>
          <a:xfrm>
            <a:off x="1297500" y="1369625"/>
            <a:ext cx="7593739" cy="2116990"/>
          </a:xfrm>
          <a:prstGeom prst="rect">
            <a:avLst/>
          </a:prstGeom>
        </p:spPr>
        <p:txBody>
          <a:bodyPr spcFirstLastPara="1" wrap="square" lIns="91425" tIns="91425" rIns="91425" bIns="91425" anchor="t" anchorCtr="0">
            <a:normAutofit/>
          </a:bodyPr>
          <a:lstStyle/>
          <a:p>
            <a:r>
              <a:rPr lang="en-US" sz="2000" dirty="0"/>
              <a:t>Sequential feature selection </a:t>
            </a:r>
            <a:endParaRPr lang="en-US" sz="2000" dirty="0" smtClean="0"/>
          </a:p>
          <a:p>
            <a:pPr lvl="1">
              <a:buFont typeface="Wingdings" panose="05000000000000000000" pitchFamily="2" charset="2"/>
              <a:buChar char="Ø"/>
            </a:pPr>
            <a:r>
              <a:rPr lang="en-US" sz="1800" dirty="0" smtClean="0"/>
              <a:t>Forward</a:t>
            </a:r>
          </a:p>
          <a:p>
            <a:pPr lvl="1">
              <a:buFont typeface="Wingdings" panose="05000000000000000000" pitchFamily="2" charset="2"/>
              <a:buChar char="Ø"/>
            </a:pPr>
            <a:r>
              <a:rPr lang="en-US" sz="1800" dirty="0" smtClean="0"/>
              <a:t>Backward</a:t>
            </a:r>
            <a:endParaRPr lang="en-US" sz="1800" dirty="0"/>
          </a:p>
          <a:p>
            <a:r>
              <a:rPr lang="en-US" sz="2000" dirty="0"/>
              <a:t>Exhaustive Feature Selection</a:t>
            </a:r>
          </a:p>
          <a:p>
            <a:r>
              <a:rPr lang="en-US" sz="2000" dirty="0"/>
              <a:t>Recursive Feature Elimination</a:t>
            </a:r>
          </a:p>
          <a:p>
            <a:pPr marL="0" lvl="0" indent="0" algn="l" rtl="0">
              <a:spcBef>
                <a:spcPts val="1200"/>
              </a:spcBef>
              <a:spcAft>
                <a:spcPts val="1200"/>
              </a:spcAft>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5" name="Rectangle 4"/>
          <p:cNvSpPr/>
          <p:nvPr/>
        </p:nvSpPr>
        <p:spPr>
          <a:xfrm>
            <a:off x="2308303" y="2042511"/>
            <a:ext cx="4572000" cy="1323439"/>
          </a:xfrm>
          <a:prstGeom prst="rect">
            <a:avLst/>
          </a:prstGeom>
        </p:spPr>
        <p:txBody>
          <a:bodyPr>
            <a:spAutoFit/>
          </a:bodyPr>
          <a:lstStyle/>
          <a:p>
            <a:pPr algn="ctr"/>
            <a:r>
              <a:rPr lang="en-US" sz="4000" b="1" dirty="0">
                <a:solidFill>
                  <a:srgbClr val="FFFF00"/>
                </a:solidFill>
              </a:rPr>
              <a:t>Training a model </a:t>
            </a:r>
            <a:br>
              <a:rPr lang="en-US" sz="4000" b="1" dirty="0">
                <a:solidFill>
                  <a:srgbClr val="FFFF00"/>
                </a:solidFill>
              </a:rPr>
            </a:br>
            <a:r>
              <a:rPr lang="en-US" sz="4000" b="1" dirty="0">
                <a:solidFill>
                  <a:srgbClr val="FFFF00"/>
                </a:solidFill>
                <a:sym typeface="Wingdings" panose="05000000000000000000" pitchFamily="2" charset="2"/>
              </a:rPr>
              <a:t></a:t>
            </a:r>
            <a:r>
              <a:rPr lang="en-US" sz="4000" b="1" dirty="0">
                <a:solidFill>
                  <a:srgbClr val="FFFF00"/>
                </a:solidFill>
              </a:rPr>
              <a:t> </a:t>
            </a:r>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758543"/>
          </a:xfrm>
        </p:spPr>
        <p:txBody>
          <a:bodyPr/>
          <a:lstStyle/>
          <a:p>
            <a:r>
              <a:rPr lang="en-IN" b="1" dirty="0" smtClean="0">
                <a:solidFill>
                  <a:schemeClr val="bg1"/>
                </a:solidFill>
              </a:rPr>
              <a:t>Oversampling and </a:t>
            </a:r>
            <a:r>
              <a:rPr lang="en-IN" b="1" dirty="0" err="1" smtClean="0">
                <a:solidFill>
                  <a:schemeClr val="bg1"/>
                </a:solidFill>
              </a:rPr>
              <a:t>Undersampling</a:t>
            </a:r>
            <a:endParaRPr lang="en-US" b="1" dirty="0">
              <a:solidFill>
                <a:schemeClr val="bg1"/>
              </a:solidFill>
            </a:endParaRPr>
          </a:p>
        </p:txBody>
      </p:sp>
      <p:pic>
        <p:nvPicPr>
          <p:cNvPr id="1026" name="Picture 2" descr="Undersampling and oversampling: An old and a new approach | by Nour  Al-Rahman Al-Serw | Analytics Vidhy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500" y="1449659"/>
            <a:ext cx="6694207" cy="2958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6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760000"/>
          </a:xfrm>
          <a:prstGeom prst="rect">
            <a:avLst/>
          </a:prstGeom>
        </p:spPr>
        <p:txBody>
          <a:bodyPr spcFirstLastPara="1" wrap="square" lIns="91425" tIns="91425" rIns="91425" bIns="91425" anchor="t" anchorCtr="0">
            <a:normAutofit/>
          </a:bodyPr>
          <a:lstStyle/>
          <a:p>
            <a:pPr marL="0" lvl="0" indent="0" rtl="0">
              <a:lnSpc>
                <a:spcPct val="115000"/>
              </a:lnSpc>
              <a:spcBef>
                <a:spcPts val="1200"/>
              </a:spcBef>
              <a:spcAft>
                <a:spcPts val="0"/>
              </a:spcAft>
              <a:buNone/>
            </a:pPr>
            <a:r>
              <a:rPr lang="en-IN" sz="3000" b="1" dirty="0" smtClean="0">
                <a:solidFill>
                  <a:schemeClr val="bg1"/>
                </a:solidFill>
                <a:latin typeface="Montserrat" charset="0"/>
                <a:ea typeface="Arial"/>
                <a:cs typeface="Arial"/>
                <a:sym typeface="Arial"/>
              </a:rPr>
              <a:t>Auto – ML Function</a:t>
            </a:r>
            <a:endParaRPr sz="3000" b="1" dirty="0">
              <a:solidFill>
                <a:schemeClr val="bg1"/>
              </a:solidFill>
              <a:latin typeface="Montserrat" charset="0"/>
              <a:ea typeface="Arial"/>
              <a:cs typeface="Arial"/>
              <a:sym typeface="Arial"/>
            </a:endParaRPr>
          </a:p>
          <a:p>
            <a:pPr marL="0" lvl="0" indent="0" algn="l" rtl="0">
              <a:spcBef>
                <a:spcPts val="1200"/>
              </a:spcBef>
              <a:spcAft>
                <a:spcPts val="0"/>
              </a:spcAft>
              <a:buNone/>
            </a:pPr>
            <a:endParaRPr dirty="0"/>
          </a:p>
        </p:txBody>
      </p:sp>
      <p:pic>
        <p:nvPicPr>
          <p:cNvPr id="3" name="Picture 2"/>
          <p:cNvPicPr>
            <a:picLocks noChangeAspect="1"/>
          </p:cNvPicPr>
          <p:nvPr/>
        </p:nvPicPr>
        <p:blipFill>
          <a:blip r:embed="rId3"/>
          <a:stretch>
            <a:fillRect/>
          </a:stretch>
        </p:blipFill>
        <p:spPr>
          <a:xfrm>
            <a:off x="2926995" y="1313880"/>
            <a:ext cx="3779910" cy="36276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2105" y="957950"/>
            <a:ext cx="7038900" cy="1666304"/>
          </a:xfrm>
        </p:spPr>
        <p:txBody>
          <a:bodyPr>
            <a:noAutofit/>
          </a:bodyPr>
          <a:lstStyle/>
          <a:p>
            <a:r>
              <a:rPr lang="en-US" sz="1600" b="1" dirty="0" smtClean="0"/>
              <a:t>So we have taken almost 10 – 12 models and after selecting best baseline models from above function we applied various techniques on that selected models</a:t>
            </a:r>
          </a:p>
          <a:p>
            <a:pPr lvl="1"/>
            <a:r>
              <a:rPr lang="en-US" sz="1600" b="1" dirty="0" smtClean="0"/>
              <a:t>Grid Search </a:t>
            </a:r>
            <a:r>
              <a:rPr lang="en-US" sz="1600" b="1" dirty="0" err="1" smtClean="0"/>
              <a:t>Cv</a:t>
            </a:r>
            <a:endParaRPr lang="en-US" sz="1600" b="1" dirty="0" smtClean="0"/>
          </a:p>
          <a:p>
            <a:pPr lvl="1"/>
            <a:r>
              <a:rPr lang="en-US" sz="1600" b="1" dirty="0" err="1" smtClean="0"/>
              <a:t>Randomised</a:t>
            </a:r>
            <a:r>
              <a:rPr lang="en-US" sz="1600" b="1" dirty="0" smtClean="0"/>
              <a:t> Search </a:t>
            </a:r>
            <a:r>
              <a:rPr lang="en-US" sz="1600" b="1" dirty="0" err="1" smtClean="0"/>
              <a:t>Cv</a:t>
            </a:r>
            <a:endParaRPr lang="en-US" sz="1600" b="1" dirty="0" smtClean="0"/>
          </a:p>
          <a:p>
            <a:pPr lvl="1"/>
            <a:r>
              <a:rPr lang="en-US" sz="1600" b="1" dirty="0" smtClean="0"/>
              <a:t>Cross validation</a:t>
            </a:r>
          </a:p>
          <a:p>
            <a:pPr lvl="1"/>
            <a:r>
              <a:rPr lang="en-US" sz="1600" b="1" dirty="0" smtClean="0"/>
              <a:t>Evaluating training and testing error</a:t>
            </a:r>
          </a:p>
          <a:p>
            <a:pPr lvl="1"/>
            <a:r>
              <a:rPr lang="en-US" sz="1600" b="1" dirty="0" smtClean="0"/>
              <a:t>Changing the threshold value using  roc – </a:t>
            </a:r>
            <a:r>
              <a:rPr lang="en-US" sz="1600" b="1" dirty="0" err="1" smtClean="0"/>
              <a:t>auc</a:t>
            </a:r>
            <a:r>
              <a:rPr lang="en-US" sz="1600" b="1" dirty="0" smtClean="0"/>
              <a:t> score</a:t>
            </a:r>
          </a:p>
        </p:txBody>
      </p:sp>
      <p:sp>
        <p:nvSpPr>
          <p:cNvPr id="4" name="Google Shape;141;p14"/>
          <p:cNvSpPr txBox="1">
            <a:spLocks/>
          </p:cNvSpPr>
          <p:nvPr/>
        </p:nvSpPr>
        <p:spPr>
          <a:xfrm>
            <a:off x="1230592" y="3378213"/>
            <a:ext cx="7038900" cy="17652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r>
              <a:rPr lang="en-US" sz="1400" b="1" dirty="0" smtClean="0"/>
              <a:t>But in these notebooks we fine tuned each and every model since this project was more of for the learning and understanding aspect</a:t>
            </a:r>
            <a:endParaRPr lang="en-US" dirty="0"/>
          </a:p>
        </p:txBody>
      </p:sp>
    </p:spTree>
    <p:extLst>
      <p:ext uri="{BB962C8B-B14F-4D97-AF65-F5344CB8AC3E}">
        <p14:creationId xmlns:p14="http://schemas.microsoft.com/office/powerpoint/2010/main" val="160449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5" name="Picture 4" descr="Thank You Smiley Animated | Clipart Panda - Free Clipart Images | Thank you  smiley face, Thank you images, Thank you wis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12" y="1783825"/>
            <a:ext cx="3828001" cy="2553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Welcome To Dream Housing Finance!!</a:t>
            </a:r>
            <a:endParaRPr lang="en-US" sz="2800" dirty="0"/>
          </a:p>
        </p:txBody>
      </p:sp>
      <p:sp>
        <p:nvSpPr>
          <p:cNvPr id="3" name="Text Placeholder 2"/>
          <p:cNvSpPr>
            <a:spLocks noGrp="1"/>
          </p:cNvSpPr>
          <p:nvPr>
            <p:ph type="body" idx="1"/>
          </p:nvPr>
        </p:nvSpPr>
        <p:spPr/>
        <p:txBody>
          <a:bodyPr/>
          <a:lstStyle/>
          <a:p>
            <a:r>
              <a:rPr lang="en-US" dirty="0" smtClean="0"/>
              <a:t>I </a:t>
            </a:r>
            <a:r>
              <a:rPr lang="en-US" dirty="0" err="1" smtClean="0"/>
              <a:t>Nishant</a:t>
            </a:r>
            <a:r>
              <a:rPr lang="en-US" dirty="0" smtClean="0"/>
              <a:t> Parekh along with my team is here to help you buy your dream house by providing a you a smooth automated loan process without any stress!!! </a:t>
            </a:r>
            <a:r>
              <a:rPr lang="en-US" dirty="0" smtClean="0">
                <a:sym typeface="Wingdings"/>
              </a:rPr>
              <a:t></a:t>
            </a:r>
          </a:p>
          <a:p>
            <a:endParaRPr lang="en-US" dirty="0" smtClean="0">
              <a:sym typeface="Wingdings"/>
            </a:endParaRPr>
          </a:p>
          <a:p>
            <a:r>
              <a:rPr lang="en-US" dirty="0" smtClean="0">
                <a:sym typeface="Wingdings"/>
              </a:rPr>
              <a:t>Just Focus On getting your interior done and Book your one day trip to IKEA as soon as possible and leave the Loan Process to ME and My amazing team.</a:t>
            </a:r>
          </a:p>
          <a:p>
            <a:endParaRPr lang="en-US" dirty="0">
              <a:sym typeface="Wingdings"/>
            </a:endParaRPr>
          </a:p>
          <a:p>
            <a:r>
              <a:rPr lang="en-US" dirty="0" smtClean="0"/>
              <a:t>So Before We start Let Me </a:t>
            </a:r>
            <a:r>
              <a:rPr lang="en-US" dirty="0" err="1" smtClean="0"/>
              <a:t>Intoduce</a:t>
            </a:r>
            <a:r>
              <a:rPr lang="en-US" dirty="0" smtClean="0"/>
              <a:t> you to my team :-</a:t>
            </a:r>
          </a:p>
          <a:p>
            <a:endParaRPr lang="en-US" dirty="0"/>
          </a:p>
          <a:p>
            <a:pPr lvl="1"/>
            <a:r>
              <a:rPr lang="en-US" dirty="0" err="1" smtClean="0"/>
              <a:t>Nishant</a:t>
            </a:r>
            <a:r>
              <a:rPr lang="en-US" dirty="0" smtClean="0"/>
              <a:t> Parekh </a:t>
            </a:r>
            <a:r>
              <a:rPr lang="mr-IN" dirty="0" smtClean="0"/>
              <a:t>–</a:t>
            </a:r>
            <a:r>
              <a:rPr lang="en-US" dirty="0" smtClean="0"/>
              <a:t> Data Collector And Visualizer</a:t>
            </a:r>
          </a:p>
          <a:p>
            <a:pPr lvl="1"/>
            <a:r>
              <a:rPr lang="en-US" dirty="0" err="1" smtClean="0"/>
              <a:t>Arham</a:t>
            </a:r>
            <a:r>
              <a:rPr lang="en-US" dirty="0" smtClean="0"/>
              <a:t> </a:t>
            </a:r>
            <a:r>
              <a:rPr lang="en-US" dirty="0" err="1" smtClean="0"/>
              <a:t>Lodha</a:t>
            </a:r>
            <a:r>
              <a:rPr lang="en-US" dirty="0" smtClean="0"/>
              <a:t> </a:t>
            </a:r>
            <a:r>
              <a:rPr lang="mr-IN" dirty="0" smtClean="0"/>
              <a:t>–</a:t>
            </a:r>
            <a:r>
              <a:rPr lang="en-US" dirty="0" smtClean="0"/>
              <a:t> Data Engineer </a:t>
            </a:r>
          </a:p>
          <a:p>
            <a:pPr lvl="1"/>
            <a:r>
              <a:rPr lang="en-US" dirty="0" err="1" smtClean="0"/>
              <a:t>Ahnaan</a:t>
            </a:r>
            <a:r>
              <a:rPr lang="en-US" dirty="0" smtClean="0"/>
              <a:t> Merchant - Pre processor and </a:t>
            </a:r>
            <a:r>
              <a:rPr lang="en-US" dirty="0"/>
              <a:t>F</a:t>
            </a:r>
            <a:r>
              <a:rPr lang="en-US" dirty="0" smtClean="0"/>
              <a:t>eature Engineer</a:t>
            </a:r>
          </a:p>
          <a:p>
            <a:pPr lvl="1"/>
            <a:r>
              <a:rPr lang="en-US" dirty="0" err="1" smtClean="0"/>
              <a:t>Ansul</a:t>
            </a:r>
            <a:r>
              <a:rPr lang="en-US" dirty="0" smtClean="0"/>
              <a:t> </a:t>
            </a:r>
            <a:r>
              <a:rPr lang="en-US" dirty="0" err="1" smtClean="0"/>
              <a:t>Savla</a:t>
            </a:r>
            <a:r>
              <a:rPr lang="en-US" dirty="0" smtClean="0"/>
              <a:t> </a:t>
            </a:r>
            <a:r>
              <a:rPr lang="mr-IN" dirty="0" smtClean="0"/>
              <a:t>–</a:t>
            </a:r>
            <a:r>
              <a:rPr lang="en-US" dirty="0" smtClean="0"/>
              <a:t> Model Trainer</a:t>
            </a:r>
          </a:p>
        </p:txBody>
      </p:sp>
    </p:spTree>
    <p:extLst>
      <p:ext uri="{BB962C8B-B14F-4D97-AF65-F5344CB8AC3E}">
        <p14:creationId xmlns:p14="http://schemas.microsoft.com/office/powerpoint/2010/main" val="73568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 And The Data</a:t>
            </a:r>
            <a:endParaRPr lang="en-US" dirty="0"/>
          </a:p>
        </p:txBody>
      </p:sp>
      <p:sp>
        <p:nvSpPr>
          <p:cNvPr id="3" name="Text Placeholder 2"/>
          <p:cNvSpPr>
            <a:spLocks noGrp="1"/>
          </p:cNvSpPr>
          <p:nvPr>
            <p:ph type="body" idx="1"/>
          </p:nvPr>
        </p:nvSpPr>
        <p:spPr/>
        <p:txBody>
          <a:bodyPr/>
          <a:lstStyle/>
          <a:p>
            <a:r>
              <a:rPr lang="en-US" dirty="0" smtClean="0"/>
              <a:t>Import Relevant Libraries like : - </a:t>
            </a:r>
          </a:p>
          <a:p>
            <a:pPr lvl="1"/>
            <a:r>
              <a:rPr lang="en-US" dirty="0" smtClean="0"/>
              <a:t>Pandas</a:t>
            </a:r>
          </a:p>
          <a:p>
            <a:pPr lvl="1"/>
            <a:r>
              <a:rPr lang="en-US" dirty="0" err="1" smtClean="0"/>
              <a:t>Numpy</a:t>
            </a:r>
            <a:endParaRPr lang="en-US" dirty="0" smtClean="0"/>
          </a:p>
          <a:p>
            <a:pPr lvl="1"/>
            <a:r>
              <a:rPr lang="en-US" dirty="0" err="1" smtClean="0"/>
              <a:t>Seaborn</a:t>
            </a:r>
            <a:endParaRPr lang="en-US" dirty="0" smtClean="0"/>
          </a:p>
          <a:p>
            <a:pPr lvl="1"/>
            <a:r>
              <a:rPr lang="en-US" dirty="0" err="1" smtClean="0"/>
              <a:t>Matplotlib</a:t>
            </a:r>
            <a:endParaRPr lang="en-US" dirty="0" smtClean="0"/>
          </a:p>
          <a:p>
            <a:pPr lvl="1"/>
            <a:endParaRPr lang="en-US" dirty="0" smtClean="0"/>
          </a:p>
          <a:p>
            <a:pPr marL="615950" lvl="1" indent="0">
              <a:buNone/>
            </a:pPr>
            <a:endParaRPr lang="en-US" dirty="0"/>
          </a:p>
          <a:p>
            <a:r>
              <a:rPr lang="en-US" dirty="0" smtClean="0"/>
              <a:t>Import The Test And Train Data Set </a:t>
            </a:r>
            <a:endParaRPr lang="en-US" dirty="0"/>
          </a:p>
          <a:p>
            <a:pPr marL="146050" indent="0">
              <a:buNone/>
            </a:pPr>
            <a:endParaRPr lang="en-US" dirty="0" smtClean="0"/>
          </a:p>
          <a:p>
            <a:pPr marL="146050" indent="0">
              <a:buNone/>
            </a:pPr>
            <a:endParaRPr lang="en-US" dirty="0" smtClean="0"/>
          </a:p>
          <a:p>
            <a:r>
              <a:rPr lang="en-US" dirty="0" smtClean="0"/>
              <a:t>Study the Data-Set and Target Variable using different Visualizing Methods.</a:t>
            </a:r>
          </a:p>
        </p:txBody>
      </p:sp>
    </p:spTree>
    <p:extLst>
      <p:ext uri="{BB962C8B-B14F-4D97-AF65-F5344CB8AC3E}">
        <p14:creationId xmlns:p14="http://schemas.microsoft.com/office/powerpoint/2010/main" val="62132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a:t>
            </a:r>
            <a:r>
              <a:rPr lang="en-US" dirty="0" smtClean="0"/>
              <a:t>Relations And Visualizing The Data</a:t>
            </a:r>
            <a:endParaRPr lang="en-US" dirty="0"/>
          </a:p>
        </p:txBody>
      </p:sp>
      <p:sp>
        <p:nvSpPr>
          <p:cNvPr id="3" name="Text Placeholder 2"/>
          <p:cNvSpPr>
            <a:spLocks noGrp="1"/>
          </p:cNvSpPr>
          <p:nvPr>
            <p:ph type="body" idx="1"/>
          </p:nvPr>
        </p:nvSpPr>
        <p:spPr/>
        <p:txBody>
          <a:bodyPr/>
          <a:lstStyle/>
          <a:p>
            <a:r>
              <a:rPr lang="en-US" dirty="0" smtClean="0"/>
              <a:t>Plotted A Heat-Map to see the overall co-relation of different features in the data</a:t>
            </a:r>
          </a:p>
          <a:p>
            <a:pPr lvl="1"/>
            <a:r>
              <a:rPr lang="en-US" dirty="0" smtClean="0"/>
              <a:t>Strong Co-relation between Applicant Income and Loan Amount </a:t>
            </a:r>
          </a:p>
          <a:p>
            <a:pPr lvl="1"/>
            <a:endParaRPr lang="en-US" dirty="0"/>
          </a:p>
          <a:p>
            <a:pPr lvl="1"/>
            <a:endParaRPr lang="en-US" dirty="0" smtClean="0"/>
          </a:p>
          <a:p>
            <a:r>
              <a:rPr lang="en-US" dirty="0" smtClean="0"/>
              <a:t>Find all Categorical Data And Plot A Bar plot and study them Independently </a:t>
            </a:r>
          </a:p>
          <a:p>
            <a:endParaRPr lang="en-US" dirty="0"/>
          </a:p>
          <a:p>
            <a:endParaRPr lang="en-US" dirty="0" smtClean="0"/>
          </a:p>
          <a:p>
            <a:r>
              <a:rPr lang="en-US" dirty="0" smtClean="0"/>
              <a:t>After Studying them Independently Visualize their effect on our Target Variable </a:t>
            </a:r>
          </a:p>
          <a:p>
            <a:endParaRPr lang="en-US" dirty="0"/>
          </a:p>
          <a:p>
            <a:endParaRPr lang="en-US" dirty="0" smtClean="0"/>
          </a:p>
          <a:p>
            <a:r>
              <a:rPr lang="en-US" dirty="0" smtClean="0"/>
              <a:t>Find Null Values And Fill Them for better results </a:t>
            </a:r>
            <a:endParaRPr lang="en-US" dirty="0"/>
          </a:p>
        </p:txBody>
      </p:sp>
    </p:spTree>
    <p:extLst>
      <p:ext uri="{BB962C8B-B14F-4D97-AF65-F5344CB8AC3E}">
        <p14:creationId xmlns:p14="http://schemas.microsoft.com/office/powerpoint/2010/main" val="359084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of </a:t>
            </a:r>
            <a:r>
              <a:rPr lang="en-US" dirty="0" err="1" smtClean="0"/>
              <a:t>Skewness</a:t>
            </a:r>
            <a:r>
              <a:rPr lang="en-US" dirty="0" smtClean="0"/>
              <a:t> And Identifying Outliers</a:t>
            </a:r>
            <a:endParaRPr lang="en-US" dirty="0"/>
          </a:p>
        </p:txBody>
      </p:sp>
      <p:sp>
        <p:nvSpPr>
          <p:cNvPr id="3" name="Text Placeholder 2"/>
          <p:cNvSpPr>
            <a:spLocks noGrp="1"/>
          </p:cNvSpPr>
          <p:nvPr>
            <p:ph type="body" idx="1"/>
          </p:nvPr>
        </p:nvSpPr>
        <p:spPr/>
        <p:txBody>
          <a:bodyPr/>
          <a:lstStyle/>
          <a:p>
            <a:r>
              <a:rPr lang="en-US" dirty="0" smtClean="0"/>
              <a:t>Plot Histogram and understand the effects of 2 </a:t>
            </a:r>
            <a:r>
              <a:rPr lang="en-US" dirty="0" err="1" smtClean="0"/>
              <a:t>Continous</a:t>
            </a:r>
            <a:r>
              <a:rPr lang="en-US" dirty="0" smtClean="0"/>
              <a:t> Variable on the Target Variable </a:t>
            </a:r>
          </a:p>
          <a:p>
            <a:pPr lvl="1"/>
            <a:r>
              <a:rPr lang="en-US" dirty="0" smtClean="0"/>
              <a:t>Applicant Income </a:t>
            </a:r>
          </a:p>
          <a:p>
            <a:pPr lvl="1"/>
            <a:r>
              <a:rPr lang="en-US" dirty="0" smtClean="0"/>
              <a:t>Co-Applicant Income</a:t>
            </a:r>
          </a:p>
          <a:p>
            <a:endParaRPr lang="en-US" dirty="0"/>
          </a:p>
          <a:p>
            <a:endParaRPr lang="en-US" dirty="0" smtClean="0"/>
          </a:p>
          <a:p>
            <a:r>
              <a:rPr lang="en-US" dirty="0" smtClean="0"/>
              <a:t>Create Box Plots To study the Mean, 1</a:t>
            </a:r>
            <a:r>
              <a:rPr lang="en-US" baseline="30000" dirty="0" smtClean="0"/>
              <a:t>st</a:t>
            </a:r>
            <a:r>
              <a:rPr lang="en-US" dirty="0" smtClean="0"/>
              <a:t> Quarter, 3</a:t>
            </a:r>
            <a:r>
              <a:rPr lang="en-US" baseline="30000" dirty="0" smtClean="0"/>
              <a:t>rd</a:t>
            </a:r>
            <a:r>
              <a:rPr lang="en-US" dirty="0" smtClean="0"/>
              <a:t> Quarter of the Variable and understand the mathematical part of the Variable</a:t>
            </a:r>
          </a:p>
          <a:p>
            <a:endParaRPr lang="en-US" dirty="0"/>
          </a:p>
          <a:p>
            <a:r>
              <a:rPr lang="en-US" dirty="0" smtClean="0"/>
              <a:t>Using the help of Box Plot, Bar plot and Cat Plot we have found the Outliers ( Difference between 3</a:t>
            </a:r>
            <a:r>
              <a:rPr lang="en-US" baseline="30000" dirty="0" smtClean="0"/>
              <a:t>rd</a:t>
            </a:r>
            <a:r>
              <a:rPr lang="en-US" dirty="0" smtClean="0"/>
              <a:t> and 1</a:t>
            </a:r>
            <a:r>
              <a:rPr lang="en-US" baseline="30000" dirty="0" smtClean="0"/>
              <a:t>st</a:t>
            </a:r>
            <a:r>
              <a:rPr lang="en-US" dirty="0" smtClean="0"/>
              <a:t> Quartile ) </a:t>
            </a:r>
            <a:endParaRPr lang="en-US" dirty="0"/>
          </a:p>
        </p:txBody>
      </p:sp>
    </p:spTree>
    <p:extLst>
      <p:ext uri="{BB962C8B-B14F-4D97-AF65-F5344CB8AC3E}">
        <p14:creationId xmlns:p14="http://schemas.microsoft.com/office/powerpoint/2010/main" val="14243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Dealing with Outliers</a:t>
            </a:r>
            <a:endParaRPr lang="en-US" dirty="0">
              <a:solidFill>
                <a:schemeClr val="bg1"/>
              </a:solidFill>
            </a:endParaRPr>
          </a:p>
        </p:txBody>
      </p:sp>
      <p:sp>
        <p:nvSpPr>
          <p:cNvPr id="3" name="Text Placeholder 2"/>
          <p:cNvSpPr>
            <a:spLocks noGrp="1"/>
          </p:cNvSpPr>
          <p:nvPr>
            <p:ph type="body" idx="1"/>
          </p:nvPr>
        </p:nvSpPr>
        <p:spPr/>
        <p:txBody>
          <a:bodyPr/>
          <a:lstStyle/>
          <a:p>
            <a:r>
              <a:rPr lang="en-IN" sz="1200" b="1" dirty="0" smtClean="0"/>
              <a:t>Discovering Outliers using visualization tools</a:t>
            </a:r>
          </a:p>
          <a:p>
            <a:pPr>
              <a:buNone/>
            </a:pPr>
            <a:endParaRPr lang="en-IN" sz="1200" b="1" dirty="0" smtClean="0"/>
          </a:p>
          <a:p>
            <a:pPr lvl="1">
              <a:buFont typeface="+mj-lt"/>
              <a:buAutoNum type="alphaLcPeriod"/>
            </a:pPr>
            <a:r>
              <a:rPr lang="en-IN" sz="1000" b="1" dirty="0" err="1" smtClean="0"/>
              <a:t>Boxplot</a:t>
            </a:r>
            <a:r>
              <a:rPr lang="en-IN" sz="1000" b="1" dirty="0" smtClean="0"/>
              <a:t>	</a:t>
            </a:r>
          </a:p>
          <a:p>
            <a:pPr lvl="1">
              <a:buNone/>
            </a:pPr>
            <a:endParaRPr lang="en-IN" sz="1000" b="1" dirty="0" smtClean="0"/>
          </a:p>
          <a:p>
            <a:pPr lvl="1">
              <a:buFont typeface="+mj-lt"/>
              <a:buAutoNum type="alphaLcPeriod"/>
            </a:pPr>
            <a:r>
              <a:rPr lang="en-IN" sz="1000" b="1" dirty="0" err="1" smtClean="0"/>
              <a:t>Scatterplot</a:t>
            </a:r>
            <a:r>
              <a:rPr lang="en-IN" sz="1000" b="1" dirty="0" smtClean="0"/>
              <a:t>	</a:t>
            </a:r>
          </a:p>
          <a:p>
            <a:pPr>
              <a:buNone/>
            </a:pPr>
            <a:r>
              <a:rPr lang="en-IN" sz="1200" b="1" dirty="0" smtClean="0"/>
              <a:t>	</a:t>
            </a:r>
          </a:p>
          <a:p>
            <a:r>
              <a:rPr lang="en-IN" sz="1200" b="1" dirty="0" smtClean="0"/>
              <a:t>Discovering  and eventually eliminating Outliers using mathematical functions</a:t>
            </a:r>
          </a:p>
          <a:p>
            <a:endParaRPr lang="en-IN" sz="1200" b="1" dirty="0" smtClean="0"/>
          </a:p>
          <a:p>
            <a:pPr lvl="1">
              <a:buFont typeface="+mj-lt"/>
              <a:buAutoNum type="alphaLcPeriod"/>
            </a:pPr>
            <a:r>
              <a:rPr lang="en-IN" sz="1000" b="1" dirty="0" smtClean="0"/>
              <a:t>Z – score</a:t>
            </a:r>
          </a:p>
          <a:p>
            <a:pPr lvl="1">
              <a:buNone/>
            </a:pPr>
            <a:endParaRPr lang="en-IN" sz="1000" b="1" dirty="0" smtClean="0"/>
          </a:p>
          <a:p>
            <a:pPr lvl="1">
              <a:buFont typeface="+mj-lt"/>
              <a:buAutoNum type="alphaLcPeriod"/>
            </a:pPr>
            <a:r>
              <a:rPr lang="en-IN" sz="1000" b="1" dirty="0" smtClean="0"/>
              <a:t>IQR Score</a:t>
            </a:r>
          </a:p>
          <a:p>
            <a:pPr>
              <a:buNone/>
            </a:pPr>
            <a:endParaRPr lang="en-IN" sz="12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Feature Engineering </a:t>
            </a:r>
            <a:endParaRPr lang="en-US" dirty="0">
              <a:solidFill>
                <a:schemeClr val="bg1"/>
              </a:solidFill>
            </a:endParaRPr>
          </a:p>
        </p:txBody>
      </p:sp>
      <p:sp>
        <p:nvSpPr>
          <p:cNvPr id="3" name="Text Placeholder 2"/>
          <p:cNvSpPr>
            <a:spLocks noGrp="1"/>
          </p:cNvSpPr>
          <p:nvPr>
            <p:ph type="body" idx="1"/>
          </p:nvPr>
        </p:nvSpPr>
        <p:spPr/>
        <p:txBody>
          <a:bodyPr/>
          <a:lstStyle/>
          <a:p>
            <a:r>
              <a:rPr lang="en-US" sz="1400" b="1" dirty="0" smtClean="0"/>
              <a:t>What is Feature Engineering</a:t>
            </a:r>
          </a:p>
          <a:p>
            <a:pPr>
              <a:buNone/>
            </a:pPr>
            <a:endParaRPr lang="en-US" sz="1400" b="1" dirty="0" smtClean="0"/>
          </a:p>
          <a:p>
            <a:r>
              <a:rPr lang="en-IN" sz="1400" b="1" dirty="0" smtClean="0"/>
              <a:t>How did we come up with new attributes  , that acted as supplements to our existing dataset . </a:t>
            </a:r>
          </a:p>
          <a:p>
            <a:endParaRPr lang="en-IN" sz="1400" b="1" dirty="0" smtClean="0"/>
          </a:p>
          <a:p>
            <a:pPr>
              <a:buNone/>
            </a:pPr>
            <a:r>
              <a:rPr lang="en-IN" sz="1400" b="1" dirty="0" smtClean="0"/>
              <a:t>Some Examples include  : </a:t>
            </a:r>
          </a:p>
          <a:p>
            <a:pPr marL="946150" lvl="1" indent="-342900">
              <a:buFont typeface="+mj-lt"/>
              <a:buAutoNum type="alphaLcPeriod"/>
            </a:pPr>
            <a:r>
              <a:rPr lang="en-IN" sz="1200" b="1" dirty="0" smtClean="0"/>
              <a:t>Calculation of EMI</a:t>
            </a:r>
          </a:p>
          <a:p>
            <a:pPr marL="946150" lvl="1" indent="-342900">
              <a:buFont typeface="+mj-lt"/>
              <a:buAutoNum type="alphaLcPeriod"/>
            </a:pPr>
            <a:r>
              <a:rPr lang="en-IN" sz="1200" b="1" dirty="0" smtClean="0"/>
              <a:t>Finding Total Income</a:t>
            </a:r>
          </a:p>
          <a:p>
            <a:pPr marL="946150" lvl="1" indent="-342900">
              <a:buNone/>
            </a:pPr>
            <a:r>
              <a:rPr lang="en-IN" sz="1200" b="1" dirty="0" smtClean="0"/>
              <a:t> </a:t>
            </a:r>
            <a:endParaRPr lang="en-US" sz="1200" b="1" dirty="0" smtClean="0"/>
          </a:p>
        </p:txBody>
      </p:sp>
    </p:spTree>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lnSpc>
                <a:spcPct val="115000"/>
              </a:lnSpc>
              <a:spcBef>
                <a:spcPts val="1200"/>
              </a:spcBef>
              <a:spcAft>
                <a:spcPts val="1200"/>
              </a:spcAft>
            </a:pPr>
            <a:r>
              <a:rPr lang="en-US" sz="2800" b="1" dirty="0" smtClean="0">
                <a:solidFill>
                  <a:schemeClr val="bg1"/>
                </a:solidFill>
              </a:rPr>
              <a:t>Label Encoding</a:t>
            </a:r>
            <a:endParaRPr sz="2700" dirty="0">
              <a:solidFill>
                <a:schemeClr val="bg1"/>
              </a:solidFill>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r>
              <a:rPr lang="en-US" sz="1400" b="1" dirty="0"/>
              <a:t>In label encoding in Python, we replace the categorical value with a numeric value between 0 and the number of classes minus 1. If the categorical variable value contains 5 distinct classes, we use (0, 1, 2, 3, and 4</a:t>
            </a:r>
            <a:r>
              <a:rPr lang="en-US" sz="1400" b="1" dirty="0" smtClean="0"/>
              <a:t>).</a:t>
            </a:r>
          </a:p>
          <a:p>
            <a:pPr marL="146050" indent="0">
              <a:buNone/>
            </a:pPr>
            <a:endParaRPr lang="en-US" sz="1400" b="1" dirty="0"/>
          </a:p>
          <a:p>
            <a:r>
              <a:rPr lang="en-US" sz="1400" b="1" dirty="0"/>
              <a:t>Ordinal scale has all its variables in a specific order, beyond just naming them. Interval scale offers labels, order, as well as, a specific interval between each of its variable options. So for ordinal variables we cannot use label encoding either we can use One hot Encoding or we can manually map </a:t>
            </a:r>
            <a:r>
              <a:rPr lang="en-US" sz="1400" b="1" dirty="0" err="1"/>
              <a:t>ubu</a:t>
            </a:r>
            <a:r>
              <a:rPr lang="en-US" sz="1400" b="1" dirty="0"/>
              <a:t> creating a custom dictionary.</a:t>
            </a:r>
          </a:p>
          <a:p>
            <a:pPr marL="0" lvl="0" indent="0" algn="l" rtl="0">
              <a:spcBef>
                <a:spcPts val="1200"/>
              </a:spcBef>
              <a:spcAft>
                <a:spcPts val="1200"/>
              </a:spcAft>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lnSpc>
                <a:spcPct val="115000"/>
              </a:lnSpc>
              <a:spcBef>
                <a:spcPts val="1200"/>
              </a:spcBef>
            </a:pPr>
            <a:r>
              <a:rPr lang="en-IN" b="1" dirty="0" smtClean="0">
                <a:solidFill>
                  <a:schemeClr val="bg1"/>
                </a:solidFill>
              </a:rPr>
              <a:t>Train Test Split</a:t>
            </a:r>
            <a:endParaRPr dirty="0">
              <a:solidFill>
                <a:schemeClr val="bg1"/>
              </a:solidFill>
            </a:endParaRPr>
          </a:p>
        </p:txBody>
      </p:sp>
      <p:sp>
        <p:nvSpPr>
          <p:cNvPr id="147" name="Google Shape;147;p15"/>
          <p:cNvSpPr txBox="1">
            <a:spLocks noGrp="1"/>
          </p:cNvSpPr>
          <p:nvPr>
            <p:ph type="body" idx="1"/>
          </p:nvPr>
        </p:nvSpPr>
        <p:spPr>
          <a:xfrm>
            <a:off x="252761" y="1494263"/>
            <a:ext cx="8712819" cy="3486615"/>
          </a:xfrm>
          <a:prstGeom prst="rect">
            <a:avLst/>
          </a:prstGeom>
        </p:spPr>
        <p:txBody>
          <a:bodyPr spcFirstLastPara="1" wrap="square" lIns="91425" tIns="91425" rIns="91425" bIns="91425" anchor="t" anchorCtr="0">
            <a:normAutofit lnSpcReduction="10000"/>
          </a:bodyPr>
          <a:lstStyle/>
          <a:p>
            <a:pPr fontAlgn="base"/>
            <a:r>
              <a:rPr lang="en-US" sz="1400" b="1" dirty="0"/>
              <a:t>The train-test split is a technique for evaluating the performance of a machine learning algorithm.</a:t>
            </a:r>
          </a:p>
          <a:p>
            <a:pPr fontAlgn="base"/>
            <a:r>
              <a:rPr lang="en-US" sz="1400" b="1" dirty="0"/>
              <a:t>It can be used for classification or regression problems and can be used for any supervised learning algorithm.</a:t>
            </a:r>
          </a:p>
          <a:p>
            <a:pPr fontAlgn="base"/>
            <a:r>
              <a:rPr lang="en-US" sz="1400" b="1" dirty="0"/>
              <a:t>The procedure involves taking a dataset and dividing it into two subsets. The first subset is used to fit the model and is referred to as the training dataset. The second subset is not used to train the model; instead, the input element of the dataset is provided to the model, then predictions are made and compared to the expected values. This second dataset is referred to as the test dataset.</a:t>
            </a:r>
          </a:p>
          <a:p>
            <a:pPr fontAlgn="base"/>
            <a:r>
              <a:rPr lang="en-US" sz="1400" b="1" dirty="0"/>
              <a:t>Train Dataset: Used to fit the machine learning model.</a:t>
            </a:r>
          </a:p>
          <a:p>
            <a:pPr fontAlgn="base"/>
            <a:r>
              <a:rPr lang="en-US" sz="1400" b="1" dirty="0"/>
              <a:t>Test Dataset: Used to evaluate the fit machine learning model.</a:t>
            </a:r>
          </a:p>
          <a:p>
            <a:pPr fontAlgn="base"/>
            <a:r>
              <a:rPr lang="en-US" sz="1400" b="1" dirty="0"/>
              <a:t>The objective is to estimate the performance of the machine learning model on new data: data not used to train the model.</a:t>
            </a:r>
          </a:p>
          <a:p>
            <a:pPr fontAlgn="base"/>
            <a:r>
              <a:rPr lang="en-US" sz="1400" b="1" dirty="0"/>
              <a:t>Here we split our data in ratio of 80:20 i.e. 80% is out training data and 20% is our testing data.</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143</TotalTime>
  <Words>857</Words>
  <Application>Microsoft Macintosh PowerPoint</Application>
  <PresentationFormat>On-screen Show (16:9)</PresentationFormat>
  <Paragraphs>110</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Montserrat</vt:lpstr>
      <vt:lpstr>Lato</vt:lpstr>
      <vt:lpstr>Focus</vt:lpstr>
      <vt:lpstr>Loan Approval System</vt:lpstr>
      <vt:lpstr>Welcome To Dream Housing Finance!!</vt:lpstr>
      <vt:lpstr>Importing Libraries And The Data</vt:lpstr>
      <vt:lpstr>Finding Relations And Visualizing The Data</vt:lpstr>
      <vt:lpstr>Checking of Skewness And Identifying Outliers</vt:lpstr>
      <vt:lpstr>Dealing with Outliers</vt:lpstr>
      <vt:lpstr>Feature Engineering </vt:lpstr>
      <vt:lpstr>Label Encoding</vt:lpstr>
      <vt:lpstr>Train Test Split</vt:lpstr>
      <vt:lpstr>Standard Scaling</vt:lpstr>
      <vt:lpstr>Feature Selection</vt:lpstr>
      <vt:lpstr>2)Filter Method </vt:lpstr>
      <vt:lpstr>Wrapper Methods</vt:lpstr>
      <vt:lpstr>PowerPoint Presentation</vt:lpstr>
      <vt:lpstr>Oversampling and Undersampling</vt:lpstr>
      <vt:lpstr>Auto – ML Function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using Fourier Transformation</dc:title>
  <dc:creator>User-1</dc:creator>
  <cp:lastModifiedBy>Shreyas</cp:lastModifiedBy>
  <cp:revision>19</cp:revision>
  <dcterms:modified xsi:type="dcterms:W3CDTF">2021-10-29T12:10:32Z</dcterms:modified>
</cp:coreProperties>
</file>