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3" r:id="rId1"/>
  </p:sldMasterIdLst>
  <p:sldIdLst>
    <p:sldId id="256" r:id="rId2"/>
    <p:sldId id="262" r:id="rId3"/>
    <p:sldId id="257" r:id="rId4"/>
    <p:sldId id="264" r:id="rId5"/>
    <p:sldId id="258" r:id="rId6"/>
    <p:sldId id="260" r:id="rId7"/>
    <p:sldId id="261"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25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6413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5550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2804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342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6966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966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2463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4/15/2020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252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4/15/2020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3800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593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4/15/2020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53838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1202" y="381000"/>
            <a:ext cx="8915399" cy="2262781"/>
          </a:xfrm>
        </p:spPr>
        <p:txBody>
          <a:bodyPr/>
          <a:lstStyle/>
          <a:p>
            <a:r>
              <a:rPr lang="en-US" dirty="0"/>
              <a:t>Car Price Prediction: </a:t>
            </a:r>
          </a:p>
        </p:txBody>
      </p:sp>
      <p:sp>
        <p:nvSpPr>
          <p:cNvPr id="3" name="Subtitle 2"/>
          <p:cNvSpPr>
            <a:spLocks noGrp="1"/>
          </p:cNvSpPr>
          <p:nvPr>
            <p:ph type="subTitle" idx="1"/>
          </p:nvPr>
        </p:nvSpPr>
        <p:spPr/>
        <p:txBody>
          <a:bodyPr>
            <a:normAutofit fontScale="47500" lnSpcReduction="20000"/>
          </a:bodyPr>
          <a:lstStyle/>
          <a:p>
            <a:r>
              <a:rPr lang="en-US" dirty="0"/>
              <a:t>Shared </a:t>
            </a:r>
            <a:r>
              <a:rPr lang="en-US" dirty="0" err="1"/>
              <a:t>Mehra</a:t>
            </a:r>
            <a:r>
              <a:rPr lang="en-US" dirty="0"/>
              <a:t> : 0201CS171069</a:t>
            </a:r>
          </a:p>
          <a:p>
            <a:r>
              <a:rPr lang="en-US" dirty="0" err="1"/>
              <a:t>Shivam</a:t>
            </a:r>
            <a:r>
              <a:rPr lang="en-US" dirty="0"/>
              <a:t> </a:t>
            </a:r>
            <a:r>
              <a:rPr lang="en-US" dirty="0" err="1"/>
              <a:t>singh</a:t>
            </a:r>
            <a:r>
              <a:rPr lang="en-US" dirty="0"/>
              <a:t> thakur: 0201CS171072</a:t>
            </a:r>
          </a:p>
          <a:p>
            <a:r>
              <a:rPr lang="en-US" dirty="0" err="1"/>
              <a:t>Devansh</a:t>
            </a:r>
            <a:r>
              <a:rPr lang="en-US" dirty="0"/>
              <a:t> </a:t>
            </a:r>
            <a:r>
              <a:rPr lang="en-US" dirty="0" err="1"/>
              <a:t>Tamrakar</a:t>
            </a:r>
            <a:r>
              <a:rPr lang="en-US" dirty="0"/>
              <a:t> : 0301EC171017</a:t>
            </a:r>
          </a:p>
          <a:p>
            <a:r>
              <a:rPr lang="en-US" dirty="0"/>
              <a:t>Ashish Kumar Tiwari : 0201CS171018</a:t>
            </a:r>
          </a:p>
        </p:txBody>
      </p:sp>
    </p:spTree>
    <p:extLst>
      <p:ext uri="{BB962C8B-B14F-4D97-AF65-F5344CB8AC3E}">
        <p14:creationId xmlns:p14="http://schemas.microsoft.com/office/powerpoint/2010/main" val="2239490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1E53DD-B508-4DD6-A19B-8C14BAE778F4}"/>
              </a:ext>
            </a:extLst>
          </p:cNvPr>
          <p:cNvSpPr>
            <a:spLocks noGrp="1"/>
          </p:cNvSpPr>
          <p:nvPr>
            <p:ph type="title"/>
          </p:nvPr>
        </p:nvSpPr>
        <p:spPr>
          <a:xfrm>
            <a:off x="1846554" y="239698"/>
            <a:ext cx="9286043" cy="1216980"/>
          </a:xfrm>
        </p:spPr>
        <p:txBody>
          <a:bodyPr>
            <a:normAutofit/>
          </a:bodyPr>
          <a:lstStyle/>
          <a:p>
            <a:r>
              <a:rPr lang="en-US" dirty="0"/>
              <a:t>Need for Polynomial Regression:</a:t>
            </a:r>
          </a:p>
        </p:txBody>
      </p:sp>
      <p:sp>
        <p:nvSpPr>
          <p:cNvPr id="5" name="Content Placeholder 2">
            <a:extLst>
              <a:ext uri="{FF2B5EF4-FFF2-40B4-BE49-F238E27FC236}">
                <a16:creationId xmlns:a16="http://schemas.microsoft.com/office/drawing/2014/main" id="{1C86138D-B18F-4A55-98BF-081D5DC97F35}"/>
              </a:ext>
            </a:extLst>
          </p:cNvPr>
          <p:cNvSpPr>
            <a:spLocks noGrp="1"/>
          </p:cNvSpPr>
          <p:nvPr>
            <p:ph idx="1"/>
          </p:nvPr>
        </p:nvSpPr>
        <p:spPr>
          <a:xfrm>
            <a:off x="1012054" y="1926454"/>
            <a:ext cx="10293659" cy="3661300"/>
          </a:xfrm>
        </p:spPr>
        <p:txBody>
          <a:bodyPr>
            <a:noAutofit/>
          </a:bodyPr>
          <a:lstStyle/>
          <a:p>
            <a:r>
              <a:rPr lang="en-US" sz="3000" dirty="0"/>
              <a:t>The need of Polynomial Regression in ML can be understood in the below points:</a:t>
            </a:r>
          </a:p>
          <a:p>
            <a:r>
              <a:rPr lang="en-US" sz="3000" dirty="0"/>
              <a:t>If we apply a linear model on a </a:t>
            </a:r>
            <a:r>
              <a:rPr lang="en-US" sz="3000" b="1" dirty="0"/>
              <a:t>linear dataset</a:t>
            </a:r>
            <a:r>
              <a:rPr lang="en-US" sz="3000" dirty="0"/>
              <a:t>, then it provides us a good result as we have seen in Simple Linear Regression, but if we apply the same model without any modification on a </a:t>
            </a:r>
            <a:r>
              <a:rPr lang="en-US" sz="3000" b="1" dirty="0"/>
              <a:t>non-linear dataset</a:t>
            </a:r>
            <a:r>
              <a:rPr lang="en-US" sz="3000" dirty="0"/>
              <a:t>, then it will produce a drastic output. Due to which loss function will increase, the error rate will be high, and accuracy will be decreased.</a:t>
            </a:r>
          </a:p>
          <a:p>
            <a:endParaRPr lang="en-US" sz="3000" dirty="0"/>
          </a:p>
          <a:p>
            <a:endParaRPr lang="en-US" sz="3000" dirty="0"/>
          </a:p>
        </p:txBody>
      </p:sp>
    </p:spTree>
    <p:extLst>
      <p:ext uri="{BB962C8B-B14F-4D97-AF65-F5344CB8AC3E}">
        <p14:creationId xmlns:p14="http://schemas.microsoft.com/office/powerpoint/2010/main" val="104506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DC9A00F-1509-4072-842F-CD6F385CE427}"/>
              </a:ext>
            </a:extLst>
          </p:cNvPr>
          <p:cNvSpPr>
            <a:spLocks noGrp="1"/>
          </p:cNvSpPr>
          <p:nvPr>
            <p:ph idx="1"/>
          </p:nvPr>
        </p:nvSpPr>
        <p:spPr>
          <a:xfrm>
            <a:off x="743135" y="532661"/>
            <a:ext cx="10705730" cy="2399930"/>
          </a:xfrm>
        </p:spPr>
        <p:txBody>
          <a:bodyPr>
            <a:normAutofit/>
          </a:bodyPr>
          <a:lstStyle/>
          <a:p>
            <a:r>
              <a:rPr lang="en-US" dirty="0"/>
              <a:t>So for such cases, </a:t>
            </a:r>
            <a:r>
              <a:rPr lang="en-US" b="1" dirty="0"/>
              <a:t>where data points are arranged in a non-linear fashion, we need the Polynomial Regression model</a:t>
            </a:r>
            <a:r>
              <a:rPr lang="en-US" dirty="0"/>
              <a:t>. We can understand it in a better way using the below comparison diagram of the linear dataset and non-linear dataset.</a:t>
            </a:r>
          </a:p>
        </p:txBody>
      </p:sp>
      <p:pic>
        <p:nvPicPr>
          <p:cNvPr id="5" name="Picture 4" descr="machine-learning-polynomial-regression (1).png">
            <a:extLst>
              <a:ext uri="{FF2B5EF4-FFF2-40B4-BE49-F238E27FC236}">
                <a16:creationId xmlns:a16="http://schemas.microsoft.com/office/drawing/2014/main" id="{9EC2700A-F706-4337-BA9F-B9E70EDF3743}"/>
              </a:ext>
            </a:extLst>
          </p:cNvPr>
          <p:cNvPicPr>
            <a:picLocks noChangeAspect="1"/>
          </p:cNvPicPr>
          <p:nvPr/>
        </p:nvPicPr>
        <p:blipFill>
          <a:blip r:embed="rId2"/>
          <a:stretch>
            <a:fillRect/>
          </a:stretch>
        </p:blipFill>
        <p:spPr>
          <a:xfrm>
            <a:off x="1650507" y="2330389"/>
            <a:ext cx="8382000" cy="3886200"/>
          </a:xfrm>
          <a:prstGeom prst="rect">
            <a:avLst/>
          </a:prstGeom>
        </p:spPr>
      </p:pic>
    </p:spTree>
    <p:extLst>
      <p:ext uri="{BB962C8B-B14F-4D97-AF65-F5344CB8AC3E}">
        <p14:creationId xmlns:p14="http://schemas.microsoft.com/office/powerpoint/2010/main" val="528401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785D8B-0E1A-41D6-880F-6C336A8629D0}"/>
              </a:ext>
            </a:extLst>
          </p:cNvPr>
          <p:cNvSpPr>
            <a:spLocks noGrp="1"/>
          </p:cNvSpPr>
          <p:nvPr>
            <p:ph type="title"/>
          </p:nvPr>
        </p:nvSpPr>
        <p:spPr>
          <a:xfrm>
            <a:off x="932154" y="563734"/>
            <a:ext cx="10936548" cy="1017380"/>
          </a:xfrm>
        </p:spPr>
        <p:txBody>
          <a:bodyPr>
            <a:normAutofit fontScale="90000"/>
          </a:bodyPr>
          <a:lstStyle/>
          <a:p>
            <a:r>
              <a:rPr lang="en-US" dirty="0"/>
              <a:t>Equation of the Polynomial Regression Model:</a:t>
            </a:r>
          </a:p>
        </p:txBody>
      </p:sp>
      <p:sp>
        <p:nvSpPr>
          <p:cNvPr id="5" name="Content Placeholder 2">
            <a:extLst>
              <a:ext uri="{FF2B5EF4-FFF2-40B4-BE49-F238E27FC236}">
                <a16:creationId xmlns:a16="http://schemas.microsoft.com/office/drawing/2014/main" id="{734E30E0-9912-498B-9D34-EBA29630D813}"/>
              </a:ext>
            </a:extLst>
          </p:cNvPr>
          <p:cNvSpPr>
            <a:spLocks noGrp="1"/>
          </p:cNvSpPr>
          <p:nvPr>
            <p:ph idx="1"/>
          </p:nvPr>
        </p:nvSpPr>
        <p:spPr>
          <a:xfrm>
            <a:off x="932154" y="1908698"/>
            <a:ext cx="10705729" cy="4545367"/>
          </a:xfrm>
        </p:spPr>
        <p:txBody>
          <a:bodyPr>
            <a:noAutofit/>
          </a:bodyPr>
          <a:lstStyle/>
          <a:p>
            <a:r>
              <a:rPr lang="en-US" sz="1600" b="1" dirty="0"/>
              <a:t>Simple Linear Regression equation:        </a:t>
            </a:r>
          </a:p>
          <a:p>
            <a:pPr lvl="1">
              <a:buNone/>
            </a:pPr>
            <a:r>
              <a:rPr lang="en-US" sz="1600" b="1" dirty="0"/>
              <a:t>                                        y = b</a:t>
            </a:r>
            <a:r>
              <a:rPr lang="en-US" sz="1600" b="1" baseline="-25000" dirty="0"/>
              <a:t>0</a:t>
            </a:r>
            <a:r>
              <a:rPr lang="en-US" sz="1600" b="1" dirty="0"/>
              <a:t>+b</a:t>
            </a:r>
            <a:r>
              <a:rPr lang="en-US" sz="1600" b="1" baseline="-25000" dirty="0"/>
              <a:t>1</a:t>
            </a:r>
            <a:r>
              <a:rPr lang="en-US" sz="1600" b="1" dirty="0"/>
              <a:t>x         .........(a)</a:t>
            </a:r>
          </a:p>
          <a:p>
            <a:pPr lvl="1">
              <a:buNone/>
            </a:pPr>
            <a:endParaRPr lang="en-US" sz="1600" dirty="0"/>
          </a:p>
          <a:p>
            <a:r>
              <a:rPr lang="en-US" sz="1600" b="1" dirty="0"/>
              <a:t>Multiple Linear Regression equation:         </a:t>
            </a:r>
          </a:p>
          <a:p>
            <a:pPr>
              <a:buNone/>
            </a:pPr>
            <a:r>
              <a:rPr lang="en-US" sz="1600" b="1" dirty="0"/>
              <a:t>              		          y= b</a:t>
            </a:r>
            <a:r>
              <a:rPr lang="en-US" sz="1600" b="1" baseline="-25000" dirty="0"/>
              <a:t>0</a:t>
            </a:r>
            <a:r>
              <a:rPr lang="en-US" sz="1600" b="1" dirty="0"/>
              <a:t>+b</a:t>
            </a:r>
            <a:r>
              <a:rPr lang="en-US" sz="1600" b="1" baseline="-25000" dirty="0"/>
              <a:t>1</a:t>
            </a:r>
            <a:r>
              <a:rPr lang="en-US" sz="1600" b="1" dirty="0"/>
              <a:t>x+ b</a:t>
            </a:r>
            <a:r>
              <a:rPr lang="en-US" sz="1600" b="1" baseline="-25000" dirty="0"/>
              <a:t>2</a:t>
            </a:r>
            <a:r>
              <a:rPr lang="en-US" sz="1600" b="1" dirty="0"/>
              <a:t>x</a:t>
            </a:r>
            <a:r>
              <a:rPr lang="en-US" sz="1600" b="1" baseline="-25000" dirty="0"/>
              <a:t>2</a:t>
            </a:r>
            <a:r>
              <a:rPr lang="en-US" sz="1600" b="1" dirty="0"/>
              <a:t>+ b</a:t>
            </a:r>
            <a:r>
              <a:rPr lang="en-US" sz="1600" b="1" baseline="-25000" dirty="0"/>
              <a:t>3</a:t>
            </a:r>
            <a:r>
              <a:rPr lang="en-US" sz="1600" b="1" dirty="0"/>
              <a:t>x</a:t>
            </a:r>
            <a:r>
              <a:rPr lang="en-US" sz="1600" b="1" baseline="-25000" dirty="0"/>
              <a:t>3</a:t>
            </a:r>
            <a:r>
              <a:rPr lang="en-US" sz="1600" b="1" dirty="0"/>
              <a:t>+....+ </a:t>
            </a:r>
            <a:r>
              <a:rPr lang="en-US" sz="1600" b="1" dirty="0" err="1"/>
              <a:t>b</a:t>
            </a:r>
            <a:r>
              <a:rPr lang="en-US" sz="1600" b="1" baseline="-25000" dirty="0" err="1"/>
              <a:t>n</a:t>
            </a:r>
            <a:r>
              <a:rPr lang="en-US" sz="1600" b="1" dirty="0" err="1"/>
              <a:t>x</a:t>
            </a:r>
            <a:r>
              <a:rPr lang="en-US" sz="1600" b="1" baseline="-25000" dirty="0" err="1"/>
              <a:t>n</a:t>
            </a:r>
            <a:r>
              <a:rPr lang="en-US" sz="1600" b="1" dirty="0"/>
              <a:t>         .........(b)</a:t>
            </a:r>
          </a:p>
          <a:p>
            <a:endParaRPr lang="en-US" sz="1600" dirty="0"/>
          </a:p>
          <a:p>
            <a:r>
              <a:rPr lang="en-US" sz="1600" b="1" dirty="0"/>
              <a:t>Polynomial Regression equation:        </a:t>
            </a:r>
          </a:p>
          <a:p>
            <a:pPr lvl="1">
              <a:buNone/>
            </a:pPr>
            <a:r>
              <a:rPr lang="en-US" sz="1600" b="1" dirty="0"/>
              <a:t>                                        y= b</a:t>
            </a:r>
            <a:r>
              <a:rPr lang="en-US" sz="1600" b="1" baseline="-25000" dirty="0"/>
              <a:t>0</a:t>
            </a:r>
            <a:r>
              <a:rPr lang="en-US" sz="1600" b="1" dirty="0"/>
              <a:t>+b</a:t>
            </a:r>
            <a:r>
              <a:rPr lang="en-US" sz="1600" b="1" baseline="-25000" dirty="0"/>
              <a:t>1</a:t>
            </a:r>
            <a:r>
              <a:rPr lang="en-US" sz="1600" b="1" dirty="0"/>
              <a:t>x + b</a:t>
            </a:r>
            <a:r>
              <a:rPr lang="en-US" sz="1600" b="1" baseline="-25000" dirty="0"/>
              <a:t>2</a:t>
            </a:r>
            <a:r>
              <a:rPr lang="en-US" sz="1600" b="1" dirty="0"/>
              <a:t>x</a:t>
            </a:r>
            <a:r>
              <a:rPr lang="en-US" sz="1600" b="1" baseline="30000" dirty="0"/>
              <a:t>2</a:t>
            </a:r>
            <a:r>
              <a:rPr lang="en-US" sz="1600" b="1" dirty="0"/>
              <a:t>+ b</a:t>
            </a:r>
            <a:r>
              <a:rPr lang="en-US" sz="1600" b="1" baseline="-25000" dirty="0"/>
              <a:t>3</a:t>
            </a:r>
            <a:r>
              <a:rPr lang="en-US" sz="1600" b="1" dirty="0"/>
              <a:t>x</a:t>
            </a:r>
            <a:r>
              <a:rPr lang="en-US" sz="1600" b="1" baseline="30000" dirty="0"/>
              <a:t>3</a:t>
            </a:r>
            <a:r>
              <a:rPr lang="en-US" sz="1600" b="1" dirty="0"/>
              <a:t>+....+ </a:t>
            </a:r>
            <a:r>
              <a:rPr lang="en-US" sz="1600" b="1" dirty="0" err="1"/>
              <a:t>b</a:t>
            </a:r>
            <a:r>
              <a:rPr lang="en-US" sz="1600" b="1" baseline="-25000" dirty="0" err="1"/>
              <a:t>n</a:t>
            </a:r>
            <a:r>
              <a:rPr lang="en-US" sz="1600" b="1" dirty="0" err="1"/>
              <a:t>x</a:t>
            </a:r>
            <a:r>
              <a:rPr lang="en-US" sz="1600" b="1" baseline="30000" dirty="0" err="1"/>
              <a:t>n</a:t>
            </a:r>
            <a:r>
              <a:rPr lang="en-US" sz="1600" b="1" dirty="0"/>
              <a:t>         ..........(c)</a:t>
            </a:r>
            <a:endParaRPr lang="en-US" sz="1600" dirty="0"/>
          </a:p>
          <a:p>
            <a:endParaRPr lang="en-US" sz="1600" dirty="0"/>
          </a:p>
          <a:p>
            <a:pPr>
              <a:buNone/>
            </a:pPr>
            <a:r>
              <a:rPr lang="en-US" sz="1600" dirty="0"/>
              <a:t>      When we compare the above three equations, we can clearly see that all three equations are Polynomial equations but differ by the degree of variables. The Simple and Multiple Linear equations are also Polynomial equations with a single degree, and the Polynomial regression equation is Linear equation with the nth degree. So if we add a degree to our linear equations, then it will be converted into Polynomial Linear equations.</a:t>
            </a:r>
          </a:p>
          <a:p>
            <a:endParaRPr lang="en-US" sz="1600" dirty="0"/>
          </a:p>
        </p:txBody>
      </p:sp>
    </p:spTree>
    <p:extLst>
      <p:ext uri="{BB962C8B-B14F-4D97-AF65-F5344CB8AC3E}">
        <p14:creationId xmlns:p14="http://schemas.microsoft.com/office/powerpoint/2010/main" val="3655589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8D433C-FF2C-42B3-A3D7-BF83098FAB96}"/>
              </a:ext>
            </a:extLst>
          </p:cNvPr>
          <p:cNvSpPr>
            <a:spLocks noGrp="1"/>
          </p:cNvSpPr>
          <p:nvPr/>
        </p:nvSpPr>
        <p:spPr>
          <a:xfrm>
            <a:off x="1570722" y="440216"/>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dirty="0"/>
              <a:t>Ensemble Learning</a:t>
            </a:r>
            <a:endParaRPr lang="en-US" dirty="0"/>
          </a:p>
        </p:txBody>
      </p:sp>
      <p:sp>
        <p:nvSpPr>
          <p:cNvPr id="5" name="Content Placeholder 2">
            <a:extLst>
              <a:ext uri="{FF2B5EF4-FFF2-40B4-BE49-F238E27FC236}">
                <a16:creationId xmlns:a16="http://schemas.microsoft.com/office/drawing/2014/main" id="{2A5F48EA-4A89-4740-B8D8-59FF3D1A70F5}"/>
              </a:ext>
            </a:extLst>
          </p:cNvPr>
          <p:cNvSpPr>
            <a:spLocks noGrp="1"/>
          </p:cNvSpPr>
          <p:nvPr/>
        </p:nvSpPr>
        <p:spPr>
          <a:xfrm>
            <a:off x="1570721" y="2188791"/>
            <a:ext cx="1036382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a:t>An Ensemble method is a technique that </a:t>
            </a:r>
            <a:r>
              <a:rPr lang="en-US" b="1" dirty="0"/>
              <a:t>combines the predictions from multiple machine learning algorithms</a:t>
            </a:r>
            <a:r>
              <a:rPr lang="en-US" dirty="0"/>
              <a:t> together to make more accurate predictions than any individual model. A model comprised of many models is called an </a:t>
            </a:r>
            <a:r>
              <a:rPr lang="en-US" b="1" dirty="0"/>
              <a:t>Ensemble model</a:t>
            </a:r>
            <a:r>
              <a:rPr lang="en-US" dirty="0"/>
              <a:t>.</a:t>
            </a:r>
          </a:p>
        </p:txBody>
      </p:sp>
      <p:pic>
        <p:nvPicPr>
          <p:cNvPr id="6" name="Picture 5">
            <a:extLst>
              <a:ext uri="{FF2B5EF4-FFF2-40B4-BE49-F238E27FC236}">
                <a16:creationId xmlns:a16="http://schemas.microsoft.com/office/drawing/2014/main" id="{864D7FBC-833B-4B8C-815D-207F5B7C6BC0}"/>
              </a:ext>
            </a:extLst>
          </p:cNvPr>
          <p:cNvPicPr>
            <a:picLocks noChangeAspect="1"/>
          </p:cNvPicPr>
          <p:nvPr/>
        </p:nvPicPr>
        <p:blipFill>
          <a:blip r:embed="rId2"/>
          <a:stretch>
            <a:fillRect/>
          </a:stretch>
        </p:blipFill>
        <p:spPr>
          <a:xfrm>
            <a:off x="5785582" y="3719157"/>
            <a:ext cx="4410075" cy="2609850"/>
          </a:xfrm>
          <a:prstGeom prst="rect">
            <a:avLst/>
          </a:prstGeom>
        </p:spPr>
      </p:pic>
    </p:spTree>
    <p:extLst>
      <p:ext uri="{BB962C8B-B14F-4D97-AF65-F5344CB8AC3E}">
        <p14:creationId xmlns:p14="http://schemas.microsoft.com/office/powerpoint/2010/main" val="2837082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5C4A24-BFAA-4B3B-9DB6-C21846CD1930}"/>
              </a:ext>
            </a:extLst>
          </p:cNvPr>
          <p:cNvSpPr>
            <a:spLocks noGrp="1"/>
          </p:cNvSpPr>
          <p:nvPr/>
        </p:nvSpPr>
        <p:spPr>
          <a:xfrm>
            <a:off x="1560803" y="386658"/>
            <a:ext cx="9070397" cy="58536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dirty="0"/>
              <a:t>Random Forest</a:t>
            </a:r>
            <a:endParaRPr lang="en-US" dirty="0"/>
          </a:p>
        </p:txBody>
      </p:sp>
      <p:pic>
        <p:nvPicPr>
          <p:cNvPr id="5" name="Picture 4">
            <a:extLst>
              <a:ext uri="{FF2B5EF4-FFF2-40B4-BE49-F238E27FC236}">
                <a16:creationId xmlns:a16="http://schemas.microsoft.com/office/drawing/2014/main" id="{DAE277F8-AA96-4054-B6B9-4B944FF73D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197" y="1398542"/>
            <a:ext cx="9495607" cy="507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35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2E8EFA-F8F0-4FEE-815C-DF93B46BC5A0}"/>
              </a:ext>
            </a:extLst>
          </p:cNvPr>
          <p:cNvSpPr>
            <a:spLocks noGrp="1"/>
          </p:cNvSpPr>
          <p:nvPr/>
        </p:nvSpPr>
        <p:spPr>
          <a:xfrm>
            <a:off x="1650622" y="531940"/>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dirty="0"/>
              <a:t>Feature and Advantages of Random Forest :</a:t>
            </a:r>
            <a:endParaRPr lang="en-US" dirty="0"/>
          </a:p>
        </p:txBody>
      </p:sp>
      <p:sp>
        <p:nvSpPr>
          <p:cNvPr id="5" name="Content Placeholder 2">
            <a:extLst>
              <a:ext uri="{FF2B5EF4-FFF2-40B4-BE49-F238E27FC236}">
                <a16:creationId xmlns:a16="http://schemas.microsoft.com/office/drawing/2014/main" id="{4D83945C-B358-4E34-84F3-99657CD2A73C}"/>
              </a:ext>
            </a:extLst>
          </p:cNvPr>
          <p:cNvSpPr>
            <a:spLocks noGrp="1"/>
          </p:cNvSpPr>
          <p:nvPr/>
        </p:nvSpPr>
        <p:spPr>
          <a:xfrm>
            <a:off x="1650621" y="2280515"/>
            <a:ext cx="10363826" cy="342410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indent="-457200">
              <a:buFont typeface="+mj-lt"/>
              <a:buAutoNum type="arabicPeriod"/>
            </a:pPr>
            <a:r>
              <a:rPr lang="en-US" dirty="0"/>
              <a:t>It is one of the most accurate learning algorithms available. For many data sets, it produces a </a:t>
            </a:r>
            <a:r>
              <a:rPr lang="en-US" b="1" dirty="0"/>
              <a:t>highly accurate classifier</a:t>
            </a:r>
            <a:r>
              <a:rPr lang="en-US" dirty="0"/>
              <a:t>.</a:t>
            </a:r>
          </a:p>
          <a:p>
            <a:pPr marL="457200" indent="-457200">
              <a:buFont typeface="+mj-lt"/>
              <a:buAutoNum type="arabicPeriod"/>
            </a:pPr>
            <a:r>
              <a:rPr lang="en-US" dirty="0"/>
              <a:t>It runs efficiently on large databases.</a:t>
            </a:r>
          </a:p>
          <a:p>
            <a:pPr marL="457200" indent="-457200">
              <a:buFont typeface="+mj-lt"/>
              <a:buAutoNum type="arabicPeriod"/>
            </a:pPr>
            <a:r>
              <a:rPr lang="en-US" dirty="0"/>
              <a:t>It can </a:t>
            </a:r>
            <a:r>
              <a:rPr lang="en-US" b="1" dirty="0"/>
              <a:t>handle thousands of input variables</a:t>
            </a:r>
            <a:r>
              <a:rPr lang="en-US" dirty="0"/>
              <a:t> without variable deletion.</a:t>
            </a:r>
          </a:p>
          <a:p>
            <a:pPr marL="457200" indent="-457200">
              <a:buFont typeface="+mj-lt"/>
              <a:buAutoNum type="arabicPeriod"/>
            </a:pPr>
            <a:r>
              <a:rPr lang="en-US" dirty="0"/>
              <a:t>It gives estimates of what variables that are important in the classification.</a:t>
            </a:r>
          </a:p>
          <a:p>
            <a:pPr marL="457200" indent="-457200">
              <a:buFont typeface="+mj-lt"/>
              <a:buAutoNum type="arabicPeriod"/>
            </a:pPr>
            <a:r>
              <a:rPr lang="en-US" dirty="0"/>
              <a:t>It generates an internal </a:t>
            </a:r>
            <a:r>
              <a:rPr lang="en-US" b="1" dirty="0"/>
              <a:t>unbiased estimate of the generalization error</a:t>
            </a:r>
            <a:r>
              <a:rPr lang="en-US" dirty="0"/>
              <a:t> as the forest building progresses.</a:t>
            </a:r>
          </a:p>
          <a:p>
            <a:pPr marL="457200" indent="-457200">
              <a:buFont typeface="+mj-lt"/>
              <a:buAutoNum type="arabicPeriod"/>
            </a:pPr>
            <a:r>
              <a:rPr lang="en-US" dirty="0"/>
              <a:t>It has an </a:t>
            </a:r>
            <a:r>
              <a:rPr lang="en-US" b="1" dirty="0"/>
              <a:t>effective method for estimating missing data</a:t>
            </a:r>
            <a:r>
              <a:rPr lang="en-US" dirty="0"/>
              <a:t> and maintains accuracy when a large proportion of the data are missing.</a:t>
            </a:r>
          </a:p>
          <a:p>
            <a:pPr marL="0" indent="0">
              <a:buNone/>
            </a:pPr>
            <a:endParaRPr lang="en-US" dirty="0"/>
          </a:p>
        </p:txBody>
      </p:sp>
    </p:spTree>
    <p:extLst>
      <p:ext uri="{BB962C8B-B14F-4D97-AF65-F5344CB8AC3E}">
        <p14:creationId xmlns:p14="http://schemas.microsoft.com/office/powerpoint/2010/main" val="251620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33E67-BDDA-4106-AAD4-CA2EECE34CE8}"/>
              </a:ext>
            </a:extLst>
          </p:cNvPr>
          <p:cNvSpPr>
            <a:spLocks noGrp="1"/>
          </p:cNvSpPr>
          <p:nvPr>
            <p:ph type="title"/>
          </p:nvPr>
        </p:nvSpPr>
        <p:spPr/>
        <p:txBody>
          <a:bodyPr/>
          <a:lstStyle/>
          <a:p>
            <a:r>
              <a:rPr lang="en-IN" dirty="0"/>
              <a:t>Our Results:</a:t>
            </a:r>
          </a:p>
        </p:txBody>
      </p:sp>
      <p:sp>
        <p:nvSpPr>
          <p:cNvPr id="3" name="Content Placeholder 2">
            <a:extLst>
              <a:ext uri="{FF2B5EF4-FFF2-40B4-BE49-F238E27FC236}">
                <a16:creationId xmlns:a16="http://schemas.microsoft.com/office/drawing/2014/main" id="{2D564B82-73D9-4D8E-B0B8-121AA0858945}"/>
              </a:ext>
            </a:extLst>
          </p:cNvPr>
          <p:cNvSpPr>
            <a:spLocks noGrp="1"/>
          </p:cNvSpPr>
          <p:nvPr>
            <p:ph idx="1"/>
          </p:nvPr>
        </p:nvSpPr>
        <p:spPr>
          <a:xfrm>
            <a:off x="1097280" y="1888280"/>
            <a:ext cx="3178206" cy="4131734"/>
          </a:xfrm>
        </p:spPr>
        <p:txBody>
          <a:bodyPr>
            <a:normAutofit fontScale="70000" lnSpcReduction="20000"/>
          </a:bodyPr>
          <a:lstStyle/>
          <a:p>
            <a:pPr>
              <a:buFont typeface="Arial" panose="020B0604020202020204" pitchFamily="34" charset="0"/>
              <a:buChar char="•"/>
            </a:pPr>
            <a:r>
              <a:rPr lang="en-IN" sz="3000" dirty="0"/>
              <a:t>Linear Regression:</a:t>
            </a:r>
          </a:p>
          <a:p>
            <a:r>
              <a:rPr lang="en-IN" dirty="0"/>
              <a:t>{'Training': 69.98540087299517, </a:t>
            </a:r>
          </a:p>
          <a:p>
            <a:r>
              <a:rPr lang="en-IN" dirty="0"/>
              <a:t>'Testing': 71.80222574095788, </a:t>
            </a:r>
          </a:p>
          <a:p>
            <a:r>
              <a:rPr lang="en-IN" dirty="0"/>
              <a:t>'Validation': 65.4375984594731}</a:t>
            </a:r>
          </a:p>
          <a:p>
            <a:pPr>
              <a:buFont typeface="Arial" panose="020B0604020202020204" pitchFamily="34" charset="0"/>
              <a:buChar char="•"/>
            </a:pPr>
            <a:r>
              <a:rPr lang="en-IN" sz="3000" dirty="0"/>
              <a:t>Polynomial Regression:</a:t>
            </a:r>
          </a:p>
          <a:p>
            <a:r>
              <a:rPr lang="en-IN" dirty="0"/>
              <a:t>{'Training': 85.22973807944595, </a:t>
            </a:r>
          </a:p>
          <a:p>
            <a:r>
              <a:rPr lang="en-IN" dirty="0"/>
              <a:t>'Testing': 81.68387933283529,</a:t>
            </a:r>
          </a:p>
          <a:p>
            <a:r>
              <a:rPr lang="en-IN" dirty="0"/>
              <a:t> 'Validation': 82.00799174924249}</a:t>
            </a:r>
          </a:p>
          <a:p>
            <a:pPr>
              <a:buFont typeface="Arial" panose="020B0604020202020204" pitchFamily="34" charset="0"/>
              <a:buChar char="•"/>
            </a:pPr>
            <a:r>
              <a:rPr lang="en-IN" sz="3000" dirty="0"/>
              <a:t>Random Forest Regression:</a:t>
            </a:r>
          </a:p>
          <a:p>
            <a:r>
              <a:rPr lang="en-IN" dirty="0"/>
              <a:t>{'Training': 98.01942816882388,</a:t>
            </a:r>
          </a:p>
          <a:p>
            <a:r>
              <a:rPr lang="en-IN" dirty="0"/>
              <a:t> 'Testing': 88.11364981711414, </a:t>
            </a:r>
          </a:p>
          <a:p>
            <a:r>
              <a:rPr lang="en-IN" dirty="0"/>
              <a:t>'Validation': 90.51418464901785}</a:t>
            </a:r>
          </a:p>
        </p:txBody>
      </p:sp>
      <p:sp>
        <p:nvSpPr>
          <p:cNvPr id="9" name="TextBox 8">
            <a:extLst>
              <a:ext uri="{FF2B5EF4-FFF2-40B4-BE49-F238E27FC236}">
                <a16:creationId xmlns:a16="http://schemas.microsoft.com/office/drawing/2014/main" id="{355CDED3-48F4-4211-8E2F-BFA6D519ADEB}"/>
              </a:ext>
            </a:extLst>
          </p:cNvPr>
          <p:cNvSpPr txBox="1"/>
          <p:nvPr/>
        </p:nvSpPr>
        <p:spPr>
          <a:xfrm>
            <a:off x="6844683" y="2032986"/>
            <a:ext cx="3063596" cy="1200329"/>
          </a:xfrm>
          <a:prstGeom prst="rect">
            <a:avLst/>
          </a:prstGeom>
          <a:noFill/>
        </p:spPr>
        <p:txBody>
          <a:bodyPr wrap="none" rtlCol="0">
            <a:spAutoFit/>
          </a:bodyPr>
          <a:lstStyle/>
          <a:p>
            <a:r>
              <a:rPr lang="en-IN" dirty="0"/>
              <a:t>References:</a:t>
            </a:r>
          </a:p>
          <a:p>
            <a:pPr marL="285750" indent="-285750">
              <a:buFont typeface="Wingdings" panose="05000000000000000000" pitchFamily="2" charset="2"/>
              <a:buChar char="Ø"/>
            </a:pPr>
            <a:r>
              <a:rPr lang="en-IN" dirty="0"/>
              <a:t>Dataset : </a:t>
            </a:r>
            <a:r>
              <a:rPr lang="en-IN" dirty="0" err="1"/>
              <a:t>kaggle</a:t>
            </a:r>
            <a:endParaRPr lang="en-IN" dirty="0"/>
          </a:p>
          <a:p>
            <a:pPr marL="285750" indent="-285750">
              <a:buFont typeface="Wingdings" panose="05000000000000000000" pitchFamily="2" charset="2"/>
              <a:buChar char="Ø"/>
            </a:pPr>
            <a:r>
              <a:rPr lang="en-IN" dirty="0" err="1"/>
              <a:t>Dr.</a:t>
            </a:r>
            <a:r>
              <a:rPr lang="en-IN" dirty="0"/>
              <a:t> J.S. Thakur lecture notes</a:t>
            </a:r>
          </a:p>
          <a:p>
            <a:pPr marL="285750" indent="-285750">
              <a:buFont typeface="Wingdings" panose="05000000000000000000" pitchFamily="2" charset="2"/>
              <a:buChar char="Ø"/>
            </a:pPr>
            <a:r>
              <a:rPr lang="en-IN" dirty="0"/>
              <a:t>www.towardsdatascience</a:t>
            </a:r>
          </a:p>
        </p:txBody>
      </p:sp>
    </p:spTree>
    <p:extLst>
      <p:ext uri="{BB962C8B-B14F-4D97-AF65-F5344CB8AC3E}">
        <p14:creationId xmlns:p14="http://schemas.microsoft.com/office/powerpoint/2010/main" val="1326286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Used</a:t>
            </a:r>
          </a:p>
        </p:txBody>
      </p:sp>
      <p:sp>
        <p:nvSpPr>
          <p:cNvPr id="3" name="Content Placeholder 2"/>
          <p:cNvSpPr>
            <a:spLocks noGrp="1"/>
          </p:cNvSpPr>
          <p:nvPr>
            <p:ph idx="1"/>
          </p:nvPr>
        </p:nvSpPr>
        <p:spPr>
          <a:xfrm>
            <a:off x="2589212" y="2133600"/>
            <a:ext cx="8915400" cy="1408590"/>
          </a:xfrm>
        </p:spPr>
        <p:txBody>
          <a:bodyPr>
            <a:normAutofit/>
          </a:bodyPr>
          <a:lstStyle/>
          <a:p>
            <a:pPr fontAlgn="base"/>
            <a:r>
              <a:rPr lang="en-US" dirty="0"/>
              <a:t>Linear regression</a:t>
            </a:r>
          </a:p>
          <a:p>
            <a:pPr fontAlgn="base"/>
            <a:r>
              <a:rPr lang="en-US" dirty="0"/>
              <a:t>Polynomial regression</a:t>
            </a:r>
          </a:p>
          <a:p>
            <a:pPr fontAlgn="base"/>
            <a:r>
              <a:rPr lang="en-US" dirty="0"/>
              <a:t>Random Forest regression</a:t>
            </a:r>
          </a:p>
          <a:p>
            <a:pPr marL="0" indent="0">
              <a:buNone/>
            </a:pPr>
            <a:endParaRPr lang="en-US" dirty="0"/>
          </a:p>
        </p:txBody>
      </p:sp>
    </p:spTree>
    <p:extLst>
      <p:ext uri="{BB962C8B-B14F-4D97-AF65-F5344CB8AC3E}">
        <p14:creationId xmlns:p14="http://schemas.microsoft.com/office/powerpoint/2010/main" val="612760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554441"/>
            <a:ext cx="8911687" cy="706403"/>
          </a:xfrm>
        </p:spPr>
        <p:txBody>
          <a:bodyPr>
            <a:normAutofit fontScale="90000"/>
          </a:bodyPr>
          <a:lstStyle/>
          <a:p>
            <a:r>
              <a:rPr lang="en-US" dirty="0"/>
              <a:t>What is Linear Regression?</a:t>
            </a:r>
          </a:p>
        </p:txBody>
      </p:sp>
      <p:sp>
        <p:nvSpPr>
          <p:cNvPr id="3" name="Content Placeholder 2"/>
          <p:cNvSpPr>
            <a:spLocks noGrp="1"/>
          </p:cNvSpPr>
          <p:nvPr>
            <p:ph idx="1"/>
          </p:nvPr>
        </p:nvSpPr>
        <p:spPr/>
        <p:txBody>
          <a:bodyPr/>
          <a:lstStyle/>
          <a:p>
            <a:r>
              <a:rPr lang="en-US" dirty="0"/>
              <a:t>Linear regression in supervised learning technique which is been used in machine learning. </a:t>
            </a:r>
          </a:p>
          <a:p>
            <a:r>
              <a:rPr lang="en-US" dirty="0"/>
              <a:t>Its main task is to determine the relationship between an independent and dependent variable in which both are continuous. </a:t>
            </a:r>
          </a:p>
          <a:p>
            <a:r>
              <a:rPr lang="en-US" dirty="0"/>
              <a:t>In other words it is used for predicting a continuous quantity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3164" y="3769365"/>
            <a:ext cx="4051391" cy="2534194"/>
          </a:xfrm>
          <a:prstGeom prst="rect">
            <a:avLst/>
          </a:prstGeom>
        </p:spPr>
      </p:pic>
    </p:spTree>
    <p:extLst>
      <p:ext uri="{BB962C8B-B14F-4D97-AF65-F5344CB8AC3E}">
        <p14:creationId xmlns:p14="http://schemas.microsoft.com/office/powerpoint/2010/main" val="2040580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order linear model</a:t>
            </a:r>
          </a:p>
        </p:txBody>
      </p:sp>
      <p:sp>
        <p:nvSpPr>
          <p:cNvPr id="3" name="Content Placeholder 2"/>
          <p:cNvSpPr>
            <a:spLocks noGrp="1"/>
          </p:cNvSpPr>
          <p:nvPr>
            <p:ph idx="1"/>
          </p:nvPr>
        </p:nvSpPr>
        <p:spPr/>
        <p:txBody>
          <a:bodyPr/>
          <a:lstStyle/>
          <a:p>
            <a:pPr marL="0" indent="0">
              <a:buNone/>
            </a:pPr>
            <a:r>
              <a:rPr lang="en-US"/>
              <a:t>                                      Y </a:t>
            </a:r>
            <a:r>
              <a:rPr lang="en-US" dirty="0"/>
              <a:t>= b1 + b2 X +e</a:t>
            </a:r>
          </a:p>
          <a:p>
            <a:pPr marL="0" indent="0">
              <a:buNone/>
            </a:pPr>
            <a:endParaRPr lang="en-US" dirty="0"/>
          </a:p>
          <a:p>
            <a:r>
              <a:rPr lang="en-US" dirty="0"/>
              <a:t>Y= dependent variable </a:t>
            </a:r>
          </a:p>
          <a:p>
            <a:r>
              <a:rPr lang="en-US" dirty="0"/>
              <a:t>X=independent variable</a:t>
            </a:r>
          </a:p>
          <a:p>
            <a:r>
              <a:rPr lang="en-US" dirty="0"/>
              <a:t>b1=Y-intercept</a:t>
            </a:r>
          </a:p>
          <a:p>
            <a:r>
              <a:rPr lang="en-US" dirty="0"/>
              <a:t>b2=slope of the line </a:t>
            </a:r>
          </a:p>
          <a:p>
            <a:endParaRPr lang="en-US" dirty="0"/>
          </a:p>
          <a:p>
            <a:endParaRPr lang="en-US" dirty="0"/>
          </a:p>
          <a:p>
            <a:pPr marL="0" indent="0">
              <a:buNone/>
            </a:pPr>
            <a:endParaRPr lang="en-US" dirty="0"/>
          </a:p>
          <a:p>
            <a:endParaRPr lang="en-US" baseline="-25000" dirty="0"/>
          </a:p>
          <a:p>
            <a:endParaRPr lang="en-US" baseline="-25000" dirty="0"/>
          </a:p>
          <a:p>
            <a:endParaRPr lang="en-US" baseline="-25000" dirty="0"/>
          </a:p>
          <a:p>
            <a:pPr marL="0" indent="0">
              <a:buNone/>
            </a:pPr>
            <a:endParaRPr lang="en-US" baseline="-25000" dirty="0"/>
          </a:p>
        </p:txBody>
      </p:sp>
    </p:spTree>
    <p:extLst>
      <p:ext uri="{BB962C8B-B14F-4D97-AF65-F5344CB8AC3E}">
        <p14:creationId xmlns:p14="http://schemas.microsoft.com/office/powerpoint/2010/main" val="3479333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Example</a:t>
            </a:r>
          </a:p>
        </p:txBody>
      </p:sp>
      <p:pic>
        <p:nvPicPr>
          <p:cNvPr id="4" name="Content Placeholder 3" descr="Screen Shot 2016-01-25 at 5.19.56 PM.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4837" y="1635034"/>
            <a:ext cx="10128068" cy="4666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068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dirty="0"/>
              <a:t>Linear Regression performs well when the dataset is linearly separable. We can use it to find the nature of the relationship among the variables.</a:t>
            </a:r>
          </a:p>
          <a:p>
            <a:r>
              <a:rPr lang="en-US" dirty="0"/>
              <a:t>Linear Regression is easier to implement, interpret and very efficient to train. </a:t>
            </a:r>
          </a:p>
          <a:p>
            <a:r>
              <a:rPr lang="en-US" dirty="0"/>
              <a:t>Linear Regression is prone to over-fitting but it can be easily avoided using some dimensionality reduction techniques, regularization (L1 and L2) techniques and cross-validation.</a:t>
            </a:r>
          </a:p>
        </p:txBody>
      </p:sp>
    </p:spTree>
    <p:extLst>
      <p:ext uri="{BB962C8B-B14F-4D97-AF65-F5344CB8AC3E}">
        <p14:creationId xmlns:p14="http://schemas.microsoft.com/office/powerpoint/2010/main" val="2749702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normAutofit/>
          </a:bodyPr>
          <a:lstStyle/>
          <a:p>
            <a:r>
              <a:rPr lang="en-US" dirty="0"/>
              <a:t>Main limitation of Linear Regression is the assumption of linearity between the dependent variable and the independent variables. In the real world, the data is rarely linearly separable. It assumes that there is a straight-line relationship between the dependent and independent variables which is incorrect many times. </a:t>
            </a:r>
          </a:p>
          <a:p>
            <a:r>
              <a:rPr lang="en-US" dirty="0"/>
              <a:t>Prone to noise and overfitting: If the number of observations are lesser than the number of features, Linear Regression should not be used, otherwise it may lead to </a:t>
            </a:r>
            <a:r>
              <a:rPr lang="en-US" dirty="0" err="1"/>
              <a:t>overfit</a:t>
            </a:r>
            <a:r>
              <a:rPr lang="en-US" dirty="0"/>
              <a:t> because is starts considering noise in this scenario while building the model.</a:t>
            </a:r>
          </a:p>
          <a:p>
            <a:r>
              <a:rPr lang="en-US" dirty="0"/>
              <a:t> Prone to outliers: Linear regression is very sensitive to outliers (anomalies). So,  outliers should be analyzed and removed before applying Linear Regression to the dataset.</a:t>
            </a:r>
          </a:p>
          <a:p>
            <a:r>
              <a:rPr lang="en-US" dirty="0"/>
              <a:t> Prone to </a:t>
            </a:r>
            <a:r>
              <a:rPr lang="en-US" dirty="0" err="1"/>
              <a:t>multicollinearity</a:t>
            </a:r>
            <a:r>
              <a:rPr lang="en-US" dirty="0"/>
              <a:t>: Before applying Linear regression, </a:t>
            </a:r>
            <a:r>
              <a:rPr lang="en-US" dirty="0" err="1"/>
              <a:t>multicollinearity</a:t>
            </a:r>
            <a:r>
              <a:rPr lang="en-US" dirty="0"/>
              <a:t> should be removed (using dimensionality reduction techniques) because it assumes that there is no relationship among independent variables.</a:t>
            </a:r>
          </a:p>
        </p:txBody>
      </p:sp>
    </p:spTree>
    <p:extLst>
      <p:ext uri="{BB962C8B-B14F-4D97-AF65-F5344CB8AC3E}">
        <p14:creationId xmlns:p14="http://schemas.microsoft.com/office/powerpoint/2010/main" val="2223415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63101A-F135-46B8-A59C-B69496A8D16F}"/>
              </a:ext>
            </a:extLst>
          </p:cNvPr>
          <p:cNvSpPr>
            <a:spLocks noGrp="1"/>
          </p:cNvSpPr>
          <p:nvPr>
            <p:ph type="title"/>
          </p:nvPr>
        </p:nvSpPr>
        <p:spPr>
          <a:xfrm>
            <a:off x="3076112" y="517657"/>
            <a:ext cx="8229600" cy="1143000"/>
          </a:xfrm>
        </p:spPr>
        <p:txBody>
          <a:bodyPr/>
          <a:lstStyle/>
          <a:p>
            <a:r>
              <a:rPr lang="en-US" dirty="0"/>
              <a:t>Polynomial Regression</a:t>
            </a:r>
          </a:p>
        </p:txBody>
      </p:sp>
      <p:sp>
        <p:nvSpPr>
          <p:cNvPr id="5" name="Content Placeholder 2">
            <a:extLst>
              <a:ext uri="{FF2B5EF4-FFF2-40B4-BE49-F238E27FC236}">
                <a16:creationId xmlns:a16="http://schemas.microsoft.com/office/drawing/2014/main" id="{F407D94E-EE41-458A-9FC8-4B1A0974254B}"/>
              </a:ext>
            </a:extLst>
          </p:cNvPr>
          <p:cNvSpPr>
            <a:spLocks noGrp="1"/>
          </p:cNvSpPr>
          <p:nvPr>
            <p:ph idx="1"/>
          </p:nvPr>
        </p:nvSpPr>
        <p:spPr>
          <a:xfrm>
            <a:off x="3076112" y="1749049"/>
            <a:ext cx="8229600" cy="4389120"/>
          </a:xfrm>
        </p:spPr>
        <p:txBody>
          <a:bodyPr>
            <a:normAutofit/>
          </a:bodyPr>
          <a:lstStyle/>
          <a:p>
            <a:r>
              <a:rPr lang="en-US" dirty="0"/>
              <a:t>Polynomial Regression is a regression algorithm that models the relationship between a dependent(y) and independent variable(x) as nth degree polynomial. The Polynomial Regression equation is given below:</a:t>
            </a:r>
          </a:p>
          <a:p>
            <a:r>
              <a:rPr lang="en-US" dirty="0"/>
              <a:t>y= b</a:t>
            </a:r>
            <a:r>
              <a:rPr lang="en-US" baseline="-25000" dirty="0"/>
              <a:t>0</a:t>
            </a:r>
            <a:r>
              <a:rPr lang="en-US" dirty="0"/>
              <a:t>+b</a:t>
            </a:r>
            <a:r>
              <a:rPr lang="en-US" baseline="-25000" dirty="0"/>
              <a:t>1</a:t>
            </a:r>
            <a:r>
              <a:rPr lang="en-US" dirty="0"/>
              <a:t>x</a:t>
            </a:r>
            <a:r>
              <a:rPr lang="en-US" baseline="-25000" dirty="0"/>
              <a:t>1</a:t>
            </a:r>
            <a:r>
              <a:rPr lang="en-US" dirty="0"/>
              <a:t>+ b</a:t>
            </a:r>
            <a:r>
              <a:rPr lang="en-US" baseline="-25000" dirty="0"/>
              <a:t>2</a:t>
            </a:r>
            <a:r>
              <a:rPr lang="en-US" dirty="0"/>
              <a:t>x</a:t>
            </a:r>
            <a:r>
              <a:rPr lang="en-US" baseline="-25000" dirty="0"/>
              <a:t>1</a:t>
            </a:r>
            <a:r>
              <a:rPr lang="en-US" baseline="30000" dirty="0"/>
              <a:t>2</a:t>
            </a:r>
            <a:r>
              <a:rPr lang="en-US" dirty="0"/>
              <a:t>+ b</a:t>
            </a:r>
            <a:r>
              <a:rPr lang="en-US" baseline="-25000" dirty="0"/>
              <a:t>2</a:t>
            </a:r>
            <a:r>
              <a:rPr lang="en-US" dirty="0"/>
              <a:t>x</a:t>
            </a:r>
            <a:r>
              <a:rPr lang="en-US" baseline="-25000" dirty="0"/>
              <a:t>1</a:t>
            </a:r>
            <a:r>
              <a:rPr lang="en-US" baseline="30000" dirty="0"/>
              <a:t>3</a:t>
            </a:r>
            <a:r>
              <a:rPr lang="en-US" dirty="0"/>
              <a:t>+...... b</a:t>
            </a:r>
            <a:r>
              <a:rPr lang="en-US" baseline="-25000" dirty="0"/>
              <a:t>n</a:t>
            </a:r>
            <a:r>
              <a:rPr lang="en-US" dirty="0"/>
              <a:t>x</a:t>
            </a:r>
            <a:r>
              <a:rPr lang="en-US" baseline="-25000" dirty="0"/>
              <a:t>1</a:t>
            </a:r>
            <a:r>
              <a:rPr lang="en-US" baseline="30000" dirty="0"/>
              <a:t>n</a:t>
            </a:r>
            <a:r>
              <a:rPr lang="en-US" dirty="0"/>
              <a:t> </a:t>
            </a:r>
          </a:p>
          <a:p>
            <a:r>
              <a:rPr lang="en-US" dirty="0"/>
              <a:t>It is also called the special case of Multiple Linear Regression in ML. Because we add some polynomial terms to the Multiple Linear regression equation to convert it into Polynomial Regression.</a:t>
            </a:r>
          </a:p>
          <a:p>
            <a:endParaRPr lang="en-US" dirty="0"/>
          </a:p>
          <a:p>
            <a:endParaRPr lang="en-US" dirty="0"/>
          </a:p>
        </p:txBody>
      </p:sp>
    </p:spTree>
    <p:extLst>
      <p:ext uri="{BB962C8B-B14F-4D97-AF65-F5344CB8AC3E}">
        <p14:creationId xmlns:p14="http://schemas.microsoft.com/office/powerpoint/2010/main" val="3447332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EBAD6C3-15D3-443E-8112-752D58C4A736}"/>
              </a:ext>
            </a:extLst>
          </p:cNvPr>
          <p:cNvSpPr>
            <a:spLocks noGrp="1"/>
          </p:cNvSpPr>
          <p:nvPr>
            <p:ph idx="1"/>
          </p:nvPr>
        </p:nvSpPr>
        <p:spPr>
          <a:xfrm>
            <a:off x="1216241" y="2077375"/>
            <a:ext cx="10169371" cy="3614606"/>
          </a:xfrm>
        </p:spPr>
        <p:txBody>
          <a:bodyPr>
            <a:normAutofit/>
          </a:bodyPr>
          <a:lstStyle/>
          <a:p>
            <a:r>
              <a:rPr lang="en-US" dirty="0"/>
              <a:t>It is a linear model with some modification in order to increase the accuracy.</a:t>
            </a:r>
          </a:p>
          <a:p>
            <a:r>
              <a:rPr lang="en-US" dirty="0"/>
              <a:t>The dataset used in Polynomial regression for training is of non-linear nature.</a:t>
            </a:r>
          </a:p>
          <a:p>
            <a:r>
              <a:rPr lang="en-US" dirty="0"/>
              <a:t>It makes use of a linear regression model to fit the complicated and non-linear functions and datasets.</a:t>
            </a:r>
          </a:p>
          <a:p>
            <a:r>
              <a:rPr lang="en-US" b="1" dirty="0"/>
              <a:t>Hence, </a:t>
            </a:r>
            <a:r>
              <a:rPr lang="en-US" b="1" i="1" dirty="0"/>
              <a:t>"In Polynomial regression, the original features are converted into Polynomial features of required degree (2,3,..,n) and then modeled using a linear model."</a:t>
            </a:r>
            <a:endParaRPr lang="en-US" dirty="0"/>
          </a:p>
          <a:p>
            <a:endParaRPr lang="en-US" dirty="0"/>
          </a:p>
        </p:txBody>
      </p:sp>
    </p:spTree>
    <p:extLst>
      <p:ext uri="{BB962C8B-B14F-4D97-AF65-F5344CB8AC3E}">
        <p14:creationId xmlns:p14="http://schemas.microsoft.com/office/powerpoint/2010/main" val="21356811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154</TotalTime>
  <Words>986</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Retrospect</vt:lpstr>
      <vt:lpstr>Car Price Prediction: </vt:lpstr>
      <vt:lpstr>Models Used</vt:lpstr>
      <vt:lpstr>What is Linear Regression?</vt:lpstr>
      <vt:lpstr>First order linear model</vt:lpstr>
      <vt:lpstr>Regression Example</vt:lpstr>
      <vt:lpstr>Advantages</vt:lpstr>
      <vt:lpstr>Disadvantages</vt:lpstr>
      <vt:lpstr>Polynomial Regression</vt:lpstr>
      <vt:lpstr>PowerPoint Presentation</vt:lpstr>
      <vt:lpstr>Need for Polynomial Regression:</vt:lpstr>
      <vt:lpstr>PowerPoint Presentation</vt:lpstr>
      <vt:lpstr>Equation of the Polynomial Regression Model:</vt:lpstr>
      <vt:lpstr>PowerPoint Presentation</vt:lpstr>
      <vt:lpstr>PowerPoint Presentation</vt:lpstr>
      <vt:lpstr>PowerPoint Presentation</vt:lpstr>
      <vt:lpstr>Our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HP</dc:creator>
  <cp:lastModifiedBy>Nitin Tiwari</cp:lastModifiedBy>
  <cp:revision>17</cp:revision>
  <dcterms:created xsi:type="dcterms:W3CDTF">2020-03-06T05:38:24Z</dcterms:created>
  <dcterms:modified xsi:type="dcterms:W3CDTF">2020-04-15T12:51:29Z</dcterms:modified>
</cp:coreProperties>
</file>