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24"/>
  </p:notesMasterIdLst>
  <p:sldIdLst>
    <p:sldId id="256" r:id="rId2"/>
    <p:sldId id="258" r:id="rId3"/>
    <p:sldId id="259" r:id="rId4"/>
    <p:sldId id="278" r:id="rId5"/>
    <p:sldId id="280" r:id="rId6"/>
    <p:sldId id="276" r:id="rId7"/>
    <p:sldId id="277" r:id="rId8"/>
    <p:sldId id="260" r:id="rId9"/>
    <p:sldId id="261" r:id="rId10"/>
    <p:sldId id="281" r:id="rId11"/>
    <p:sldId id="282" r:id="rId12"/>
    <p:sldId id="283" r:id="rId13"/>
    <p:sldId id="284" r:id="rId14"/>
    <p:sldId id="263" r:id="rId15"/>
    <p:sldId id="285" r:id="rId16"/>
    <p:sldId id="286" r:id="rId17"/>
    <p:sldId id="287" r:id="rId18"/>
    <p:sldId id="289" r:id="rId19"/>
    <p:sldId id="288" r:id="rId20"/>
    <p:sldId id="279" r:id="rId21"/>
    <p:sldId id="268"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1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32EBA-9442-406B-A817-5C6FDDE5DCB6}" type="datetimeFigureOut">
              <a:rPr lang="en-IN" smtClean="0"/>
              <a:pPr/>
              <a:t>20-03-2018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C7B6FC-2983-4487-909C-535E530745E5}" type="slidenum">
              <a:rPr lang="en-IN" smtClean="0"/>
              <a:pPr/>
              <a:t>‹#›</a:t>
            </a:fld>
            <a:endParaRPr lang="en-IN"/>
          </a:p>
        </p:txBody>
      </p:sp>
    </p:spTree>
    <p:extLst>
      <p:ext uri="{BB962C8B-B14F-4D97-AF65-F5344CB8AC3E}">
        <p14:creationId xmlns:p14="http://schemas.microsoft.com/office/powerpoint/2010/main" val="260836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6DA1E-E740-430F-A393-9B0463D8D93B}" type="datetimeFigureOut">
              <a:rPr lang="en-IN" smtClean="0"/>
              <a:pPr/>
              <a:t>20-03-2018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18643-2336-4938-96B8-06FF514E4DB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6DA1E-E740-430F-A393-9B0463D8D93B}" type="datetimeFigureOut">
              <a:rPr lang="en-IN" smtClean="0"/>
              <a:pPr/>
              <a:t>20-03-2018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18643-2336-4938-96B8-06FF514E4DB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416824" cy="1872208"/>
          </a:xfrm>
        </p:spPr>
        <p:txBody>
          <a:bodyPr>
            <a:normAutofit/>
          </a:bodyPr>
          <a:lstStyle/>
          <a:p>
            <a:pPr algn="ctr"/>
            <a:r>
              <a:rPr lang="en-IN" sz="4400" b="1" dirty="0" smtClean="0">
                <a:latin typeface="Times New Roman" pitchFamily="18" charset="0"/>
                <a:cs typeface="Times New Roman" pitchFamily="18" charset="0"/>
              </a:rPr>
              <a:t>Smart Attendance System</a:t>
            </a:r>
            <a:br>
              <a:rPr lang="en-IN" sz="4400" b="1" dirty="0" smtClean="0">
                <a:latin typeface="Times New Roman" pitchFamily="18" charset="0"/>
                <a:cs typeface="Times New Roman" pitchFamily="18" charset="0"/>
              </a:rPr>
            </a:br>
            <a:r>
              <a:rPr lang="en-IN" sz="4400"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based on Face Recognition</a:t>
            </a:r>
            <a:endParaRPr lang="en-IN" b="1" dirty="0">
              <a:latin typeface="Times New Roman" pitchFamily="18" charset="0"/>
              <a:cs typeface="Times New Roman" pitchFamily="18" charset="0"/>
            </a:endParaRPr>
          </a:p>
        </p:txBody>
      </p:sp>
      <p:sp>
        <p:nvSpPr>
          <p:cNvPr id="4" name="Rectangle 3"/>
          <p:cNvSpPr/>
          <p:nvPr/>
        </p:nvSpPr>
        <p:spPr>
          <a:xfrm>
            <a:off x="467544" y="2564904"/>
            <a:ext cx="8064896" cy="3416320"/>
          </a:xfrm>
          <a:prstGeom prst="rect">
            <a:avLst/>
          </a:prstGeom>
        </p:spPr>
        <p:txBody>
          <a:bodyPr wrap="square">
            <a:spAutoFit/>
          </a:bodyPr>
          <a:lstStyle/>
          <a:p>
            <a:pPr marL="109728" indent="0">
              <a:buNone/>
            </a:pPr>
            <a:r>
              <a:rPr lang="en-IN" sz="2400" b="1" dirty="0" smtClean="0">
                <a:latin typeface="Times New Roman" pitchFamily="18" charset="0"/>
                <a:cs typeface="Times New Roman" pitchFamily="18" charset="0"/>
              </a:rPr>
              <a:t>Project  Developers:</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  1</a:t>
            </a:r>
            <a:r>
              <a:rPr lang="en-IN" sz="2400" dirty="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Aniket</a:t>
            </a:r>
            <a:r>
              <a:rPr lang="en-IN" sz="2400" dirty="0" smtClean="0">
                <a:latin typeface="Times New Roman" pitchFamily="18" charset="0"/>
                <a:cs typeface="Times New Roman" pitchFamily="18" charset="0"/>
              </a:rPr>
              <a:t> </a:t>
            </a:r>
            <a:r>
              <a:rPr lang="en-IN" sz="2400" dirty="0" err="1">
                <a:latin typeface="Times New Roman" pitchFamily="18" charset="0"/>
                <a:cs typeface="Times New Roman" pitchFamily="18" charset="0"/>
              </a:rPr>
              <a:t>Khetle</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Roll </a:t>
            </a:r>
            <a:r>
              <a:rPr lang="en-IN" sz="2400" dirty="0" smtClean="0">
                <a:latin typeface="Times New Roman" pitchFamily="18" charset="0"/>
                <a:cs typeface="Times New Roman" pitchFamily="18" charset="0"/>
              </a:rPr>
              <a:t>no.53)</a:t>
            </a:r>
            <a:endParaRPr lang="en-IN" sz="2400"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  2</a:t>
            </a:r>
            <a:r>
              <a:rPr lang="en-IN" sz="2400" dirty="0">
                <a:latin typeface="Times New Roman" pitchFamily="18" charset="0"/>
                <a:cs typeface="Times New Roman" pitchFamily="18" charset="0"/>
              </a:rPr>
              <a:t>. </a:t>
            </a:r>
            <a:r>
              <a:rPr lang="en-IN" sz="2400" dirty="0" err="1" smtClean="0">
                <a:latin typeface="Times New Roman" pitchFamily="18" charset="0"/>
                <a:cs typeface="Times New Roman" pitchFamily="18" charset="0"/>
              </a:rPr>
              <a:t>Nitesh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Manjarekar</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Roll </a:t>
            </a:r>
            <a:r>
              <a:rPr lang="en-IN" sz="2400" dirty="0" smtClean="0">
                <a:latin typeface="Times New Roman" pitchFamily="18" charset="0"/>
                <a:cs typeface="Times New Roman" pitchFamily="18" charset="0"/>
              </a:rPr>
              <a:t>no.21)</a:t>
            </a:r>
            <a:endParaRPr lang="en-IN" sz="2400"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  3</a:t>
            </a:r>
            <a:r>
              <a:rPr lang="en-IN" sz="2400" dirty="0">
                <a:latin typeface="Times New Roman" pitchFamily="18" charset="0"/>
                <a:cs typeface="Times New Roman" pitchFamily="18" charset="0"/>
              </a:rPr>
              <a:t>. Nishant Pathare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Roll </a:t>
            </a:r>
            <a:r>
              <a:rPr lang="en-IN" sz="2400" dirty="0" smtClean="0">
                <a:latin typeface="Times New Roman" pitchFamily="18" charset="0"/>
                <a:cs typeface="Times New Roman" pitchFamily="18" charset="0"/>
              </a:rPr>
              <a:t>no.59)</a:t>
            </a:r>
          </a:p>
          <a:p>
            <a:pPr algn="just"/>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   Class		: </a:t>
            </a:r>
            <a:r>
              <a:rPr lang="en-IN" sz="2400" dirty="0" smtClean="0">
                <a:latin typeface="Times New Roman" pitchFamily="18" charset="0"/>
                <a:cs typeface="Times New Roman" pitchFamily="18" charset="0"/>
              </a:rPr>
              <a:t>BE</a:t>
            </a:r>
            <a:endParaRPr lang="en-IN" sz="2400" dirty="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   Department		: </a:t>
            </a:r>
            <a:r>
              <a:rPr lang="en-IN" sz="2400" dirty="0" smtClean="0">
                <a:latin typeface="Times New Roman" pitchFamily="18" charset="0"/>
                <a:cs typeface="Times New Roman" pitchFamily="18" charset="0"/>
              </a:rPr>
              <a:t>Computer Engineering</a:t>
            </a:r>
          </a:p>
          <a:p>
            <a:r>
              <a:rPr lang="en-IN" sz="2400" b="1" dirty="0" smtClean="0">
                <a:latin typeface="Times New Roman" pitchFamily="18" charset="0"/>
                <a:cs typeface="Times New Roman" pitchFamily="18" charset="0"/>
              </a:rPr>
              <a:t>   Project Guide	: </a:t>
            </a:r>
            <a:r>
              <a:rPr lang="en-IN" sz="2400" dirty="0" smtClean="0">
                <a:latin typeface="Times New Roman" pitchFamily="18" charset="0"/>
                <a:cs typeface="Times New Roman" pitchFamily="18" charset="0"/>
              </a:rPr>
              <a:t>Prof</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Madhuri</a:t>
            </a:r>
            <a:r>
              <a:rPr lang="en-IN" sz="2400" dirty="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Dalal</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659959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smtClean="0">
                <a:latin typeface="Times New Roman" pitchFamily="18" charset="0"/>
                <a:cs typeface="Times New Roman" pitchFamily="18" charset="0"/>
              </a:rPr>
              <a:t>Software</a:t>
            </a:r>
            <a:r>
              <a:rPr lang="en-US" b="1" dirty="0" smtClean="0">
                <a:latin typeface="Times New Roman" pitchFamily="18" charset="0"/>
                <a:cs typeface="Times New Roman" pitchFamily="18" charset="0"/>
              </a:rPr>
              <a:t> Requirement for web UI</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HTML</a:t>
            </a:r>
          </a:p>
          <a:p>
            <a:pPr algn="just"/>
            <a:r>
              <a:rPr lang="en-IN" sz="2400" dirty="0" smtClean="0">
                <a:latin typeface="Times New Roman" pitchFamily="18" charset="0"/>
                <a:cs typeface="Times New Roman" pitchFamily="18" charset="0"/>
              </a:rPr>
              <a:t>Bootstrap</a:t>
            </a:r>
          </a:p>
          <a:p>
            <a:pPr algn="just"/>
            <a:r>
              <a:rPr lang="en-IN" sz="2400" dirty="0" err="1" smtClean="0">
                <a:latin typeface="Times New Roman" pitchFamily="18" charset="0"/>
                <a:cs typeface="Times New Roman" pitchFamily="18" charset="0"/>
              </a:rPr>
              <a:t>Php</a:t>
            </a:r>
            <a:endParaRPr lang="en-IN" sz="2400" dirty="0" smtClean="0">
              <a:latin typeface="Times New Roman" pitchFamily="18" charset="0"/>
              <a:cs typeface="Times New Roman" pitchFamily="18" charset="0"/>
            </a:endParaRPr>
          </a:p>
          <a:p>
            <a:pPr algn="just"/>
            <a:endParaRPr lang="en-IN" sz="2400" b="1" dirty="0" smtClean="0">
              <a:latin typeface="Times New Roman" pitchFamily="18" charset="0"/>
              <a:cs typeface="Times New Roman" pitchFamily="18" charset="0"/>
            </a:endParaRPr>
          </a:p>
          <a:p>
            <a:pPr algn="just">
              <a:buNone/>
            </a:pPr>
            <a:r>
              <a:rPr lang="en-IN" sz="3600" b="1" dirty="0" smtClean="0">
                <a:latin typeface="Times New Roman" pitchFamily="18" charset="0"/>
                <a:cs typeface="Times New Roman" pitchFamily="18" charset="0"/>
              </a:rPr>
              <a:t>Database :</a:t>
            </a:r>
            <a:r>
              <a:rPr lang="en-IN" sz="2400" b="1" dirty="0" smtClean="0">
                <a:latin typeface="Times New Roman" pitchFamily="18" charset="0"/>
                <a:cs typeface="Times New Roman" pitchFamily="18" charset="0"/>
              </a:rPr>
              <a:t> </a:t>
            </a:r>
          </a:p>
          <a:p>
            <a:pPr algn="just">
              <a:buNone/>
            </a:pPr>
            <a:endParaRPr lang="en-IN" sz="2400" b="1" dirty="0" smtClean="0">
              <a:latin typeface="Times New Roman" pitchFamily="18" charset="0"/>
              <a:cs typeface="Times New Roman" pitchFamily="18" charset="0"/>
            </a:endParaRPr>
          </a:p>
          <a:p>
            <a:pPr algn="just"/>
            <a:r>
              <a:rPr lang="en-IN" sz="2400" dirty="0" err="1" smtClean="0">
                <a:latin typeface="Times New Roman" pitchFamily="18" charset="0"/>
                <a:cs typeface="Times New Roman" pitchFamily="18" charset="0"/>
              </a:rPr>
              <a:t>MySql</a:t>
            </a:r>
            <a:r>
              <a:rPr lang="en-IN" sz="2400" dirty="0" smtClean="0">
                <a:latin typeface="Times New Roman" pitchFamily="18" charset="0"/>
                <a:cs typeface="Times New Roman" pitchFamily="18" charset="0"/>
              </a:rPr>
              <a:t> </a:t>
            </a:r>
          </a:p>
          <a:p>
            <a:pPr algn="just"/>
            <a:r>
              <a:rPr lang="en-IN" sz="2400" dirty="0" err="1" smtClean="0">
                <a:latin typeface="Times New Roman" pitchFamily="18" charset="0"/>
                <a:cs typeface="Times New Roman" pitchFamily="18" charset="0"/>
              </a:rPr>
              <a:t>Xampp</a:t>
            </a:r>
            <a:endParaRPr lang="en-IN"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520" y="260648"/>
            <a:ext cx="8229600" cy="936104"/>
          </a:xfrm>
        </p:spPr>
        <p:txBody>
          <a:bodyPr/>
          <a:lstStyle/>
          <a:p>
            <a:r>
              <a:rPr lang="en-US" b="1" dirty="0" smtClean="0"/>
              <a:t>Implementation</a:t>
            </a:r>
            <a:endParaRPr lang="en-US" b="1" dirty="0"/>
          </a:p>
        </p:txBody>
      </p:sp>
      <p:sp>
        <p:nvSpPr>
          <p:cNvPr id="3" name="Content Placeholder 2"/>
          <p:cNvSpPr>
            <a:spLocks noGrp="1"/>
          </p:cNvSpPr>
          <p:nvPr>
            <p:ph idx="4294967295"/>
          </p:nvPr>
        </p:nvSpPr>
        <p:spPr>
          <a:xfrm>
            <a:off x="323528" y="1484784"/>
            <a:ext cx="8388424" cy="4824536"/>
          </a:xfrm>
        </p:spPr>
        <p:txBody>
          <a:bodyPr>
            <a:normAutofit/>
          </a:bodyPr>
          <a:lstStyle/>
          <a:p>
            <a:pPr>
              <a:buNone/>
            </a:pPr>
            <a:r>
              <a:rPr lang="en-US" sz="2400" b="1" u="sng" dirty="0" smtClean="0"/>
              <a:t>1. Database for Website :</a:t>
            </a:r>
          </a:p>
          <a:p>
            <a:pPr>
              <a:buFont typeface="Wingdings" pitchFamily="2" charset="2"/>
              <a:buChar char="ü"/>
            </a:pPr>
            <a:r>
              <a:rPr lang="en-US" sz="2400" b="1" dirty="0" smtClean="0"/>
              <a:t>Table 1(attendance )</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Font typeface="Wingdings" pitchFamily="2" charset="2"/>
              <a:buChar char="ü"/>
            </a:pPr>
            <a:r>
              <a:rPr lang="en-US" sz="2400" b="1" dirty="0" smtClean="0"/>
              <a:t>Table 2 (</a:t>
            </a:r>
            <a:r>
              <a:rPr lang="en-US" sz="2400" b="1" dirty="0" err="1" smtClean="0"/>
              <a:t>attendance_data</a:t>
            </a:r>
            <a:r>
              <a:rPr lang="en-US" sz="2400" b="1" dirty="0" smtClean="0"/>
              <a:t>)</a:t>
            </a:r>
          </a:p>
          <a:p>
            <a:pPr>
              <a:buNone/>
            </a:pPr>
            <a:endParaRPr lang="en-US" sz="2400" b="1" dirty="0" smtClean="0"/>
          </a:p>
        </p:txBody>
      </p:sp>
      <p:pic>
        <p:nvPicPr>
          <p:cNvPr id="1027" name="Picture 3"/>
          <p:cNvPicPr>
            <a:picLocks noChangeAspect="1" noChangeArrowheads="1"/>
          </p:cNvPicPr>
          <p:nvPr/>
        </p:nvPicPr>
        <p:blipFill>
          <a:blip r:embed="rId2" cstate="print"/>
          <a:srcRect/>
          <a:stretch>
            <a:fillRect/>
          </a:stretch>
        </p:blipFill>
        <p:spPr bwMode="auto">
          <a:xfrm>
            <a:off x="1907704" y="2348880"/>
            <a:ext cx="4620769" cy="1728192"/>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835696" y="4725144"/>
            <a:ext cx="4970875"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200" y="476672"/>
            <a:ext cx="8229600" cy="5649491"/>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Table 3(</a:t>
            </a: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checklogin</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ü"/>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Example View</a:t>
            </a:r>
            <a:r>
              <a:rPr kumimoji="0" lang="en-US" sz="2400" b="1" i="0" u="none" strike="noStrike" kern="1200" cap="none" spc="0" normalizeH="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(HMI)</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1475656" y="1052736"/>
            <a:ext cx="5502291" cy="1872208"/>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907704" y="4077072"/>
            <a:ext cx="4536504" cy="164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6"/>
            <a:ext cx="8229600" cy="922114"/>
          </a:xfrm>
        </p:spPr>
        <p:txBody>
          <a:bodyPr>
            <a:normAutofit/>
          </a:bodyPr>
          <a:lstStyle/>
          <a:p>
            <a:pPr algn="l"/>
            <a:r>
              <a:rPr lang="en-US" sz="2400" b="1" u="sng" dirty="0" smtClean="0"/>
              <a:t>2.Face Features Dataset:</a:t>
            </a:r>
            <a:endParaRPr lang="en-US" sz="2400" b="1" u="sng" dirty="0"/>
          </a:p>
        </p:txBody>
      </p:sp>
      <p:pic>
        <p:nvPicPr>
          <p:cNvPr id="5122" name="Picture 2"/>
          <p:cNvPicPr>
            <a:picLocks noChangeAspect="1" noChangeArrowheads="1"/>
          </p:cNvPicPr>
          <p:nvPr/>
        </p:nvPicPr>
        <p:blipFill>
          <a:blip r:embed="rId2" cstate="print"/>
          <a:srcRect/>
          <a:stretch>
            <a:fillRect/>
          </a:stretch>
        </p:blipFill>
        <p:spPr bwMode="auto">
          <a:xfrm>
            <a:off x="179512" y="1628800"/>
            <a:ext cx="8727368" cy="338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IN" sz="2400" b="1" u="sng" dirty="0" smtClean="0">
                <a:latin typeface="Times New Roman" pitchFamily="18" charset="0"/>
                <a:cs typeface="Times New Roman" pitchFamily="18" charset="0"/>
              </a:rPr>
              <a:t>3.Working :</a:t>
            </a:r>
            <a:endParaRPr lang="en-IN" sz="2400" b="1" u="sng" dirty="0">
              <a:latin typeface="Times New Roman" pitchFamily="18" charset="0"/>
              <a:cs typeface="Times New Roman" pitchFamily="18" charset="0"/>
            </a:endParaRPr>
          </a:p>
        </p:txBody>
      </p:sp>
      <p:sp>
        <p:nvSpPr>
          <p:cNvPr id="2" name="Content Placeholder 1"/>
          <p:cNvSpPr>
            <a:spLocks noGrp="1"/>
          </p:cNvSpPr>
          <p:nvPr>
            <p:ph idx="1"/>
          </p:nvPr>
        </p:nvSpPr>
        <p:spPr>
          <a:xfrm>
            <a:off x="467544" y="1268760"/>
            <a:ext cx="8229600" cy="532656"/>
          </a:xfrm>
        </p:spPr>
        <p:txBody>
          <a:bodyPr>
            <a:normAutofit/>
          </a:bodyPr>
          <a:lstStyle/>
          <a:p>
            <a:pPr>
              <a:buNone/>
            </a:pP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 Home</a:t>
            </a:r>
            <a:endParaRPr lang="en-IN" sz="24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1187624" y="1844824"/>
            <a:ext cx="6336704" cy="3999884"/>
          </a:xfrm>
          <a:prstGeom prst="rect">
            <a:avLst/>
          </a:prstGeom>
          <a:noFill/>
          <a:ln w="9525">
            <a:noFill/>
            <a:miter lim="800000"/>
            <a:headEnd/>
            <a:tailEnd/>
          </a:ln>
        </p:spPr>
      </p:pic>
    </p:spTree>
    <p:extLst>
      <p:ext uri="{BB962C8B-B14F-4D97-AF65-F5344CB8AC3E}">
        <p14:creationId xmlns:p14="http://schemas.microsoft.com/office/powerpoint/2010/main" val="3884112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idx="1"/>
          </p:nvPr>
        </p:nvSpPr>
        <p:spPr>
          <a:xfrm>
            <a:off x="251520" y="692696"/>
            <a:ext cx="8229600" cy="532656"/>
          </a:xfrm>
        </p:spPr>
        <p:txBody>
          <a:bodyPr>
            <a:normAutofit/>
          </a:bodyPr>
          <a:lstStyle/>
          <a:p>
            <a:pPr>
              <a:buNone/>
            </a:pPr>
            <a:r>
              <a:rPr lang="en-IN" sz="2400" b="1" dirty="0" smtClean="0">
                <a:latin typeface="Times New Roman" pitchFamily="18" charset="0"/>
                <a:cs typeface="Times New Roman" pitchFamily="18" charset="0"/>
              </a:rPr>
              <a:t>ii. Register</a:t>
            </a:r>
            <a:endParaRPr lang="en-IN" sz="2400" b="1" dirty="0">
              <a:latin typeface="Times New Roman" pitchFamily="18" charset="0"/>
              <a:cs typeface="Times New Roman" pitchFamily="18" charset="0"/>
            </a:endParaRPr>
          </a:p>
        </p:txBody>
      </p:sp>
      <p:pic>
        <p:nvPicPr>
          <p:cNvPr id="7172" name="Picture 4"/>
          <p:cNvPicPr>
            <a:picLocks noChangeAspect="1" noChangeArrowheads="1"/>
          </p:cNvPicPr>
          <p:nvPr/>
        </p:nvPicPr>
        <p:blipFill>
          <a:blip r:embed="rId2" cstate="print"/>
          <a:srcRect/>
          <a:stretch>
            <a:fillRect/>
          </a:stretch>
        </p:blipFill>
        <p:spPr bwMode="auto">
          <a:xfrm>
            <a:off x="251520" y="1556792"/>
            <a:ext cx="3430993" cy="3240360"/>
          </a:xfrm>
          <a:prstGeom prst="rect">
            <a:avLst/>
          </a:prstGeom>
          <a:noFill/>
          <a:ln w="9525">
            <a:noFill/>
            <a:miter lim="800000"/>
            <a:headEnd/>
            <a:tailEnd/>
          </a:ln>
        </p:spPr>
      </p:pic>
      <p:pic>
        <p:nvPicPr>
          <p:cNvPr id="7173" name="Picture 5"/>
          <p:cNvPicPr>
            <a:picLocks noChangeAspect="1" noChangeArrowheads="1"/>
          </p:cNvPicPr>
          <p:nvPr/>
        </p:nvPicPr>
        <p:blipFill>
          <a:blip r:embed="rId3" cstate="print"/>
          <a:srcRect/>
          <a:stretch>
            <a:fillRect/>
          </a:stretch>
        </p:blipFill>
        <p:spPr bwMode="auto">
          <a:xfrm>
            <a:off x="3779912" y="1556792"/>
            <a:ext cx="5112053" cy="32692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251520" y="692696"/>
            <a:ext cx="8229600" cy="532656"/>
          </a:xfrm>
        </p:spPr>
        <p:txBody>
          <a:bodyPr>
            <a:normAutofit/>
          </a:bodyPr>
          <a:lstStyle/>
          <a:p>
            <a:pPr>
              <a:buNone/>
            </a:pPr>
            <a:r>
              <a:rPr lang="en-IN" sz="2400" b="1" dirty="0" smtClean="0">
                <a:latin typeface="Times New Roman" pitchFamily="18" charset="0"/>
                <a:cs typeface="Times New Roman" pitchFamily="18" charset="0"/>
              </a:rPr>
              <a:t>iii. Take attendance :</a:t>
            </a:r>
            <a:endParaRPr lang="en-IN" sz="2400" b="1"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251521" y="1556792"/>
            <a:ext cx="3384376" cy="324036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3779912" y="1556793"/>
            <a:ext cx="5209132"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143000"/>
          </a:xfrm>
        </p:spPr>
        <p:txBody>
          <a:bodyPr>
            <a:normAutofit/>
          </a:bodyPr>
          <a:lstStyle/>
          <a:p>
            <a:pPr algn="l"/>
            <a:r>
              <a:rPr lang="en-IN" sz="2400" b="1" u="sng" dirty="0" smtClean="0">
                <a:latin typeface="Times New Roman" pitchFamily="18" charset="0"/>
                <a:cs typeface="Times New Roman" pitchFamily="18" charset="0"/>
              </a:rPr>
              <a:t>3.Web UI:</a:t>
            </a:r>
            <a:endParaRPr lang="en-IN" sz="2400" b="1" u="sng" dirty="0">
              <a:latin typeface="Times New Roman" pitchFamily="18" charset="0"/>
              <a:cs typeface="Times New Roman" pitchFamily="18" charset="0"/>
            </a:endParaRPr>
          </a:p>
        </p:txBody>
      </p:sp>
      <p:sp>
        <p:nvSpPr>
          <p:cNvPr id="5" name="Content Placeholder 1"/>
          <p:cNvSpPr>
            <a:spLocks noGrp="1"/>
          </p:cNvSpPr>
          <p:nvPr>
            <p:ph idx="1"/>
          </p:nvPr>
        </p:nvSpPr>
        <p:spPr>
          <a:xfrm>
            <a:off x="467544" y="1268760"/>
            <a:ext cx="8229600" cy="532656"/>
          </a:xfrm>
        </p:spPr>
        <p:txBody>
          <a:bodyPr>
            <a:normAutofit/>
          </a:bodyPr>
          <a:lstStyle/>
          <a:p>
            <a:pPr>
              <a:buNone/>
            </a:pP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 Home</a:t>
            </a:r>
            <a:endParaRPr lang="en-IN" sz="2400" dirty="0">
              <a:latin typeface="Times New Roman" pitchFamily="18" charset="0"/>
              <a:cs typeface="Times New Roman" pitchFamily="18" charset="0"/>
            </a:endParaRPr>
          </a:p>
        </p:txBody>
      </p:sp>
      <p:pic>
        <p:nvPicPr>
          <p:cNvPr id="9219" name="Picture 3"/>
          <p:cNvPicPr>
            <a:picLocks noChangeAspect="1" noChangeArrowheads="1"/>
          </p:cNvPicPr>
          <p:nvPr/>
        </p:nvPicPr>
        <p:blipFill>
          <a:blip r:embed="rId2" cstate="print"/>
          <a:srcRect/>
          <a:stretch>
            <a:fillRect/>
          </a:stretch>
        </p:blipFill>
        <p:spPr bwMode="auto">
          <a:xfrm>
            <a:off x="539552" y="1844824"/>
            <a:ext cx="8208912" cy="45473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395536" y="332656"/>
            <a:ext cx="8229600" cy="532656"/>
          </a:xfrm>
        </p:spPr>
        <p:txBody>
          <a:bodyPr>
            <a:normAutofit/>
          </a:bodyPr>
          <a:lstStyle/>
          <a:p>
            <a:pPr>
              <a:buNone/>
            </a:pPr>
            <a:r>
              <a:rPr lang="en-IN" sz="2400" dirty="0" smtClean="0">
                <a:latin typeface="Times New Roman" pitchFamily="18" charset="0"/>
                <a:cs typeface="Times New Roman" pitchFamily="18" charset="0"/>
              </a:rPr>
              <a:t>ii. View Attendance Details :</a:t>
            </a:r>
            <a:endParaRPr lang="en-IN" sz="2400" dirty="0">
              <a:latin typeface="Times New Roman" pitchFamily="18" charset="0"/>
              <a:cs typeface="Times New Roman" pitchFamily="18" charset="0"/>
            </a:endParaRPr>
          </a:p>
        </p:txBody>
      </p:sp>
      <p:pic>
        <p:nvPicPr>
          <p:cNvPr id="11267" name="Picture 3"/>
          <p:cNvPicPr>
            <a:picLocks noChangeAspect="1" noChangeArrowheads="1"/>
          </p:cNvPicPr>
          <p:nvPr/>
        </p:nvPicPr>
        <p:blipFill>
          <a:blip r:embed="rId2" cstate="print"/>
          <a:srcRect/>
          <a:stretch>
            <a:fillRect/>
          </a:stretch>
        </p:blipFill>
        <p:spPr bwMode="auto">
          <a:xfrm>
            <a:off x="251519" y="1196752"/>
            <a:ext cx="8599346" cy="4176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idx="1"/>
          </p:nvPr>
        </p:nvSpPr>
        <p:spPr>
          <a:xfrm>
            <a:off x="395536" y="332656"/>
            <a:ext cx="8229600" cy="532656"/>
          </a:xfrm>
        </p:spPr>
        <p:txBody>
          <a:bodyPr>
            <a:normAutofit/>
          </a:bodyPr>
          <a:lstStyle/>
          <a:p>
            <a:pPr>
              <a:buNone/>
            </a:pPr>
            <a:r>
              <a:rPr lang="en-IN" sz="2400" dirty="0" smtClean="0">
                <a:latin typeface="Times New Roman" pitchFamily="18" charset="0"/>
                <a:cs typeface="Times New Roman" pitchFamily="18" charset="0"/>
              </a:rPr>
              <a:t>iii. Update </a:t>
            </a:r>
            <a:r>
              <a:rPr lang="en-IN" sz="2400" dirty="0" err="1" smtClean="0">
                <a:latin typeface="Times New Roman" pitchFamily="18" charset="0"/>
                <a:cs typeface="Times New Roman" pitchFamily="18" charset="0"/>
              </a:rPr>
              <a:t>attemdance</a:t>
            </a:r>
            <a:endParaRPr lang="en-IN" sz="24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cstate="print"/>
          <a:srcRect/>
          <a:stretch>
            <a:fillRect/>
          </a:stretch>
        </p:blipFill>
        <p:spPr bwMode="auto">
          <a:xfrm>
            <a:off x="539552" y="980728"/>
            <a:ext cx="8028384" cy="38759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Introduction</a:t>
            </a:r>
            <a:endParaRPr lang="en-IN" sz="3600" b="1" dirty="0">
              <a:latin typeface="Times New Roman" pitchFamily="18" charset="0"/>
              <a:cs typeface="Times New Roman" pitchFamily="18" charset="0"/>
            </a:endParaRPr>
          </a:p>
        </p:txBody>
      </p:sp>
      <p:sp>
        <p:nvSpPr>
          <p:cNvPr id="2" name="Content Placeholder 1"/>
          <p:cNvSpPr>
            <a:spLocks noGrp="1"/>
          </p:cNvSpPr>
          <p:nvPr>
            <p:ph idx="1"/>
          </p:nvPr>
        </p:nvSpPr>
        <p:spPr/>
        <p:txBody>
          <a:bodyPr>
            <a:noAutofit/>
          </a:bodyPr>
          <a:lstStyle/>
          <a:p>
            <a:pPr algn="just"/>
            <a:r>
              <a:rPr lang="en-IN" sz="2400" dirty="0">
                <a:latin typeface="Times New Roman" pitchFamily="18" charset="0"/>
                <a:cs typeface="Times New Roman" pitchFamily="18" charset="0"/>
              </a:rPr>
              <a:t>Conventionally attendance in schools, institutes and universities are taken </a:t>
            </a:r>
            <a:r>
              <a:rPr lang="en-IN" sz="2400" dirty="0" smtClean="0">
                <a:latin typeface="Times New Roman" pitchFamily="18" charset="0"/>
                <a:cs typeface="Times New Roman" pitchFamily="18" charset="0"/>
              </a:rPr>
              <a:t>by professors </a:t>
            </a:r>
            <a:r>
              <a:rPr lang="en-IN" sz="2400" dirty="0">
                <a:latin typeface="Times New Roman" pitchFamily="18" charset="0"/>
                <a:cs typeface="Times New Roman" pitchFamily="18" charset="0"/>
              </a:rPr>
              <a:t>and records are stored in </a:t>
            </a:r>
            <a:r>
              <a:rPr lang="en-IN" sz="2400" dirty="0" smtClean="0">
                <a:latin typeface="Times New Roman" pitchFamily="18" charset="0"/>
                <a:cs typeface="Times New Roman" pitchFamily="18" charset="0"/>
              </a:rPr>
              <a:t>registers.</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objective of this </a:t>
            </a:r>
            <a:r>
              <a:rPr lang="en-IN" sz="2400" dirty="0" smtClean="0">
                <a:latin typeface="Times New Roman" pitchFamily="18" charset="0"/>
                <a:cs typeface="Times New Roman" pitchFamily="18" charset="0"/>
              </a:rPr>
              <a:t>system is to instigate </a:t>
            </a:r>
            <a:r>
              <a:rPr lang="en-IN" sz="2400" dirty="0">
                <a:latin typeface="Times New Roman" pitchFamily="18" charset="0"/>
                <a:cs typeface="Times New Roman" pitchFamily="18" charset="0"/>
              </a:rPr>
              <a:t>a new approach for taking attendance </a:t>
            </a:r>
            <a:r>
              <a:rPr lang="en-IN" sz="2400" dirty="0" smtClean="0">
                <a:latin typeface="Times New Roman" pitchFamily="18" charset="0"/>
                <a:cs typeface="Times New Roman" pitchFamily="18" charset="0"/>
              </a:rPr>
              <a:t>automatically </a:t>
            </a:r>
            <a:r>
              <a:rPr lang="en-IN" sz="2400" i="1" dirty="0" smtClean="0">
                <a:latin typeface="Times New Roman" pitchFamily="18" charset="0"/>
                <a:cs typeface="Times New Roman" pitchFamily="18" charset="0"/>
              </a:rPr>
              <a:t>Face Recognition</a:t>
            </a:r>
            <a:r>
              <a:rPr lang="en-IN" sz="2400" dirty="0" smtClean="0">
                <a:latin typeface="Times New Roman" pitchFamily="18" charset="0"/>
                <a:cs typeface="Times New Roman" pitchFamily="18" charset="0"/>
              </a:rPr>
              <a:t>.</a:t>
            </a:r>
          </a:p>
          <a:p>
            <a:pPr algn="just"/>
            <a:endParaRPr lang="en-IN" sz="2400"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system will automatically detect the faces of students in classroom and will mark their attendance .</a:t>
            </a:r>
          </a:p>
        </p:txBody>
      </p:sp>
    </p:spTree>
    <p:extLst>
      <p:ext uri="{BB962C8B-B14F-4D97-AF65-F5344CB8AC3E}">
        <p14:creationId xmlns:p14="http://schemas.microsoft.com/office/powerpoint/2010/main" val="3794445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Future Scope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lvl="0" algn="just"/>
            <a:r>
              <a:rPr lang="en-US" sz="2400" dirty="0" smtClean="0">
                <a:latin typeface="Times New Roman" pitchFamily="18" charset="0"/>
                <a:cs typeface="Times New Roman" pitchFamily="18" charset="0"/>
              </a:rPr>
              <a:t>An android application can be developed so that th</a:t>
            </a:r>
            <a:r>
              <a:rPr lang="en-US" sz="2400" dirty="0" smtClean="0">
                <a:latin typeface="Times New Roman" pitchFamily="18" charset="0"/>
                <a:cs typeface="Times New Roman" pitchFamily="18" charset="0"/>
              </a:rPr>
              <a:t>e availability of the software could be increased.</a:t>
            </a:r>
          </a:p>
          <a:p>
            <a:pPr lvl="0" algn="just"/>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Instead of using the raspberry pi camera , th</a:t>
            </a:r>
            <a:r>
              <a:rPr lang="en-US" sz="2400" dirty="0" smtClean="0">
                <a:latin typeface="Times New Roman" pitchFamily="18" charset="0"/>
                <a:cs typeface="Times New Roman" pitchFamily="18" charset="0"/>
              </a:rPr>
              <a:t>e photo containing the student’s group photo could be uploaded to the </a:t>
            </a:r>
            <a:r>
              <a:rPr lang="en-US" sz="2400" dirty="0" err="1" smtClean="0">
                <a:latin typeface="Times New Roman" pitchFamily="18" charset="0"/>
                <a:cs typeface="Times New Roman" pitchFamily="18" charset="0"/>
              </a:rPr>
              <a:t>google</a:t>
            </a:r>
            <a:r>
              <a:rPr lang="en-US" sz="2400" dirty="0" smtClean="0">
                <a:latin typeface="Times New Roman" pitchFamily="18" charset="0"/>
                <a:cs typeface="Times New Roman" pitchFamily="18" charset="0"/>
              </a:rPr>
              <a:t> drive via the android application and can be accessed globally.</a:t>
            </a:r>
          </a:p>
          <a:p>
            <a:pPr lvl="0" algn="just"/>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We can use the same system with some minor changes in the security sector to detect and recognize unauthorized entities.</a:t>
            </a:r>
          </a:p>
          <a:p>
            <a:pPr lvl="0" algn="just"/>
            <a:endParaRPr lang="en-US" sz="2400" dirty="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The system could be used in corporate sector so as to automatically mark the attendance of the employees and generate a payroll.</a:t>
            </a:r>
            <a:endParaRPr lang="en-US" sz="2400" dirty="0" smtClean="0">
              <a:latin typeface="Times New Roman" pitchFamily="18" charset="0"/>
              <a:cs typeface="Times New Roman" pitchFamily="18" charset="0"/>
            </a:endParaRPr>
          </a:p>
          <a:p>
            <a:pPr marL="0" lvl="0" indent="0" algn="just">
              <a:buNone/>
            </a:pPr>
            <a:endParaRPr lang="en-US" sz="2400" dirty="0">
              <a:latin typeface="Times New Roman" pitchFamily="18" charset="0"/>
              <a:cs typeface="Times New Roman" pitchFamily="18" charset="0"/>
            </a:endParaRPr>
          </a:p>
          <a:p>
            <a:pPr marL="0" lvl="0" indent="0"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latin typeface="Times New Roman" pitchFamily="18" charset="0"/>
                <a:cs typeface="Times New Roman" pitchFamily="18" charset="0"/>
              </a:rPr>
              <a:t>Conclusions</a:t>
            </a:r>
            <a:endParaRPr lang="en-IN" b="1"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Our </a:t>
            </a:r>
            <a:r>
              <a:rPr lang="en-IN" sz="2400" dirty="0">
                <a:latin typeface="Times New Roman" pitchFamily="18" charset="0"/>
                <a:cs typeface="Times New Roman" pitchFamily="18" charset="0"/>
              </a:rPr>
              <a:t>automated attendance management system is user friendly, easy to use and provides a better security and privacy than manual attendance </a:t>
            </a:r>
            <a:r>
              <a:rPr lang="en-IN" sz="2400" dirty="0" smtClean="0">
                <a:latin typeface="Times New Roman" pitchFamily="18" charset="0"/>
                <a:cs typeface="Times New Roman" pitchFamily="18" charset="0"/>
              </a:rPr>
              <a:t>system.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system saves time by eliminating </a:t>
            </a:r>
            <a:r>
              <a:rPr lang="en-IN" sz="2400" dirty="0" smtClean="0">
                <a:latin typeface="Times New Roman" pitchFamily="18" charset="0"/>
                <a:cs typeface="Times New Roman" pitchFamily="18" charset="0"/>
              </a:rPr>
              <a:t>the manual tedious work and </a:t>
            </a:r>
            <a:r>
              <a:rPr lang="en-IN" sz="2400" dirty="0">
                <a:latin typeface="Times New Roman" pitchFamily="18" charset="0"/>
                <a:cs typeface="Times New Roman" pitchFamily="18" charset="0"/>
              </a:rPr>
              <a:t>provide attendance analysis easily through </a:t>
            </a:r>
            <a:r>
              <a:rPr lang="en-IN" sz="2400" dirty="0" smtClean="0">
                <a:latin typeface="Times New Roman" pitchFamily="18" charset="0"/>
                <a:cs typeface="Times New Roman" pitchFamily="18" charset="0"/>
              </a:rPr>
              <a:t>website.</a:t>
            </a:r>
            <a:endParaRPr lang="en-IN" sz="2400" dirty="0" smtClean="0">
              <a:latin typeface="Times New Roman" pitchFamily="18" charset="0"/>
              <a:cs typeface="Times New Roman" pitchFamily="18" charset="0"/>
            </a:endParaRPr>
          </a:p>
          <a:p>
            <a:pPr algn="just">
              <a:buNone/>
            </a:pP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04045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420888"/>
            <a:ext cx="8229600" cy="1143000"/>
          </a:xfrm>
        </p:spPr>
        <p:txBody>
          <a:bodyPr/>
          <a:lstStyle/>
          <a:p>
            <a:pPr algn="ctr"/>
            <a:r>
              <a:rPr lang="en-IN" b="1" dirty="0" smtClean="0">
                <a:latin typeface="Times New Roman" pitchFamily="18" charset="0"/>
                <a:cs typeface="Times New Roman" pitchFamily="18" charset="0"/>
              </a:rPr>
              <a:t>Thank you.</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885446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Proposed System</a:t>
            </a:r>
            <a:endParaRPr lang="en-IN" sz="3600" b="1" dirty="0">
              <a:latin typeface="Times New Roman" pitchFamily="18" charset="0"/>
              <a:cs typeface="Times New Roman" pitchFamily="18" charset="0"/>
            </a:endParaRPr>
          </a:p>
        </p:txBody>
      </p:sp>
      <p:pic>
        <p:nvPicPr>
          <p:cNvPr id="4" name="Content Placeholder 3" descr="C:\Users\Admin\Downloads\Untitled Diagram.png"/>
          <p:cNvPicPr>
            <a:picLocks noGrp="1"/>
          </p:cNvPicPr>
          <p:nvPr>
            <p:ph idx="1"/>
          </p:nvPr>
        </p:nvPicPr>
        <p:blipFill>
          <a:blip r:embed="rId2" cstate="print"/>
          <a:srcRect/>
          <a:stretch>
            <a:fillRect/>
          </a:stretch>
        </p:blipFill>
        <p:spPr bwMode="auto">
          <a:xfrm>
            <a:off x="755576" y="1412776"/>
            <a:ext cx="7563742" cy="4503043"/>
          </a:xfrm>
          <a:prstGeom prst="rect">
            <a:avLst/>
          </a:prstGeom>
          <a:noFill/>
          <a:ln w="9525">
            <a:noFill/>
            <a:miter lim="800000"/>
            <a:headEnd/>
            <a:tailEnd/>
          </a:ln>
        </p:spPr>
      </p:pic>
      <p:sp>
        <p:nvSpPr>
          <p:cNvPr id="5" name="TextBox 4"/>
          <p:cNvSpPr txBox="1"/>
          <p:nvPr/>
        </p:nvSpPr>
        <p:spPr>
          <a:xfrm>
            <a:off x="3419872" y="6237312"/>
            <a:ext cx="2605778" cy="369332"/>
          </a:xfrm>
          <a:prstGeom prst="rect">
            <a:avLst/>
          </a:prstGeom>
          <a:noFill/>
        </p:spPr>
        <p:txBody>
          <a:bodyPr wrap="none" rtlCol="0">
            <a:spAutoFit/>
          </a:bodyPr>
          <a:lstStyle/>
          <a:p>
            <a:pPr algn="ctr"/>
            <a:r>
              <a:rPr lang="en-US" dirty="0" smtClean="0">
                <a:latin typeface="Times New Roman" pitchFamily="18" charset="0"/>
                <a:cs typeface="Times New Roman" pitchFamily="18" charset="0"/>
              </a:rPr>
              <a:t>Fig. Architecture diagram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24455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147248" cy="6192688"/>
          </a:xfrm>
        </p:spPr>
        <p:txBody>
          <a:bodyPr>
            <a:noAutofit/>
          </a:bodyPr>
          <a:lstStyle/>
          <a:p>
            <a:pPr algn="just">
              <a:buNone/>
            </a:pPr>
            <a:r>
              <a:rPr lang="en-US" sz="2400" b="1" dirty="0" smtClean="0">
                <a:latin typeface="Times New Roman" pitchFamily="18" charset="0"/>
                <a:cs typeface="Times New Roman" pitchFamily="18" charset="0"/>
              </a:rPr>
              <a:t>The system is divided into three modules :</a:t>
            </a:r>
          </a:p>
          <a:p>
            <a:pPr algn="just">
              <a:buNone/>
            </a:pPr>
            <a:endParaRPr lang="en-US" sz="2000" dirty="0" smtClean="0">
              <a:latin typeface="Times New Roman" pitchFamily="18" charset="0"/>
              <a:cs typeface="Times New Roman" pitchFamily="18" charset="0"/>
            </a:endParaRPr>
          </a:p>
          <a:p>
            <a:pPr lvl="0" algn="just"/>
            <a:r>
              <a:rPr lang="en-US" sz="2000" b="1" dirty="0" smtClean="0">
                <a:latin typeface="Times New Roman" pitchFamily="18" charset="0"/>
                <a:cs typeface="Times New Roman" pitchFamily="18" charset="0"/>
              </a:rPr>
              <a:t>Raspberry pi &amp; camera module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Camera module connected with raspberry pi is placed at such position in classroom from where all students are clearly visible. Camera will record short temporary video, which will be processed by raspberry pi. </a:t>
            </a:r>
          </a:p>
          <a:p>
            <a:pPr algn="just">
              <a:buNone/>
            </a:pPr>
            <a:r>
              <a:rPr lang="en-US" sz="2000" dirty="0" smtClean="0">
                <a:latin typeface="Times New Roman" pitchFamily="18" charset="0"/>
                <a:cs typeface="Times New Roman" pitchFamily="18" charset="0"/>
              </a:rPr>
              <a:t> </a:t>
            </a:r>
          </a:p>
          <a:p>
            <a:pPr lvl="0" algn="just"/>
            <a:r>
              <a:rPr lang="en-US" sz="2000" b="1" dirty="0" smtClean="0">
                <a:latin typeface="Times New Roman" pitchFamily="18" charset="0"/>
                <a:cs typeface="Times New Roman" pitchFamily="18" charset="0"/>
              </a:rPr>
              <a:t>Face detection and attendance marking module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In this section, faces of students are detected and features are extracted from these faces. These features are compared with already existing features in database. According to the result of comparison attendance is marked.</a:t>
            </a:r>
          </a:p>
          <a:p>
            <a:pPr algn="just">
              <a:buNone/>
            </a:pPr>
            <a:endParaRPr lang="en-US" sz="2000" dirty="0" smtClean="0">
              <a:latin typeface="Times New Roman" pitchFamily="18" charset="0"/>
              <a:cs typeface="Times New Roman" pitchFamily="18" charset="0"/>
            </a:endParaRPr>
          </a:p>
          <a:p>
            <a:pPr lvl="0" algn="just"/>
            <a:r>
              <a:rPr lang="en-US" sz="2000" b="1" dirty="0" smtClean="0">
                <a:latin typeface="Times New Roman" pitchFamily="18" charset="0"/>
                <a:cs typeface="Times New Roman" pitchFamily="18" charset="0"/>
              </a:rPr>
              <a:t>Attendance management module:</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This module consists of user interface; through which user can actually see the records of student’s attendance and can generate reports accordingly.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Flowchart</a:t>
            </a:r>
            <a:endParaRPr lang="en-IN"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556790"/>
            <a:ext cx="7344816" cy="478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584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Working Of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sz="2400" dirty="0" smtClean="0">
                <a:latin typeface="Times New Roman" pitchFamily="18" charset="0"/>
                <a:cs typeface="Times New Roman" pitchFamily="18" charset="0"/>
              </a:rPr>
              <a:t>The student database is collected. </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database includes roll numbers of the students &amp; their images.</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Camera module connected with raspberry pi is placed at such position in classroom from where all students are clearly visible.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Camera will record short temporary video, which will be processed by raspberry pi.</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147248" cy="5760640"/>
          </a:xfrm>
        </p:spPr>
        <p:txBody>
          <a:bodyPr>
            <a:norm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Camera module will detect the faces of students using </a:t>
            </a:r>
            <a:r>
              <a:rPr lang="en-US" sz="2400" dirty="0" err="1" smtClean="0">
                <a:latin typeface="Times New Roman" pitchFamily="18" charset="0"/>
                <a:cs typeface="Times New Roman" pitchFamily="18" charset="0"/>
              </a:rPr>
              <a:t>Haar</a:t>
            </a:r>
            <a:r>
              <a:rPr lang="en-US" sz="2400" dirty="0" smtClean="0">
                <a:latin typeface="Times New Roman" pitchFamily="18" charset="0"/>
                <a:cs typeface="Times New Roman" pitchFamily="18" charset="0"/>
              </a:rPr>
              <a:t> Cascade algorithm.</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Features will be extracted from detected faces using </a:t>
            </a:r>
            <a:r>
              <a:rPr lang="en-US" sz="2400" dirty="0" err="1" smtClean="0">
                <a:latin typeface="Times New Roman" pitchFamily="18" charset="0"/>
                <a:cs typeface="Times New Roman" pitchFamily="18" charset="0"/>
              </a:rPr>
              <a:t>OpenCV</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These features are compared with already existing features in database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According to the result of comparison attendance is marked.</a:t>
            </a: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Hardware requirements</a:t>
            </a:r>
            <a:endParaRPr lang="en-IN" sz="3600" b="1" dirty="0">
              <a:latin typeface="Times New Roman" pitchFamily="18" charset="0"/>
              <a:cs typeface="Times New Roman" pitchFamily="18" charset="0"/>
            </a:endParaRPr>
          </a:p>
        </p:txBody>
      </p:sp>
      <p:sp>
        <p:nvSpPr>
          <p:cNvPr id="2" name="Content Placeholder 1"/>
          <p:cNvSpPr>
            <a:spLocks noGrp="1"/>
          </p:cNvSpPr>
          <p:nvPr>
            <p:ph idx="1"/>
          </p:nvPr>
        </p:nvSpPr>
        <p:spPr/>
        <p:txBody>
          <a:bodyPr>
            <a:noAutofit/>
          </a:bodyPr>
          <a:lstStyle/>
          <a:p>
            <a:pPr algn="just">
              <a:lnSpc>
                <a:spcPct val="150000"/>
              </a:lnSpc>
            </a:pPr>
            <a:r>
              <a:rPr lang="en-US" sz="2400" b="1" dirty="0" smtClean="0">
                <a:latin typeface="Times New Roman" pitchFamily="18" charset="0"/>
                <a:cs typeface="Times New Roman" pitchFamily="18" charset="0"/>
              </a:rPr>
              <a:t>RAM : </a:t>
            </a:r>
            <a:r>
              <a:rPr lang="en-US" sz="2400" dirty="0" smtClean="0">
                <a:latin typeface="Times New Roman" pitchFamily="18" charset="0"/>
                <a:cs typeface="Times New Roman" pitchFamily="18" charset="0"/>
              </a:rPr>
              <a:t>512 MB RAM</a:t>
            </a:r>
          </a:p>
          <a:p>
            <a:pPr algn="just">
              <a:lnSpc>
                <a:spcPct val="150000"/>
              </a:lnSpc>
            </a:pPr>
            <a:r>
              <a:rPr lang="en-US" sz="2400" b="1" dirty="0" smtClean="0">
                <a:latin typeface="Times New Roman" pitchFamily="18" charset="0"/>
                <a:cs typeface="Times New Roman" pitchFamily="18" charset="0"/>
              </a:rPr>
              <a:t>Hard Drive : </a:t>
            </a:r>
            <a:r>
              <a:rPr lang="en-US" sz="2400" dirty="0" smtClean="0">
                <a:latin typeface="Times New Roman" pitchFamily="18" charset="0"/>
                <a:cs typeface="Times New Roman" pitchFamily="18" charset="0"/>
              </a:rPr>
              <a:t>40 GB Hard Drive</a:t>
            </a:r>
          </a:p>
          <a:p>
            <a:pPr algn="just">
              <a:lnSpc>
                <a:spcPct val="150000"/>
              </a:lnSpc>
            </a:pPr>
            <a:r>
              <a:rPr lang="en-US" sz="2400" b="1" dirty="0" smtClean="0">
                <a:latin typeface="Times New Roman" pitchFamily="18" charset="0"/>
                <a:cs typeface="Times New Roman" pitchFamily="18" charset="0"/>
              </a:rPr>
              <a:t>Processor :</a:t>
            </a:r>
            <a:r>
              <a:rPr lang="en-US" sz="2400" dirty="0" smtClean="0">
                <a:latin typeface="Times New Roman" pitchFamily="18" charset="0"/>
                <a:cs typeface="Times New Roman" pitchFamily="18" charset="0"/>
              </a:rPr>
              <a:t> Intel Core 2 Processor</a:t>
            </a:r>
            <a:endParaRPr lang="en-IN" sz="2400" dirty="0" smtClean="0">
              <a:latin typeface="Times New Roman" pitchFamily="18" charset="0"/>
              <a:cs typeface="Times New Roman" pitchFamily="18" charset="0"/>
            </a:endParaRPr>
          </a:p>
          <a:p>
            <a:pPr algn="just">
              <a:lnSpc>
                <a:spcPct val="150000"/>
              </a:lnSpc>
            </a:pPr>
            <a:r>
              <a:rPr lang="en-IN" sz="2400" b="1" dirty="0" smtClean="0">
                <a:latin typeface="Times New Roman" pitchFamily="18" charset="0"/>
                <a:cs typeface="Times New Roman" pitchFamily="18" charset="0"/>
              </a:rPr>
              <a:t>Raspberry </a:t>
            </a:r>
            <a:r>
              <a:rPr lang="en-IN" sz="2400" b="1" dirty="0">
                <a:latin typeface="Times New Roman" pitchFamily="18" charset="0"/>
                <a:cs typeface="Times New Roman" pitchFamily="18" charset="0"/>
              </a:rPr>
              <a:t>pi </a:t>
            </a:r>
            <a:r>
              <a:rPr lang="en-IN" sz="2400" b="1" dirty="0" smtClean="0">
                <a:latin typeface="Times New Roman" pitchFamily="18" charset="0"/>
                <a:cs typeface="Times New Roman" pitchFamily="18" charset="0"/>
              </a:rPr>
              <a:t>3 model</a:t>
            </a:r>
            <a:endParaRPr lang="en-IN" sz="2400" dirty="0" smtClean="0">
              <a:latin typeface="Times New Roman" pitchFamily="18" charset="0"/>
              <a:cs typeface="Times New Roman" pitchFamily="18" charset="0"/>
            </a:endParaRPr>
          </a:p>
          <a:p>
            <a:pPr algn="just">
              <a:lnSpc>
                <a:spcPct val="150000"/>
              </a:lnSpc>
            </a:pPr>
            <a:r>
              <a:rPr lang="en-IN" sz="2400" b="1" dirty="0" smtClean="0">
                <a:latin typeface="Times New Roman" pitchFamily="18" charset="0"/>
                <a:cs typeface="Times New Roman" pitchFamily="18" charset="0"/>
              </a:rPr>
              <a:t>Raspberry </a:t>
            </a:r>
            <a:r>
              <a:rPr lang="en-IN" sz="2400" b="1" dirty="0">
                <a:latin typeface="Times New Roman" pitchFamily="18" charset="0"/>
                <a:cs typeface="Times New Roman" pitchFamily="18" charset="0"/>
              </a:rPr>
              <a:t>pi camera </a:t>
            </a:r>
            <a:r>
              <a:rPr lang="en-IN" sz="2400" b="1" dirty="0" smtClean="0">
                <a:latin typeface="Times New Roman" pitchFamily="18" charset="0"/>
                <a:cs typeface="Times New Roman" pitchFamily="18" charset="0"/>
              </a:rPr>
              <a:t>module</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467620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Software Requirements</a:t>
            </a:r>
            <a:endParaRPr lang="en-IN" sz="3600" b="1"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fontScale="92500" lnSpcReduction="20000"/>
          </a:bodyPr>
          <a:lstStyle/>
          <a:p>
            <a:pPr algn="just"/>
            <a:r>
              <a:rPr lang="en-IN" sz="2400" b="1" dirty="0" smtClean="0">
                <a:latin typeface="Times New Roman" pitchFamily="18" charset="0"/>
                <a:cs typeface="Times New Roman" pitchFamily="18" charset="0"/>
              </a:rPr>
              <a:t>Python 2.7.9</a:t>
            </a: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Python is an interpreted high-level programming language for general-purpose programming. It provides highly efficient features of computer vision.</a:t>
            </a:r>
            <a:endParaRPr lang="en-IN" sz="2400" dirty="0" smtClean="0">
              <a:latin typeface="Times New Roman" pitchFamily="18" charset="0"/>
              <a:cs typeface="Times New Roman" pitchFamily="18" charset="0"/>
            </a:endParaRPr>
          </a:p>
          <a:p>
            <a:pPr algn="just">
              <a:buNone/>
            </a:pPr>
            <a:endParaRPr lang="en-IN" sz="2400" dirty="0" smtClean="0">
              <a:latin typeface="Times New Roman" pitchFamily="18" charset="0"/>
              <a:cs typeface="Times New Roman" pitchFamily="18" charset="0"/>
            </a:endParaRPr>
          </a:p>
          <a:p>
            <a:pPr algn="just"/>
            <a:r>
              <a:rPr lang="en-IN" sz="2400" b="1" dirty="0" err="1" smtClean="0">
                <a:latin typeface="Times New Roman" pitchFamily="18" charset="0"/>
                <a:cs typeface="Times New Roman" pitchFamily="18" charset="0"/>
              </a:rPr>
              <a:t>OpenCV</a:t>
            </a:r>
            <a:r>
              <a:rPr lang="en-IN" sz="2400" b="1" dirty="0" smtClean="0">
                <a:latin typeface="Times New Roman" pitchFamily="18" charset="0"/>
                <a:cs typeface="Times New Roman" pitchFamily="18" charset="0"/>
              </a:rPr>
              <a:t> 3.0.0</a:t>
            </a:r>
            <a:r>
              <a:rPr lang="en-IN" sz="2400"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(Open Source Computer Vision) is a library of programming functions mainly aimed at real-time computer vision</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Features </a:t>
            </a:r>
            <a:r>
              <a:rPr lang="en-US" sz="2400" dirty="0">
                <a:latin typeface="Times New Roman" pitchFamily="18" charset="0"/>
                <a:cs typeface="Times New Roman" pitchFamily="18" charset="0"/>
              </a:rPr>
              <a:t>will be extracted from detected faces using </a:t>
            </a:r>
            <a:r>
              <a:rPr lang="en-US" sz="2400" dirty="0" err="1" smtClean="0">
                <a:latin typeface="Times New Roman" pitchFamily="18" charset="0"/>
                <a:cs typeface="Times New Roman" pitchFamily="18" charset="0"/>
              </a:rPr>
              <a:t>OpenCV</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PyQt4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PyQt</a:t>
            </a:r>
            <a:r>
              <a:rPr lang="en-US" sz="2400" dirty="0" smtClean="0">
                <a:latin typeface="Times New Roman" pitchFamily="18" charset="0"/>
                <a:cs typeface="Times New Roman" pitchFamily="18" charset="0"/>
              </a:rPr>
              <a:t> is one of the two most popular Python bindings for the Qt cross-platform GUI/XML/SQL C++ framework .</a:t>
            </a:r>
          </a:p>
          <a:p>
            <a:pPr algn="just"/>
            <a:endParaRPr lang="en-US" sz="2400" b="1" dirty="0" smtClean="0">
              <a:latin typeface="Times New Roman" pitchFamily="18" charset="0"/>
              <a:cs typeface="Times New Roman" pitchFamily="18" charset="0"/>
            </a:endParaRPr>
          </a:p>
          <a:p>
            <a:pPr algn="just"/>
            <a:r>
              <a:rPr lang="en-US" sz="2400" b="1" dirty="0" err="1" smtClean="0">
                <a:latin typeface="Times New Roman" pitchFamily="18" charset="0"/>
                <a:cs typeface="Times New Roman" pitchFamily="18" charset="0"/>
              </a:rPr>
              <a:t>Pyinstaller</a:t>
            </a:r>
            <a:r>
              <a:rPr lang="en-US" sz="2400" b="1"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PyInstaller</a:t>
            </a:r>
            <a:r>
              <a:rPr lang="en-US" sz="2400" dirty="0" smtClean="0">
                <a:latin typeface="Times New Roman" pitchFamily="18" charset="0"/>
                <a:cs typeface="Times New Roman" pitchFamily="18" charset="0"/>
              </a:rPr>
              <a:t> is a program that freezes (packages) Python programs into stand-alone executables, under Windows, Linux, Mac OS X, FreeBSD, Solaris and AIX.</a:t>
            </a:r>
          </a:p>
        </p:txBody>
      </p:sp>
    </p:spTree>
    <p:extLst>
      <p:ext uri="{BB962C8B-B14F-4D97-AF65-F5344CB8AC3E}">
        <p14:creationId xmlns:p14="http://schemas.microsoft.com/office/powerpoint/2010/main" val="367847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TotalTime>
  <Words>430</Words>
  <Application>Microsoft Office PowerPoint</Application>
  <PresentationFormat>On-screen Show (4:3)</PresentationFormat>
  <Paragraphs>106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Smart Attendance System  based on Face Recognition</vt:lpstr>
      <vt:lpstr>Introduction</vt:lpstr>
      <vt:lpstr>Proposed System</vt:lpstr>
      <vt:lpstr>PowerPoint Presentation</vt:lpstr>
      <vt:lpstr>Flowchart</vt:lpstr>
      <vt:lpstr>Working Of System</vt:lpstr>
      <vt:lpstr>PowerPoint Presentation</vt:lpstr>
      <vt:lpstr>Hardware requirements</vt:lpstr>
      <vt:lpstr>Software Requirements</vt:lpstr>
      <vt:lpstr>Software Requirement for web UI</vt:lpstr>
      <vt:lpstr>Implementation</vt:lpstr>
      <vt:lpstr>PowerPoint Presentation</vt:lpstr>
      <vt:lpstr>2.Face Features Dataset:</vt:lpstr>
      <vt:lpstr>3.Working :</vt:lpstr>
      <vt:lpstr>PowerPoint Presentation</vt:lpstr>
      <vt:lpstr>PowerPoint Presentation</vt:lpstr>
      <vt:lpstr>3.Web UI:</vt:lpstr>
      <vt:lpstr>PowerPoint Presentation</vt:lpstr>
      <vt:lpstr>PowerPoint Presentation</vt:lpstr>
      <vt:lpstr>Future Scope</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Management System based on Face Recognition</dc:title>
  <dc:creator>Nishant Pathare</dc:creator>
  <cp:lastModifiedBy>Nishant Pathare</cp:lastModifiedBy>
  <cp:revision>131</cp:revision>
  <dcterms:created xsi:type="dcterms:W3CDTF">2017-08-01T14:30:02Z</dcterms:created>
  <dcterms:modified xsi:type="dcterms:W3CDTF">2018-03-20T14:41:24Z</dcterms:modified>
</cp:coreProperties>
</file>