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68" r:id="rId2"/>
    <p:sldId id="267" r:id="rId3"/>
    <p:sldId id="258" r:id="rId4"/>
    <p:sldId id="257" r:id="rId5"/>
    <p:sldId id="266" r:id="rId6"/>
    <p:sldId id="259" r:id="rId7"/>
    <p:sldId id="262" r:id="rId8"/>
    <p:sldId id="261" r:id="rId9"/>
    <p:sldId id="260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F09026-8D2A-4BE2-847A-5796199BD2B3}" v="70" dt="2025-07-23T02:49:18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machine%20learing\instagram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instagram!$E$1</c:f>
              <c:strCache>
                <c:ptCount val="1"/>
                <c:pt idx="0">
                  <c:v>viral_video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56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4D5-496F-A2EF-CF827FFC0B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instagram!$B$2:$B$58</c:f>
              <c:strCache>
                <c:ptCount val="57"/>
                <c:pt idx="0">
                  <c:v>Food </c:v>
                </c:pt>
                <c:pt idx="1">
                  <c:v>Fitness</c:v>
                </c:pt>
                <c:pt idx="2">
                  <c:v>Mom/Parenting</c:v>
                </c:pt>
                <c:pt idx="3">
                  <c:v>Fashion/Beauty</c:v>
                </c:pt>
                <c:pt idx="4">
                  <c:v>Fitness</c:v>
                </c:pt>
                <c:pt idx="5">
                  <c:v>Cooking/Recipes</c:v>
                </c:pt>
                <c:pt idx="6">
                  <c:v>Family/Couple Vlogs</c:v>
                </c:pt>
                <c:pt idx="7">
                  <c:v>Fashion/Beauty</c:v>
                </c:pt>
                <c:pt idx="8">
                  <c:v>Fitness</c:v>
                </c:pt>
                <c:pt idx="9">
                  <c:v>Lifestyle/Culture Updates</c:v>
                </c:pt>
                <c:pt idx="10">
                  <c:v>Music</c:v>
                </c:pt>
                <c:pt idx="11">
                  <c:v>Fashion/Beauty</c:v>
                </c:pt>
                <c:pt idx="12">
                  <c:v>Food </c:v>
                </c:pt>
                <c:pt idx="13">
                  <c:v>Food </c:v>
                </c:pt>
                <c:pt idx="14">
                  <c:v>Food </c:v>
                </c:pt>
                <c:pt idx="15">
                  <c:v>Motivation / Self-help</c:v>
                </c:pt>
                <c:pt idx="16">
                  <c:v>Fashion/Beauty</c:v>
                </c:pt>
                <c:pt idx="17">
                  <c:v>visiting new places</c:v>
                </c:pt>
                <c:pt idx="18">
                  <c:v>retailer</c:v>
                </c:pt>
                <c:pt idx="19">
                  <c:v>sales marketing</c:v>
                </c:pt>
                <c:pt idx="20">
                  <c:v>podcust</c:v>
                </c:pt>
                <c:pt idx="21">
                  <c:v>Lifestyle/local star</c:v>
                </c:pt>
                <c:pt idx="22">
                  <c:v>Comedy</c:v>
                </c:pt>
                <c:pt idx="23">
                  <c:v>Local community page</c:v>
                </c:pt>
                <c:pt idx="24">
                  <c:v>Acting/lifestyle</c:v>
                </c:pt>
                <c:pt idx="25">
                  <c:v>Local governance</c:v>
                </c:pt>
                <c:pt idx="26">
                  <c:v>Lifestyle</c:v>
                </c:pt>
                <c:pt idx="27">
                  <c:v>Fitness</c:v>
                </c:pt>
                <c:pt idx="28">
                  <c:v>Fitness/business</c:v>
                </c:pt>
                <c:pt idx="29">
                  <c:v>Food </c:v>
                </c:pt>
                <c:pt idx="30">
                  <c:v>Dance/content model</c:v>
                </c:pt>
                <c:pt idx="31">
                  <c:v>Food </c:v>
                </c:pt>
                <c:pt idx="32">
                  <c:v>Local city updates</c:v>
                </c:pt>
                <c:pt idx="33">
                  <c:v>Food </c:v>
                </c:pt>
                <c:pt idx="34">
                  <c:v>Lifestyle/entrepreneur</c:v>
                </c:pt>
                <c:pt idx="35">
                  <c:v>Fashion/Beauty</c:v>
                </c:pt>
                <c:pt idx="36">
                  <c:v>prank</c:v>
                </c:pt>
                <c:pt idx="37">
                  <c:v>selling </c:v>
                </c:pt>
                <c:pt idx="38">
                  <c:v>selling </c:v>
                </c:pt>
                <c:pt idx="39">
                  <c:v>selling </c:v>
                </c:pt>
                <c:pt idx="40">
                  <c:v>Acting/lifestyle</c:v>
                </c:pt>
                <c:pt idx="41">
                  <c:v>selling </c:v>
                </c:pt>
                <c:pt idx="42">
                  <c:v>selling </c:v>
                </c:pt>
                <c:pt idx="43">
                  <c:v>visiting new places</c:v>
                </c:pt>
                <c:pt idx="44">
                  <c:v>selling </c:v>
                </c:pt>
                <c:pt idx="45">
                  <c:v>Acting/lifestyle</c:v>
                </c:pt>
                <c:pt idx="46">
                  <c:v>Acting/lifestyle</c:v>
                </c:pt>
                <c:pt idx="47">
                  <c:v>selling </c:v>
                </c:pt>
                <c:pt idx="48">
                  <c:v>Lifestyle/Culture Updates</c:v>
                </c:pt>
                <c:pt idx="49">
                  <c:v>Lifestyle/Culture Updates</c:v>
                </c:pt>
                <c:pt idx="50">
                  <c:v>Lifestyle/Culture Updates</c:v>
                </c:pt>
                <c:pt idx="51">
                  <c:v>Acting/lifestyle</c:v>
                </c:pt>
                <c:pt idx="52">
                  <c:v>Acting/lifestyle</c:v>
                </c:pt>
                <c:pt idx="53">
                  <c:v>Acting/lifestyle</c:v>
                </c:pt>
                <c:pt idx="54">
                  <c:v>prank</c:v>
                </c:pt>
                <c:pt idx="55">
                  <c:v>prank</c:v>
                </c:pt>
                <c:pt idx="56">
                  <c:v>Comedy</c:v>
                </c:pt>
              </c:strCache>
            </c:strRef>
          </c:cat>
          <c:val>
            <c:numRef>
              <c:f>instagram!$E$2:$E$58</c:f>
              <c:numCache>
                <c:formatCode>General</c:formatCode>
                <c:ptCount val="57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15</c:v>
                </c:pt>
                <c:pt idx="5">
                  <c:v>1</c:v>
                </c:pt>
                <c:pt idx="6">
                  <c:v>0</c:v>
                </c:pt>
                <c:pt idx="7">
                  <c:v>15</c:v>
                </c:pt>
                <c:pt idx="8">
                  <c:v>10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3</c:v>
                </c:pt>
                <c:pt idx="13">
                  <c:v>3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3</c:v>
                </c:pt>
                <c:pt idx="21">
                  <c:v>3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3</c:v>
                </c:pt>
                <c:pt idx="30">
                  <c:v>3</c:v>
                </c:pt>
                <c:pt idx="31">
                  <c:v>2</c:v>
                </c:pt>
                <c:pt idx="32">
                  <c:v>2</c:v>
                </c:pt>
                <c:pt idx="33">
                  <c:v>1</c:v>
                </c:pt>
                <c:pt idx="34">
                  <c:v>3</c:v>
                </c:pt>
                <c:pt idx="35">
                  <c:v>3</c:v>
                </c:pt>
                <c:pt idx="36">
                  <c:v>2</c:v>
                </c:pt>
                <c:pt idx="37">
                  <c:v>2</c:v>
                </c:pt>
                <c:pt idx="38">
                  <c:v>3</c:v>
                </c:pt>
                <c:pt idx="39">
                  <c:v>1</c:v>
                </c:pt>
                <c:pt idx="40">
                  <c:v>3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1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1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2</c:v>
                </c:pt>
                <c:pt idx="54">
                  <c:v>1</c:v>
                </c:pt>
                <c:pt idx="55">
                  <c:v>3</c:v>
                </c:pt>
                <c:pt idx="5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D5-496F-A2EF-CF827FFC0B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84439200"/>
        <c:axId val="1184432960"/>
      </c:barChart>
      <c:catAx>
        <c:axId val="118443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432960"/>
        <c:crosses val="autoZero"/>
        <c:auto val="1"/>
        <c:lblAlgn val="ctr"/>
        <c:lblOffset val="100"/>
        <c:noMultiLvlLbl val="0"/>
      </c:catAx>
      <c:valAx>
        <c:axId val="118443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439200"/>
        <c:crosses val="autoZero"/>
        <c:crossBetween val="between"/>
      </c:valAx>
      <c:spPr>
        <a:pattFill prst="ltDnDiag">
          <a:fgClr>
            <a:srgbClr val="000000">
              <a:alpha val="0"/>
            </a:srgbClr>
          </a:fgClr>
          <a:bgClr>
            <a:srgbClr val="FFFFFF"/>
          </a:bgClr>
        </a:pattFill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FB0B2-FAFB-498F-A60E-EE4142E50DC7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F5F0B3C9-3E64-439E-B323-234E445B1D89}">
      <dgm:prSet phldrT="[Text]"/>
      <dgm:spPr/>
      <dgm:t>
        <a:bodyPr/>
        <a:lstStyle/>
        <a:p>
          <a:r>
            <a:rPr lang="en-US" dirty="0"/>
            <a:t>Max_view</a:t>
          </a:r>
        </a:p>
        <a:p>
          <a:r>
            <a:rPr lang="en-US" dirty="0"/>
            <a:t>(</a:t>
          </a:r>
          <a:r>
            <a:rPr lang="en-US" dirty="0">
              <a:latin typeface="+mn-lt"/>
            </a:rPr>
            <a:t>1M</a:t>
          </a:r>
          <a:r>
            <a:rPr lang="en-US" dirty="0"/>
            <a:t>)</a:t>
          </a:r>
          <a:endParaRPr lang="en-IN" dirty="0"/>
        </a:p>
      </dgm:t>
    </dgm:pt>
    <dgm:pt modelId="{C3B72944-4A2E-4BFF-840D-F7BABC4A0A8D}" type="parTrans" cxnId="{26CD0427-E1D3-46D0-8521-4A0A7D7F951F}">
      <dgm:prSet/>
      <dgm:spPr/>
      <dgm:t>
        <a:bodyPr/>
        <a:lstStyle/>
        <a:p>
          <a:endParaRPr lang="en-IN"/>
        </a:p>
      </dgm:t>
    </dgm:pt>
    <dgm:pt modelId="{92831544-63EC-4107-A691-701644FF211A}" type="sibTrans" cxnId="{26CD0427-E1D3-46D0-8521-4A0A7D7F951F}">
      <dgm:prSet/>
      <dgm:spPr/>
      <dgm:t>
        <a:bodyPr/>
        <a:lstStyle/>
        <a:p>
          <a:endParaRPr lang="en-IN"/>
        </a:p>
      </dgm:t>
    </dgm:pt>
    <dgm:pt modelId="{C1C60CDE-D6E3-485E-8B01-507008FFEF41}">
      <dgm:prSet phldrT="[Text]"/>
      <dgm:spPr/>
      <dgm:t>
        <a:bodyPr/>
        <a:lstStyle/>
        <a:p>
          <a:r>
            <a:rPr lang="en-US" dirty="0"/>
            <a:t>Avg_view</a:t>
          </a:r>
        </a:p>
        <a:p>
          <a:r>
            <a:rPr lang="en-US" dirty="0"/>
            <a:t>(91.1K)</a:t>
          </a:r>
          <a:endParaRPr lang="en-IN" dirty="0"/>
        </a:p>
      </dgm:t>
    </dgm:pt>
    <dgm:pt modelId="{AE6DE576-2663-42B1-9843-9B83CB1D87CC}" type="parTrans" cxnId="{DEBEC2B9-28A8-4082-B214-9CC29EA614FF}">
      <dgm:prSet/>
      <dgm:spPr/>
      <dgm:t>
        <a:bodyPr/>
        <a:lstStyle/>
        <a:p>
          <a:endParaRPr lang="en-IN"/>
        </a:p>
      </dgm:t>
    </dgm:pt>
    <dgm:pt modelId="{C26C25F4-53FF-4327-AEC0-F03EFD04B0E8}" type="sibTrans" cxnId="{DEBEC2B9-28A8-4082-B214-9CC29EA614FF}">
      <dgm:prSet/>
      <dgm:spPr/>
      <dgm:t>
        <a:bodyPr/>
        <a:lstStyle/>
        <a:p>
          <a:endParaRPr lang="en-IN"/>
        </a:p>
      </dgm:t>
    </dgm:pt>
    <dgm:pt modelId="{E0D63022-B36C-423E-9614-B66AC492BC07}">
      <dgm:prSet phldrT="[Text]"/>
      <dgm:spPr/>
      <dgm:t>
        <a:bodyPr/>
        <a:lstStyle/>
        <a:p>
          <a:r>
            <a:rPr lang="en-US" dirty="0"/>
            <a:t>Min_view</a:t>
          </a:r>
        </a:p>
        <a:p>
          <a:r>
            <a:rPr lang="en-US" dirty="0"/>
            <a:t>(3K)</a:t>
          </a:r>
          <a:endParaRPr lang="en-IN" dirty="0"/>
        </a:p>
      </dgm:t>
    </dgm:pt>
    <dgm:pt modelId="{8C6502D4-4F86-452E-B67D-B06DF1BDA910}" type="parTrans" cxnId="{A633E2DB-0BCE-4EAE-B857-8BC3D20BE261}">
      <dgm:prSet/>
      <dgm:spPr/>
      <dgm:t>
        <a:bodyPr/>
        <a:lstStyle/>
        <a:p>
          <a:endParaRPr lang="en-IN"/>
        </a:p>
      </dgm:t>
    </dgm:pt>
    <dgm:pt modelId="{ED458391-04DE-49CE-A783-8B589ABEB408}" type="sibTrans" cxnId="{A633E2DB-0BCE-4EAE-B857-8BC3D20BE261}">
      <dgm:prSet/>
      <dgm:spPr/>
      <dgm:t>
        <a:bodyPr/>
        <a:lstStyle/>
        <a:p>
          <a:endParaRPr lang="en-IN"/>
        </a:p>
      </dgm:t>
    </dgm:pt>
    <dgm:pt modelId="{A069E7D4-D10A-4300-93F9-D5AC14A80010}" type="pres">
      <dgm:prSet presAssocID="{7DAFB0B2-FAFB-498F-A60E-EE4142E50DC7}" presName="Name0" presStyleCnt="0">
        <dgm:presLayoutVars>
          <dgm:chMax val="7"/>
          <dgm:dir/>
          <dgm:resizeHandles val="exact"/>
        </dgm:presLayoutVars>
      </dgm:prSet>
      <dgm:spPr/>
    </dgm:pt>
    <dgm:pt modelId="{17F4E483-E9B8-4963-973B-BD5FF2D19899}" type="pres">
      <dgm:prSet presAssocID="{7DAFB0B2-FAFB-498F-A60E-EE4142E50DC7}" presName="ellipse1" presStyleLbl="vennNode1" presStyleIdx="0" presStyleCnt="3">
        <dgm:presLayoutVars>
          <dgm:bulletEnabled val="1"/>
        </dgm:presLayoutVars>
      </dgm:prSet>
      <dgm:spPr/>
    </dgm:pt>
    <dgm:pt modelId="{A1560EC4-7C03-447B-AB04-839B48AA6A24}" type="pres">
      <dgm:prSet presAssocID="{7DAFB0B2-FAFB-498F-A60E-EE4142E50DC7}" presName="ellipse2" presStyleLbl="vennNode1" presStyleIdx="1" presStyleCnt="3">
        <dgm:presLayoutVars>
          <dgm:bulletEnabled val="1"/>
        </dgm:presLayoutVars>
      </dgm:prSet>
      <dgm:spPr/>
    </dgm:pt>
    <dgm:pt modelId="{127DA195-0EB8-4388-A5B8-4F6AD2001749}" type="pres">
      <dgm:prSet presAssocID="{7DAFB0B2-FAFB-498F-A60E-EE4142E50DC7}" presName="ellipse3" presStyleLbl="vennNode1" presStyleIdx="2" presStyleCnt="3" custLinFactNeighborX="-16443" custLinFactNeighborY="-2510">
        <dgm:presLayoutVars>
          <dgm:bulletEnabled val="1"/>
        </dgm:presLayoutVars>
      </dgm:prSet>
      <dgm:spPr/>
    </dgm:pt>
  </dgm:ptLst>
  <dgm:cxnLst>
    <dgm:cxn modelId="{26CD0427-E1D3-46D0-8521-4A0A7D7F951F}" srcId="{7DAFB0B2-FAFB-498F-A60E-EE4142E50DC7}" destId="{F5F0B3C9-3E64-439E-B323-234E445B1D89}" srcOrd="0" destOrd="0" parTransId="{C3B72944-4A2E-4BFF-840D-F7BABC4A0A8D}" sibTransId="{92831544-63EC-4107-A691-701644FF211A}"/>
    <dgm:cxn modelId="{65FF4F2B-162E-4572-8960-1AC175C9E190}" type="presOf" srcId="{E0D63022-B36C-423E-9614-B66AC492BC07}" destId="{127DA195-0EB8-4388-A5B8-4F6AD2001749}" srcOrd="0" destOrd="0" presId="urn:microsoft.com/office/officeart/2005/8/layout/rings+Icon"/>
    <dgm:cxn modelId="{2F34C051-9A0C-4CF2-8FF4-66FE44F167A5}" type="presOf" srcId="{F5F0B3C9-3E64-439E-B323-234E445B1D89}" destId="{17F4E483-E9B8-4963-973B-BD5FF2D19899}" srcOrd="0" destOrd="0" presId="urn:microsoft.com/office/officeart/2005/8/layout/rings+Icon"/>
    <dgm:cxn modelId="{DEBEC2B9-28A8-4082-B214-9CC29EA614FF}" srcId="{7DAFB0B2-FAFB-498F-A60E-EE4142E50DC7}" destId="{C1C60CDE-D6E3-485E-8B01-507008FFEF41}" srcOrd="1" destOrd="0" parTransId="{AE6DE576-2663-42B1-9843-9B83CB1D87CC}" sibTransId="{C26C25F4-53FF-4327-AEC0-F03EFD04B0E8}"/>
    <dgm:cxn modelId="{D1C84FCB-CD79-43DB-A7E1-192401B3DD2A}" type="presOf" srcId="{C1C60CDE-D6E3-485E-8B01-507008FFEF41}" destId="{A1560EC4-7C03-447B-AB04-839B48AA6A24}" srcOrd="0" destOrd="0" presId="urn:microsoft.com/office/officeart/2005/8/layout/rings+Icon"/>
    <dgm:cxn modelId="{653F19D3-6864-4E72-8968-C93469AC3C9A}" type="presOf" srcId="{7DAFB0B2-FAFB-498F-A60E-EE4142E50DC7}" destId="{A069E7D4-D10A-4300-93F9-D5AC14A80010}" srcOrd="0" destOrd="0" presId="urn:microsoft.com/office/officeart/2005/8/layout/rings+Icon"/>
    <dgm:cxn modelId="{A633E2DB-0BCE-4EAE-B857-8BC3D20BE261}" srcId="{7DAFB0B2-FAFB-498F-A60E-EE4142E50DC7}" destId="{E0D63022-B36C-423E-9614-B66AC492BC07}" srcOrd="2" destOrd="0" parTransId="{8C6502D4-4F86-452E-B67D-B06DF1BDA910}" sibTransId="{ED458391-04DE-49CE-A783-8B589ABEB408}"/>
    <dgm:cxn modelId="{7C010F6A-9C75-426B-8AAC-263340CDA0A3}" type="presParOf" srcId="{A069E7D4-D10A-4300-93F9-D5AC14A80010}" destId="{17F4E483-E9B8-4963-973B-BD5FF2D19899}" srcOrd="0" destOrd="0" presId="urn:microsoft.com/office/officeart/2005/8/layout/rings+Icon"/>
    <dgm:cxn modelId="{1389B7AD-08D1-4FFC-8901-7BBD0A334AFF}" type="presParOf" srcId="{A069E7D4-D10A-4300-93F9-D5AC14A80010}" destId="{A1560EC4-7C03-447B-AB04-839B48AA6A24}" srcOrd="1" destOrd="0" presId="urn:microsoft.com/office/officeart/2005/8/layout/rings+Icon"/>
    <dgm:cxn modelId="{2D68A6C5-8264-4D43-82C8-55308D652BC6}" type="presParOf" srcId="{A069E7D4-D10A-4300-93F9-D5AC14A80010}" destId="{127DA195-0EB8-4388-A5B8-4F6AD2001749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4E483-E9B8-4963-973B-BD5FF2D19899}">
      <dsp:nvSpPr>
        <dsp:cNvPr id="0" name=""/>
        <dsp:cNvSpPr/>
      </dsp:nvSpPr>
      <dsp:spPr>
        <a:xfrm>
          <a:off x="766470" y="0"/>
          <a:ext cx="3250704" cy="32506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Max_view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(</a:t>
          </a:r>
          <a:r>
            <a:rPr lang="en-US" sz="3800" kern="1200" dirty="0">
              <a:latin typeface="+mn-lt"/>
            </a:rPr>
            <a:t>1M</a:t>
          </a:r>
          <a:r>
            <a:rPr lang="en-US" sz="3800" kern="1200" dirty="0"/>
            <a:t>)</a:t>
          </a:r>
          <a:endParaRPr lang="en-IN" sz="3800" kern="1200" dirty="0"/>
        </a:p>
      </dsp:txBody>
      <dsp:txXfrm>
        <a:off x="1242525" y="476048"/>
        <a:ext cx="2298594" cy="2298562"/>
      </dsp:txXfrm>
    </dsp:sp>
    <dsp:sp modelId="{A1560EC4-7C03-447B-AB04-839B48AA6A24}">
      <dsp:nvSpPr>
        <dsp:cNvPr id="0" name=""/>
        <dsp:cNvSpPr/>
      </dsp:nvSpPr>
      <dsp:spPr>
        <a:xfrm>
          <a:off x="2439636" y="2168008"/>
          <a:ext cx="3250704" cy="32506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Avg_view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(91.1K)</a:t>
          </a:r>
          <a:endParaRPr lang="en-IN" sz="3800" kern="1200" dirty="0"/>
        </a:p>
      </dsp:txBody>
      <dsp:txXfrm>
        <a:off x="2915691" y="2644056"/>
        <a:ext cx="2298594" cy="2298562"/>
      </dsp:txXfrm>
    </dsp:sp>
    <dsp:sp modelId="{127DA195-0EB8-4388-A5B8-4F6AD2001749}">
      <dsp:nvSpPr>
        <dsp:cNvPr id="0" name=""/>
        <dsp:cNvSpPr/>
      </dsp:nvSpPr>
      <dsp:spPr>
        <a:xfrm>
          <a:off x="3576311" y="0"/>
          <a:ext cx="3250704" cy="32506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Min_view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(3K)</a:t>
          </a:r>
          <a:endParaRPr lang="en-IN" sz="3800" kern="1200" dirty="0"/>
        </a:p>
      </dsp:txBody>
      <dsp:txXfrm>
        <a:off x="4052366" y="476048"/>
        <a:ext cx="2298594" cy="2298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AA82-B137-43A5-9F02-34BB25B9BD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D73E-8517-45EA-9FFD-7B87902A0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35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AA82-B137-43A5-9F02-34BB25B9BD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D73E-8517-45EA-9FFD-7B87902A0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95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AA82-B137-43A5-9F02-34BB25B9BD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D73E-8517-45EA-9FFD-7B87902A0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664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AA82-B137-43A5-9F02-34BB25B9BD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D73E-8517-45EA-9FFD-7B87902A0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690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AA82-B137-43A5-9F02-34BB25B9BD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D73E-8517-45EA-9FFD-7B87902A0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510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AA82-B137-43A5-9F02-34BB25B9BD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D73E-8517-45EA-9FFD-7B87902A0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404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AA82-B137-43A5-9F02-34BB25B9BD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D73E-8517-45EA-9FFD-7B87902A0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190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AA82-B137-43A5-9F02-34BB25B9BD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D73E-8517-45EA-9FFD-7B87902A0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408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AA82-B137-43A5-9F02-34BB25B9BD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D73E-8517-45EA-9FFD-7B87902A0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AA82-B137-43A5-9F02-34BB25B9BD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DB5D73E-8517-45EA-9FFD-7B87902A0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AA82-B137-43A5-9F02-34BB25B9BD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D73E-8517-45EA-9FFD-7B87902A0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87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AA82-B137-43A5-9F02-34BB25B9BD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D73E-8517-45EA-9FFD-7B87902A0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47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AA82-B137-43A5-9F02-34BB25B9BD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D73E-8517-45EA-9FFD-7B87902A0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7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AA82-B137-43A5-9F02-34BB25B9BD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D73E-8517-45EA-9FFD-7B87902A0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0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AA82-B137-43A5-9F02-34BB25B9BD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D73E-8517-45EA-9FFD-7B87902A0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97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AA82-B137-43A5-9F02-34BB25B9BD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D73E-8517-45EA-9FFD-7B87902A0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33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AA82-B137-43A5-9F02-34BB25B9BD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D73E-8517-45EA-9FFD-7B87902A0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66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9AAA82-B137-43A5-9F02-34BB25B9BD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B5D73E-8517-45EA-9FFD-7B87902A0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66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3510299-6E51-6568-5D56-83FF88AEB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640" y="734907"/>
            <a:ext cx="10373360" cy="34306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            The dataset is related to Gwalior’s  influencer and vlogger  of  Instagram 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Gwalior 59 famous influencer that have more than 10K followers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There are four columns  ['Username', 'key_services', 'Followers', 'Views', 'viral_video']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Top influencer  Fitness(</a:t>
            </a:r>
            <a:r>
              <a:rPr lang="en-IN" dirty="0"/>
              <a:t>@iakhileshchandra </a:t>
            </a:r>
            <a:r>
              <a:rPr lang="en-US" dirty="0"/>
              <a:t>)and comedy (</a:t>
            </a:r>
            <a:r>
              <a:rPr lang="en-IN" dirty="0"/>
              <a:t>@gwalior_wale_ </a:t>
            </a:r>
            <a:r>
              <a:rPr lang="en-US" dirty="0"/>
              <a:t>)is most viral videos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Flop influencer  </a:t>
            </a:r>
            <a:r>
              <a:rPr lang="en-IN" dirty="0"/>
              <a:t>Family/Couple Vlogs(@svarakshakala ) and Motivation / Self-help(@vichar_niyam ) is not viral videos.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03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9EE51E-BD87-0E1C-E77A-60FDC9335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2177" y="663786"/>
            <a:ext cx="6987645" cy="4416214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pPr algn="l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Instagram is a good platform for career.</a:t>
            </a:r>
          </a:p>
          <a:p>
            <a:pPr algn="l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multiple options for making videos.</a:t>
            </a:r>
          </a:p>
          <a:p>
            <a:pPr algn="l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content </a:t>
            </a:r>
          </a:p>
          <a:p>
            <a:pPr algn="l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Audience friendly content </a:t>
            </a:r>
          </a:p>
          <a:p>
            <a:pPr algn="l"/>
            <a:r>
              <a:rPr lang="en-US" dirty="0"/>
              <a:t>Collaborate with </a:t>
            </a:r>
            <a:r>
              <a:rPr lang="en-IN" dirty="0"/>
              <a:t>Brand Deals/Sponsored.</a:t>
            </a:r>
          </a:p>
          <a:p>
            <a:pPr algn="l"/>
            <a:r>
              <a:rPr lang="en-IN" dirty="0"/>
              <a:t>Other then this we can dm any influencer to be video editor  for him/her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09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ownload Thank you Google Slides and PowerPoint Template">
            <a:extLst>
              <a:ext uri="{FF2B5EF4-FFF2-40B4-BE49-F238E27FC236}">
                <a16:creationId xmlns:a16="http://schemas.microsoft.com/office/drawing/2014/main" id="{85A9525E-C21E-6CFF-0A65-F01B22727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088" y="35369"/>
            <a:ext cx="9864232" cy="638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60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8E452D-3F3C-6EDC-0B70-6515AA827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3279" y="894080"/>
            <a:ext cx="8056881" cy="3302000"/>
          </a:xfrm>
        </p:spPr>
        <p:txBody>
          <a:bodyPr/>
          <a:lstStyle/>
          <a:p>
            <a:pPr algn="l"/>
            <a:r>
              <a:rPr lang="en-US" dirty="0"/>
              <a:t>Column_name                           Description</a:t>
            </a:r>
          </a:p>
          <a:p>
            <a:pPr algn="l"/>
            <a:r>
              <a:rPr lang="en-US" dirty="0"/>
              <a:t>Username                                      Instagram id name</a:t>
            </a:r>
          </a:p>
          <a:p>
            <a:pPr algn="l"/>
            <a:r>
              <a:rPr lang="en-US" dirty="0"/>
              <a:t>key_services                                  </a:t>
            </a:r>
            <a:r>
              <a:rPr lang="en-IN" dirty="0"/>
              <a:t>Content </a:t>
            </a:r>
            <a:r>
              <a:rPr lang="en-US" dirty="0"/>
              <a:t>  &amp; trend</a:t>
            </a:r>
          </a:p>
          <a:p>
            <a:pPr algn="l"/>
            <a:r>
              <a:rPr lang="en-US" dirty="0"/>
              <a:t>Views                                                 how many people watch </a:t>
            </a:r>
          </a:p>
          <a:p>
            <a:pPr algn="l"/>
            <a:r>
              <a:rPr lang="en-US" dirty="0"/>
              <a:t>viral_video                                        which video has most comment, like , 							            shear  and views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1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720C2F-25C1-63A0-16D8-09315084F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223520"/>
            <a:ext cx="10513047" cy="583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2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C90D782-7AA5-26B0-965A-1ABF676C4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4358417"/>
              </p:ext>
            </p:extLst>
          </p:nvPr>
        </p:nvGraphicFramePr>
        <p:xfrm>
          <a:off x="1730272" y="10560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Eye with solid fill">
            <a:extLst>
              <a:ext uri="{FF2B5EF4-FFF2-40B4-BE49-F238E27FC236}">
                <a16:creationId xmlns:a16="http://schemas.microsoft.com/office/drawing/2014/main" id="{95FDC1D1-F6AD-05E3-ACC3-C55E71592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05120" y="76507"/>
            <a:ext cx="778305" cy="7613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AFD034-AC98-D8BA-BFFE-F696ED7041C0}"/>
              </a:ext>
            </a:extLst>
          </p:cNvPr>
          <p:cNvSpPr txBox="1"/>
          <p:nvPr/>
        </p:nvSpPr>
        <p:spPr>
          <a:xfrm>
            <a:off x="3241040" y="294640"/>
            <a:ext cx="247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Views on video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603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45A334E-1BB9-76CD-B283-00E4EF89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7937" y="1259841"/>
            <a:ext cx="8655103" cy="2641600"/>
          </a:xfrm>
        </p:spPr>
        <p:txBody>
          <a:bodyPr>
            <a:normAutofit lnSpcReduction="10000"/>
          </a:bodyPr>
          <a:lstStyle/>
          <a:p>
            <a:pPr lvl="1"/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b="1" u="sng" dirty="0">
                <a:solidFill>
                  <a:schemeClr val="tx1"/>
                </a:solidFill>
              </a:rPr>
              <a:t>Key Insights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Content and Consistency is more important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High-quality visuals (photo and videos)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Video editing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Stories with polls, mentions, and countdowns to build connection.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Collaborate with followers, not just brands.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51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945D25-079A-26EE-60DB-EC0B65755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00" y="371069"/>
            <a:ext cx="8487960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7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54AA26-B84F-8F0A-2D02-F39573359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59" y="497841"/>
            <a:ext cx="9810518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4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39D6C3-5FDF-74F0-45CF-E14CD7C16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713741"/>
              </p:ext>
            </p:extLst>
          </p:nvPr>
        </p:nvGraphicFramePr>
        <p:xfrm>
          <a:off x="2032000" y="953346"/>
          <a:ext cx="8127999" cy="30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082569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71632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90982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dirty="0"/>
                        <a:t>Method</a:t>
                      </a:r>
                      <a:endParaRPr lang="en-IN" sz="1100" dirty="0"/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/>
                        <a:t>Minimum_earning</a:t>
                      </a:r>
                      <a:endParaRPr lang="en-US" sz="1100" dirty="0"/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/>
                        <a:t>Notes</a:t>
                      </a:r>
                      <a:endParaRPr lang="en-IN" sz="1100"/>
                    </a:p>
                  </a:txBody>
                  <a:tcPr marL="55789" marR="55789" marT="27895" marB="27895" anchor="ctr"/>
                </a:tc>
                <a:extLst>
                  <a:ext uri="{0D108BD9-81ED-4DB2-BD59-A6C34878D82A}">
                    <a16:rowId xmlns:a16="http://schemas.microsoft.com/office/drawing/2014/main" val="138736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dirty="0"/>
                        <a:t>Brand Deals/Sponsored Reels</a:t>
                      </a:r>
                      <a:endParaRPr lang="en-IN" sz="1100" dirty="0"/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$50 – $200 per post</a:t>
                      </a:r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Brands love comedy for high engagement &amp; relatability</a:t>
                      </a:r>
                    </a:p>
                  </a:txBody>
                  <a:tcPr marL="55789" marR="55789" marT="27895" marB="27895" anchor="ctr"/>
                </a:tc>
                <a:extLst>
                  <a:ext uri="{0D108BD9-81ED-4DB2-BD59-A6C34878D82A}">
                    <a16:rowId xmlns:a16="http://schemas.microsoft.com/office/drawing/2014/main" val="354907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/>
                        <a:t>Reels Bonus (if invited)</a:t>
                      </a:r>
                      <a:endParaRPr lang="en-IN" sz="1100"/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$0 – $100+ per month</a:t>
                      </a:r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Instagram sometimes pays creators per views, invite only</a:t>
                      </a:r>
                    </a:p>
                  </a:txBody>
                  <a:tcPr marL="55789" marR="55789" marT="27895" marB="27895" anchor="ctr"/>
                </a:tc>
                <a:extLst>
                  <a:ext uri="{0D108BD9-81ED-4DB2-BD59-A6C34878D82A}">
                    <a16:rowId xmlns:a16="http://schemas.microsoft.com/office/drawing/2014/main" val="420278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/>
                        <a:t>Affiliate Marketing (comedy-themed)</a:t>
                      </a:r>
                      <a:endParaRPr lang="en-IN" sz="1100"/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$0 – $300/month</a:t>
                      </a:r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Promote funny gifts, merch, apps, or tools</a:t>
                      </a:r>
                    </a:p>
                  </a:txBody>
                  <a:tcPr marL="55789" marR="55789" marT="27895" marB="27895" anchor="ctr"/>
                </a:tc>
                <a:extLst>
                  <a:ext uri="{0D108BD9-81ED-4DB2-BD59-A6C34878D82A}">
                    <a16:rowId xmlns:a16="http://schemas.microsoft.com/office/drawing/2014/main" val="313220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/>
                        <a:t>Shoutouts/Promotions</a:t>
                      </a:r>
                      <a:endParaRPr lang="en-IN" sz="1100"/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$10 – $50 per shoutout</a:t>
                      </a:r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You can charge smaller pages for exposure</a:t>
                      </a:r>
                    </a:p>
                  </a:txBody>
                  <a:tcPr marL="55789" marR="55789" marT="27895" marB="27895" anchor="ctr"/>
                </a:tc>
                <a:extLst>
                  <a:ext uri="{0D108BD9-81ED-4DB2-BD59-A6C34878D82A}">
                    <a16:rowId xmlns:a16="http://schemas.microsoft.com/office/drawing/2014/main" val="120920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Sell Own Merch (funny quotes/tshirts)</a:t>
                      </a:r>
                      <a:endParaRPr lang="en-US" sz="1100"/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$100+ possible/month</a:t>
                      </a:r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Comedy creators do well selling branded items</a:t>
                      </a:r>
                    </a:p>
                  </a:txBody>
                  <a:tcPr marL="55789" marR="55789" marT="27895" marB="27895" anchor="ctr"/>
                </a:tc>
                <a:extLst>
                  <a:ext uri="{0D108BD9-81ED-4DB2-BD59-A6C34878D82A}">
                    <a16:rowId xmlns:a16="http://schemas.microsoft.com/office/drawing/2014/main" val="242599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Live Badges (IG Live tips)</a:t>
                      </a:r>
                      <a:endParaRPr lang="en-US" sz="1100"/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$10 – $50 per stream</a:t>
                      </a:r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Go live, entertain your fans, and get tips</a:t>
                      </a:r>
                    </a:p>
                  </a:txBody>
                  <a:tcPr marL="55789" marR="55789" marT="27895" marB="27895" anchor="ctr"/>
                </a:tc>
                <a:extLst>
                  <a:ext uri="{0D108BD9-81ED-4DB2-BD59-A6C34878D82A}">
                    <a16:rowId xmlns:a16="http://schemas.microsoft.com/office/drawing/2014/main" val="104794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/>
                        <a:t>Subscriptions (fan-exclusive content)</a:t>
                      </a:r>
                      <a:endParaRPr lang="en-IN" sz="1100"/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$1 – $5 per subscriber/month</a:t>
                      </a:r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Offer bonus bloopers, behind-the-scenes, etc.</a:t>
                      </a:r>
                    </a:p>
                  </a:txBody>
                  <a:tcPr marL="55789" marR="55789" marT="27895" marB="27895" anchor="ctr"/>
                </a:tc>
                <a:extLst>
                  <a:ext uri="{0D108BD9-81ED-4DB2-BD59-A6C34878D82A}">
                    <a16:rowId xmlns:a16="http://schemas.microsoft.com/office/drawing/2014/main" val="25296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29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3C4DA13-2B96-8F33-8AA0-3155DB1FCD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344427"/>
              </p:ext>
            </p:extLst>
          </p:nvPr>
        </p:nvGraphicFramePr>
        <p:xfrm>
          <a:off x="2641600" y="1026160"/>
          <a:ext cx="855472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6500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293</TotalTime>
  <Words>395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 P</dc:creator>
  <cp:lastModifiedBy>N P</cp:lastModifiedBy>
  <cp:revision>2</cp:revision>
  <dcterms:created xsi:type="dcterms:W3CDTF">2025-07-22T09:56:27Z</dcterms:created>
  <dcterms:modified xsi:type="dcterms:W3CDTF">2025-08-05T03:24:27Z</dcterms:modified>
</cp:coreProperties>
</file>