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9" d="100"/>
          <a:sy n="59" d="100"/>
        </p:scale>
        <p:origin x="8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14466-4DAC-4058-820F-B4DCC3C33436}" type="datetimeFigureOut">
              <a:rPr lang="en-IN" smtClean="0"/>
              <a:t>11-07-2022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F3D8F00-A952-4D88-A397-D7CC547CF09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852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14466-4DAC-4058-820F-B4DCC3C3343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D8F00-A952-4D88-A397-D7CC547CF09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464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14466-4DAC-4058-820F-B4DCC3C3343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D8F00-A952-4D88-A397-D7CC547CF09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670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14466-4DAC-4058-820F-B4DCC3C3343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D8F00-A952-4D88-A397-D7CC547CF09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67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14466-4DAC-4058-820F-B4DCC3C3343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D8F00-A952-4D88-A397-D7CC547CF09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25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14466-4DAC-4058-820F-B4DCC3C3343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3D8F00-A952-4D88-A397-D7CC547CF09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545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14466-4DAC-4058-820F-B4DCC3C33436}"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3D8F00-A952-4D88-A397-D7CC547CF09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10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14466-4DAC-4058-820F-B4DCC3C33436}"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3D8F00-A952-4D88-A397-D7CC547CF09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71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14466-4DAC-4058-820F-B4DCC3C33436}" type="datetimeFigureOut">
              <a:rPr lang="en-IN" smtClean="0"/>
              <a:t>11-07-2022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3D8F00-A952-4D88-A397-D7CC547CF09F}" type="slidenum">
              <a:rPr lang="en-IN" smtClean="0"/>
              <a:t>‹#›</a:t>
            </a:fld>
            <a:endParaRPr lang="en-IN"/>
          </a:p>
        </p:txBody>
      </p:sp>
    </p:spTree>
    <p:extLst>
      <p:ext uri="{BB962C8B-B14F-4D97-AF65-F5344CB8AC3E}">
        <p14:creationId xmlns:p14="http://schemas.microsoft.com/office/powerpoint/2010/main" val="302317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14466-4DAC-4058-820F-B4DCC3C3343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3D8F00-A952-4D88-A397-D7CC547CF09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57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D14466-4DAC-4058-820F-B4DCC3C33436}" type="datetimeFigureOut">
              <a:rPr lang="en-IN" smtClean="0"/>
              <a:t>11-07-2022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F3D8F00-A952-4D88-A397-D7CC547CF09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D14466-4DAC-4058-820F-B4DCC3C33436}" type="datetimeFigureOut">
              <a:rPr lang="en-IN" smtClean="0"/>
              <a:t>11-07-2022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3D8F00-A952-4D88-A397-D7CC547CF09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162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7A5B-3F0D-CCF1-2829-FAEAB88F8077}"/>
              </a:ext>
            </a:extLst>
          </p:cNvPr>
          <p:cNvSpPr>
            <a:spLocks noGrp="1"/>
          </p:cNvSpPr>
          <p:nvPr>
            <p:ph type="ctrTitle"/>
          </p:nvPr>
        </p:nvSpPr>
        <p:spPr>
          <a:xfrm>
            <a:off x="1524000" y="2052003"/>
            <a:ext cx="9144000" cy="2387600"/>
          </a:xfrm>
        </p:spPr>
        <p:txBody>
          <a:bodyPr>
            <a:normAutofit/>
          </a:bodyPr>
          <a:lstStyle/>
          <a:p>
            <a:r>
              <a:rPr lang="en-US" sz="6600" b="1" dirty="0">
                <a:latin typeface="Agency FB" panose="020B0503020202020204" pitchFamily="34" charset="0"/>
              </a:rPr>
              <a:t>Understanding Consumer Needs</a:t>
            </a:r>
            <a:endParaRPr lang="en-IN" sz="6600" b="1" dirty="0">
              <a:latin typeface="Agency FB" panose="020B0503020202020204" pitchFamily="34" charset="0"/>
            </a:endParaRPr>
          </a:p>
        </p:txBody>
      </p:sp>
    </p:spTree>
    <p:extLst>
      <p:ext uri="{BB962C8B-B14F-4D97-AF65-F5344CB8AC3E}">
        <p14:creationId xmlns:p14="http://schemas.microsoft.com/office/powerpoint/2010/main" val="90163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1B7F6-2246-366A-E7F2-5D3EE354C2D3}"/>
              </a:ext>
            </a:extLst>
          </p:cNvPr>
          <p:cNvSpPr/>
          <p:nvPr/>
        </p:nvSpPr>
        <p:spPr>
          <a:xfrm>
            <a:off x="1618198" y="1913741"/>
            <a:ext cx="3432266" cy="3836225"/>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People want to grow with the pace as the cellular network technology is growing which provokes them to shift to newer phones but it is not possible for everyone to buy new phones after using it for a short time</a:t>
            </a:r>
          </a:p>
          <a:p>
            <a:pPr algn="ctr"/>
            <a:endParaRPr lang="en-IN" sz="2400" dirty="0"/>
          </a:p>
        </p:txBody>
      </p:sp>
      <p:cxnSp>
        <p:nvCxnSpPr>
          <p:cNvPr id="7" name="Straight Arrow Connector 6">
            <a:extLst>
              <a:ext uri="{FF2B5EF4-FFF2-40B4-BE49-F238E27FC236}">
                <a16:creationId xmlns:a16="http://schemas.microsoft.com/office/drawing/2014/main" id="{8F4EBCD0-F38D-FBD3-BC17-BA2907EBEA43}"/>
              </a:ext>
            </a:extLst>
          </p:cNvPr>
          <p:cNvCxnSpPr>
            <a:cxnSpLocks/>
            <a:stCxn id="5" idx="3"/>
            <a:endCxn id="8" idx="1"/>
          </p:cNvCxnSpPr>
          <p:nvPr/>
        </p:nvCxnSpPr>
        <p:spPr>
          <a:xfrm>
            <a:off x="5050464" y="3831854"/>
            <a:ext cx="1967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3068B0-323B-6BBF-9750-E01382638302}"/>
              </a:ext>
            </a:extLst>
          </p:cNvPr>
          <p:cNvSpPr/>
          <p:nvPr/>
        </p:nvSpPr>
        <p:spPr>
          <a:xfrm>
            <a:off x="7017488" y="1913741"/>
            <a:ext cx="3556314" cy="3836225"/>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a:p>
            <a:pPr algn="ctr"/>
            <a:r>
              <a:rPr lang="en-US" sz="2400" dirty="0">
                <a:solidFill>
                  <a:schemeClr val="tx1"/>
                </a:solidFill>
              </a:rPr>
              <a:t>The handset leasing is a very good alternative to buying a new phone whenever a new cellular network technology is introduced</a:t>
            </a:r>
          </a:p>
          <a:p>
            <a:pPr algn="ctr"/>
            <a:endParaRPr lang="en-IN" sz="2400" dirty="0">
              <a:solidFill>
                <a:schemeClr val="tx1"/>
              </a:solidFill>
            </a:endParaRPr>
          </a:p>
        </p:txBody>
      </p:sp>
      <p:sp>
        <p:nvSpPr>
          <p:cNvPr id="19" name="TextBox 18">
            <a:extLst>
              <a:ext uri="{FF2B5EF4-FFF2-40B4-BE49-F238E27FC236}">
                <a16:creationId xmlns:a16="http://schemas.microsoft.com/office/drawing/2014/main" id="{C017D317-CDCE-02EC-34AD-3188ABD3AD0A}"/>
              </a:ext>
            </a:extLst>
          </p:cNvPr>
          <p:cNvSpPr txBox="1"/>
          <p:nvPr/>
        </p:nvSpPr>
        <p:spPr>
          <a:xfrm>
            <a:off x="1618198" y="465836"/>
            <a:ext cx="8750595" cy="707886"/>
          </a:xfrm>
          <a:prstGeom prst="rect">
            <a:avLst/>
          </a:prstGeom>
          <a:noFill/>
        </p:spPr>
        <p:txBody>
          <a:bodyPr wrap="square" rtlCol="0">
            <a:spAutoFit/>
          </a:bodyPr>
          <a:lstStyle/>
          <a:p>
            <a:pPr algn="ctr"/>
            <a:r>
              <a:rPr lang="en-US" sz="4000" dirty="0">
                <a:latin typeface="Algerian" panose="04020705040A02060702" pitchFamily="82" charset="0"/>
              </a:rPr>
              <a:t>Why Handset Leasing?</a:t>
            </a:r>
            <a:endParaRPr lang="en-IN" sz="4000" dirty="0">
              <a:latin typeface="Algerian" panose="04020705040A02060702" pitchFamily="82" charset="0"/>
            </a:endParaRPr>
          </a:p>
        </p:txBody>
      </p:sp>
    </p:spTree>
    <p:extLst>
      <p:ext uri="{BB962C8B-B14F-4D97-AF65-F5344CB8AC3E}">
        <p14:creationId xmlns:p14="http://schemas.microsoft.com/office/powerpoint/2010/main" val="112766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42BDA-9C1D-F474-BBE9-ECDC8BA625F1}"/>
              </a:ext>
            </a:extLst>
          </p:cNvPr>
          <p:cNvSpPr>
            <a:spLocks noGrp="1"/>
          </p:cNvSpPr>
          <p:nvPr>
            <p:ph idx="1"/>
          </p:nvPr>
        </p:nvSpPr>
        <p:spPr>
          <a:xfrm>
            <a:off x="838200" y="517820"/>
            <a:ext cx="10515600" cy="4351338"/>
          </a:xfrm>
        </p:spPr>
        <p:txBody>
          <a:bodyPr/>
          <a:lstStyle/>
          <a:p>
            <a:pPr marL="0" indent="0">
              <a:buNone/>
            </a:pPr>
            <a:endParaRPr lang="en-US" dirty="0"/>
          </a:p>
          <a:p>
            <a:pPr marL="0" indent="0">
              <a:buNone/>
            </a:pPr>
            <a:r>
              <a:rPr lang="en-US" dirty="0"/>
              <a:t>If we look at the comparison of existing plans and the handset leasing price plans, we can derive the costs for both these plans:</a:t>
            </a:r>
          </a:p>
          <a:p>
            <a:pPr marL="0" indent="0">
              <a:buNone/>
            </a:pPr>
            <a:endParaRPr lang="en-US" dirty="0"/>
          </a:p>
          <a:p>
            <a:pPr marL="0" indent="0">
              <a:buNone/>
            </a:pPr>
            <a:endParaRPr lang="en-US" dirty="0"/>
          </a:p>
          <a:p>
            <a:pPr marL="0" indent="0">
              <a:buNone/>
            </a:pPr>
            <a:endParaRPr lang="en-IN" dirty="0"/>
          </a:p>
        </p:txBody>
      </p:sp>
      <p:graphicFrame>
        <p:nvGraphicFramePr>
          <p:cNvPr id="8" name="Table 7">
            <a:extLst>
              <a:ext uri="{FF2B5EF4-FFF2-40B4-BE49-F238E27FC236}">
                <a16:creationId xmlns:a16="http://schemas.microsoft.com/office/drawing/2014/main" id="{6D19B56A-E629-1B23-0C32-BBC012FAB055}"/>
              </a:ext>
            </a:extLst>
          </p:cNvPr>
          <p:cNvGraphicFramePr>
            <a:graphicFrameLocks noGrp="1"/>
          </p:cNvGraphicFramePr>
          <p:nvPr>
            <p:extLst>
              <p:ext uri="{D42A27DB-BD31-4B8C-83A1-F6EECF244321}">
                <p14:modId xmlns:p14="http://schemas.microsoft.com/office/powerpoint/2010/main" val="1508522509"/>
              </p:ext>
            </p:extLst>
          </p:nvPr>
        </p:nvGraphicFramePr>
        <p:xfrm>
          <a:off x="1369060" y="2291395"/>
          <a:ext cx="9453879" cy="3438845"/>
        </p:xfrm>
        <a:graphic>
          <a:graphicData uri="http://schemas.openxmlformats.org/drawingml/2006/table">
            <a:tbl>
              <a:tblPr firstRow="1" bandRow="1">
                <a:tableStyleId>{5C22544A-7EE6-4342-B048-85BDC9FD1C3A}</a:tableStyleId>
              </a:tblPr>
              <a:tblGrid>
                <a:gridCol w="3151293">
                  <a:extLst>
                    <a:ext uri="{9D8B030D-6E8A-4147-A177-3AD203B41FA5}">
                      <a16:colId xmlns:a16="http://schemas.microsoft.com/office/drawing/2014/main" val="842092153"/>
                    </a:ext>
                  </a:extLst>
                </a:gridCol>
                <a:gridCol w="3151293">
                  <a:extLst>
                    <a:ext uri="{9D8B030D-6E8A-4147-A177-3AD203B41FA5}">
                      <a16:colId xmlns:a16="http://schemas.microsoft.com/office/drawing/2014/main" val="978779508"/>
                    </a:ext>
                  </a:extLst>
                </a:gridCol>
                <a:gridCol w="3151293">
                  <a:extLst>
                    <a:ext uri="{9D8B030D-6E8A-4147-A177-3AD203B41FA5}">
                      <a16:colId xmlns:a16="http://schemas.microsoft.com/office/drawing/2014/main" val="1812956184"/>
                    </a:ext>
                  </a:extLst>
                </a:gridCol>
              </a:tblGrid>
              <a:tr h="687769">
                <a:tc>
                  <a:txBody>
                    <a:bodyPr/>
                    <a:lstStyle/>
                    <a:p>
                      <a:endParaRPr lang="en-IN" dirty="0"/>
                    </a:p>
                  </a:txBody>
                  <a:tcPr/>
                </a:tc>
                <a:tc>
                  <a:txBody>
                    <a:bodyPr/>
                    <a:lstStyle/>
                    <a:p>
                      <a:pPr algn="ctr"/>
                      <a:r>
                        <a:rPr lang="en-US" dirty="0"/>
                        <a:t>Existing 24-Month Plan</a:t>
                      </a:r>
                      <a:endParaRPr lang="en-IN" dirty="0"/>
                    </a:p>
                  </a:txBody>
                  <a:tcPr/>
                </a:tc>
                <a:tc>
                  <a:txBody>
                    <a:bodyPr/>
                    <a:lstStyle/>
                    <a:p>
                      <a:pPr algn="ctr"/>
                      <a:r>
                        <a:rPr lang="en-US" dirty="0"/>
                        <a:t>SIM Only + Leasing Plan</a:t>
                      </a:r>
                      <a:endParaRPr lang="en-IN" dirty="0"/>
                    </a:p>
                  </a:txBody>
                  <a:tcPr/>
                </a:tc>
                <a:extLst>
                  <a:ext uri="{0D108BD9-81ED-4DB2-BD59-A6C34878D82A}">
                    <a16:rowId xmlns:a16="http://schemas.microsoft.com/office/drawing/2014/main" val="4054092876"/>
                  </a:ext>
                </a:extLst>
              </a:tr>
              <a:tr h="687769">
                <a:tc>
                  <a:txBody>
                    <a:bodyPr/>
                    <a:lstStyle/>
                    <a:p>
                      <a:r>
                        <a:rPr lang="en-US" dirty="0"/>
                        <a:t>Monthly Lease Installment</a:t>
                      </a:r>
                      <a:endParaRPr lang="en-IN" dirty="0"/>
                    </a:p>
                  </a:txBody>
                  <a:tcPr/>
                </a:tc>
                <a:tc>
                  <a:txBody>
                    <a:bodyPr/>
                    <a:lstStyle/>
                    <a:p>
                      <a:r>
                        <a:rPr lang="en-US" dirty="0"/>
                        <a:t>$0</a:t>
                      </a:r>
                      <a:endParaRPr lang="en-IN" dirty="0"/>
                    </a:p>
                  </a:txBody>
                  <a:tcPr/>
                </a:tc>
                <a:tc>
                  <a:txBody>
                    <a:bodyPr/>
                    <a:lstStyle/>
                    <a:p>
                      <a:r>
                        <a:rPr lang="en-US" dirty="0"/>
                        <a:t>$59</a:t>
                      </a:r>
                      <a:endParaRPr lang="en-IN" dirty="0"/>
                    </a:p>
                  </a:txBody>
                  <a:tcPr/>
                </a:tc>
                <a:extLst>
                  <a:ext uri="{0D108BD9-81ED-4DB2-BD59-A6C34878D82A}">
                    <a16:rowId xmlns:a16="http://schemas.microsoft.com/office/drawing/2014/main" val="2121176681"/>
                  </a:ext>
                </a:extLst>
              </a:tr>
              <a:tr h="687769">
                <a:tc>
                  <a:txBody>
                    <a:bodyPr/>
                    <a:lstStyle/>
                    <a:p>
                      <a:r>
                        <a:rPr lang="en-US" dirty="0"/>
                        <a:t>Upfront Cost</a:t>
                      </a:r>
                      <a:endParaRPr lang="en-IN" dirty="0"/>
                    </a:p>
                  </a:txBody>
                  <a:tcPr/>
                </a:tc>
                <a:tc>
                  <a:txBody>
                    <a:bodyPr/>
                    <a:lstStyle/>
                    <a:p>
                      <a:r>
                        <a:rPr lang="en-US" dirty="0"/>
                        <a:t>$100</a:t>
                      </a:r>
                      <a:endParaRPr lang="en-IN" dirty="0"/>
                    </a:p>
                  </a:txBody>
                  <a:tcPr/>
                </a:tc>
                <a:tc>
                  <a:txBody>
                    <a:bodyPr/>
                    <a:lstStyle/>
                    <a:p>
                      <a:r>
                        <a:rPr lang="en-US" dirty="0"/>
                        <a:t>$0</a:t>
                      </a:r>
                    </a:p>
                  </a:txBody>
                  <a:tcPr/>
                </a:tc>
                <a:extLst>
                  <a:ext uri="{0D108BD9-81ED-4DB2-BD59-A6C34878D82A}">
                    <a16:rowId xmlns:a16="http://schemas.microsoft.com/office/drawing/2014/main" val="855195515"/>
                  </a:ext>
                </a:extLst>
              </a:tr>
              <a:tr h="687769">
                <a:tc>
                  <a:txBody>
                    <a:bodyPr/>
                    <a:lstStyle/>
                    <a:p>
                      <a:r>
                        <a:rPr lang="en-US" dirty="0"/>
                        <a:t>Monthly Phone Plan</a:t>
                      </a:r>
                      <a:endParaRPr lang="en-IN" dirty="0"/>
                    </a:p>
                  </a:txBody>
                  <a:tcPr/>
                </a:tc>
                <a:tc>
                  <a:txBody>
                    <a:bodyPr/>
                    <a:lstStyle/>
                    <a:p>
                      <a:r>
                        <a:rPr lang="en-US" dirty="0"/>
                        <a:t>$95</a:t>
                      </a:r>
                      <a:endParaRPr lang="en-IN" dirty="0"/>
                    </a:p>
                  </a:txBody>
                  <a:tcPr/>
                </a:tc>
                <a:tc>
                  <a:txBody>
                    <a:bodyPr/>
                    <a:lstStyle/>
                    <a:p>
                      <a:r>
                        <a:rPr lang="en-US" dirty="0"/>
                        <a:t>$25</a:t>
                      </a:r>
                      <a:endParaRPr lang="en-IN" dirty="0"/>
                    </a:p>
                  </a:txBody>
                  <a:tcPr/>
                </a:tc>
                <a:extLst>
                  <a:ext uri="{0D108BD9-81ED-4DB2-BD59-A6C34878D82A}">
                    <a16:rowId xmlns:a16="http://schemas.microsoft.com/office/drawing/2014/main" val="3532207027"/>
                  </a:ext>
                </a:extLst>
              </a:tr>
              <a:tr h="687769">
                <a:tc>
                  <a:txBody>
                    <a:bodyPr/>
                    <a:lstStyle/>
                    <a:p>
                      <a:r>
                        <a:rPr lang="en-US" dirty="0"/>
                        <a:t>Total Cost (for 24 Months)</a:t>
                      </a:r>
                      <a:endParaRPr lang="en-IN" dirty="0"/>
                    </a:p>
                  </a:txBody>
                  <a:tcPr/>
                </a:tc>
                <a:tc>
                  <a:txBody>
                    <a:bodyPr/>
                    <a:lstStyle/>
                    <a:p>
                      <a:r>
                        <a:rPr lang="en-US" dirty="0"/>
                        <a:t>$2380</a:t>
                      </a:r>
                      <a:endParaRPr lang="en-IN" dirty="0"/>
                    </a:p>
                  </a:txBody>
                  <a:tcPr/>
                </a:tc>
                <a:tc>
                  <a:txBody>
                    <a:bodyPr/>
                    <a:lstStyle/>
                    <a:p>
                      <a:r>
                        <a:rPr lang="en-US" dirty="0"/>
                        <a:t>$659</a:t>
                      </a:r>
                      <a:endParaRPr lang="en-IN" dirty="0"/>
                    </a:p>
                  </a:txBody>
                  <a:tcPr/>
                </a:tc>
                <a:extLst>
                  <a:ext uri="{0D108BD9-81ED-4DB2-BD59-A6C34878D82A}">
                    <a16:rowId xmlns:a16="http://schemas.microsoft.com/office/drawing/2014/main" val="4079773134"/>
                  </a:ext>
                </a:extLst>
              </a:tr>
            </a:tbl>
          </a:graphicData>
        </a:graphic>
      </p:graphicFrame>
    </p:spTree>
    <p:extLst>
      <p:ext uri="{BB962C8B-B14F-4D97-AF65-F5344CB8AC3E}">
        <p14:creationId xmlns:p14="http://schemas.microsoft.com/office/powerpoint/2010/main" val="83240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EDDA-5E5D-C23E-E207-9AAB2D14FFCC}"/>
              </a:ext>
            </a:extLst>
          </p:cNvPr>
          <p:cNvSpPr>
            <a:spLocks noGrp="1"/>
          </p:cNvSpPr>
          <p:nvPr>
            <p:ph type="title"/>
          </p:nvPr>
        </p:nvSpPr>
        <p:spPr>
          <a:xfrm>
            <a:off x="838200" y="608965"/>
            <a:ext cx="10602686" cy="1143635"/>
          </a:xfrm>
        </p:spPr>
        <p:txBody>
          <a:bodyPr>
            <a:normAutofit/>
          </a:bodyPr>
          <a:lstStyle/>
          <a:p>
            <a:pPr algn="ctr"/>
            <a:r>
              <a:rPr lang="en-US" sz="4400" b="1" dirty="0">
                <a:latin typeface="Algerian" panose="04020705040A02060702" pitchFamily="82" charset="0"/>
              </a:rPr>
              <a:t>Conclusion  From  the  data</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3125A7C-7E39-492A-B10B-647F9EB862FB}"/>
              </a:ext>
            </a:extLst>
          </p:cNvPr>
          <p:cNvSpPr>
            <a:spLocks noGrp="1"/>
          </p:cNvSpPr>
          <p:nvPr>
            <p:ph idx="1"/>
          </p:nvPr>
        </p:nvSpPr>
        <p:spPr>
          <a:xfrm>
            <a:off x="838200" y="1442720"/>
            <a:ext cx="10515600" cy="4734243"/>
          </a:xfrm>
        </p:spPr>
        <p:txBody>
          <a:bodyPr>
            <a:normAutofit fontScale="92500"/>
          </a:bodyPr>
          <a:lstStyle/>
          <a:p>
            <a:pPr marL="0" indent="0">
              <a:buNone/>
            </a:pPr>
            <a:endParaRPr lang="en-US" sz="2400" b="0" i="0" dirty="0">
              <a:solidFill>
                <a:srgbClr val="333333"/>
              </a:solidFill>
              <a:effectLst/>
              <a:latin typeface="Open Sans" panose="020B0606030504020204" pitchFamily="34" charset="0"/>
            </a:endParaRPr>
          </a:p>
          <a:p>
            <a:r>
              <a:rPr lang="en-US" sz="2400" b="0" i="0" dirty="0">
                <a:solidFill>
                  <a:srgbClr val="333333"/>
                </a:solidFill>
                <a:effectLst/>
                <a:latin typeface="Open Sans" panose="020B0606030504020204" pitchFamily="34" charset="0"/>
              </a:rPr>
              <a:t>The criteria that customers may use to evaluate competing offers are the cost comparisons of different parameters.</a:t>
            </a:r>
          </a:p>
          <a:p>
            <a:r>
              <a:rPr lang="en-US" sz="2400" b="0" i="0" dirty="0">
                <a:solidFill>
                  <a:srgbClr val="333333"/>
                </a:solidFill>
                <a:effectLst/>
                <a:latin typeface="Open Sans" panose="020B0606030504020204" pitchFamily="34" charset="0"/>
              </a:rPr>
              <a:t>Some of these are Monthly Lease Installment, Upfront Cost, Monthly </a:t>
            </a:r>
            <a:r>
              <a:rPr lang="en-US" sz="2400" dirty="0">
                <a:solidFill>
                  <a:srgbClr val="333333"/>
                </a:solidFill>
                <a:latin typeface="Open Sans" panose="020B0606030504020204" pitchFamily="34" charset="0"/>
              </a:rPr>
              <a:t>P</a:t>
            </a:r>
            <a:r>
              <a:rPr lang="en-US" sz="2400" b="0" i="0" dirty="0">
                <a:solidFill>
                  <a:srgbClr val="333333"/>
                </a:solidFill>
                <a:effectLst/>
                <a:latin typeface="Open Sans" panose="020B0606030504020204" pitchFamily="34" charset="0"/>
              </a:rPr>
              <a:t>hone </a:t>
            </a:r>
            <a:r>
              <a:rPr lang="en-US" sz="2400" dirty="0">
                <a:solidFill>
                  <a:srgbClr val="333333"/>
                </a:solidFill>
                <a:latin typeface="Open Sans" panose="020B0606030504020204" pitchFamily="34" charset="0"/>
              </a:rPr>
              <a:t>P</a:t>
            </a:r>
            <a:r>
              <a:rPr lang="en-US" sz="2400" b="0" i="0" dirty="0">
                <a:solidFill>
                  <a:srgbClr val="333333"/>
                </a:solidFill>
                <a:effectLst/>
                <a:latin typeface="Open Sans" panose="020B0606030504020204" pitchFamily="34" charset="0"/>
              </a:rPr>
              <a:t>lan, etc.</a:t>
            </a:r>
          </a:p>
          <a:p>
            <a:r>
              <a:rPr lang="en-US" sz="2400" dirty="0">
                <a:solidFill>
                  <a:srgbClr val="333333"/>
                </a:solidFill>
                <a:latin typeface="Open Sans" panose="020B0606030504020204" pitchFamily="34" charset="0"/>
              </a:rPr>
              <a:t>As we can see from the data, the cost for the existing 24-month plan is $2380 which is almost 3.6 times the cost of SIM-only + Leasing for 24 months, which is $659.</a:t>
            </a:r>
          </a:p>
          <a:p>
            <a:r>
              <a:rPr lang="en-US" sz="2400" dirty="0">
                <a:solidFill>
                  <a:srgbClr val="333333"/>
                </a:solidFill>
                <a:latin typeface="Open Sans" panose="020B0606030504020204" pitchFamily="34" charset="0"/>
              </a:rPr>
              <a:t>This shows that leasing a handset for $659 is profitable for the user rather than the existing plan for $2380 and trading it off for $150 after 2 years.</a:t>
            </a:r>
          </a:p>
        </p:txBody>
      </p:sp>
    </p:spTree>
    <p:extLst>
      <p:ext uri="{BB962C8B-B14F-4D97-AF65-F5344CB8AC3E}">
        <p14:creationId xmlns:p14="http://schemas.microsoft.com/office/powerpoint/2010/main" val="277064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AD9E-2726-40D3-AF81-EF594F289072}"/>
              </a:ext>
            </a:extLst>
          </p:cNvPr>
          <p:cNvSpPr>
            <a:spLocks noGrp="1"/>
          </p:cNvSpPr>
          <p:nvPr>
            <p:ph type="title"/>
          </p:nvPr>
        </p:nvSpPr>
        <p:spPr>
          <a:xfrm>
            <a:off x="1654288" y="382279"/>
            <a:ext cx="9383486" cy="4096512"/>
          </a:xfrm>
        </p:spPr>
        <p:txBody>
          <a:bodyPr>
            <a:normAutofit/>
          </a:bodyPr>
          <a:lstStyle/>
          <a:p>
            <a:pPr algn="ctr"/>
            <a:r>
              <a:rPr lang="en-US" sz="4400" b="1" i="0" dirty="0">
                <a:latin typeface="Agency FB" panose="020B0503020202020204" pitchFamily="34" charset="0"/>
              </a:rPr>
              <a:t>Key insights from the consumer survey define our target market</a:t>
            </a:r>
          </a:p>
        </p:txBody>
      </p:sp>
      <p:sp>
        <p:nvSpPr>
          <p:cNvPr id="3" name="Content Placeholder 2">
            <a:extLst>
              <a:ext uri="{FF2B5EF4-FFF2-40B4-BE49-F238E27FC236}">
                <a16:creationId xmlns:a16="http://schemas.microsoft.com/office/drawing/2014/main" id="{33AE5D47-52CB-4119-8A82-B2636E86EC80}"/>
              </a:ext>
            </a:extLst>
          </p:cNvPr>
          <p:cNvSpPr>
            <a:spLocks noGrp="1"/>
          </p:cNvSpPr>
          <p:nvPr>
            <p:ph sz="half" idx="4294967295"/>
          </p:nvPr>
        </p:nvSpPr>
        <p:spPr>
          <a:xfrm>
            <a:off x="500063" y="2892425"/>
            <a:ext cx="11691937" cy="3063875"/>
          </a:xfrm>
        </p:spPr>
        <p:txBody>
          <a:bodyPr>
            <a:normAutofit/>
          </a:bodyPr>
          <a:lstStyle/>
          <a:p>
            <a:r>
              <a:rPr lang="en-US" sz="2400" b="1" dirty="0"/>
              <a:t>Segment</a:t>
            </a:r>
            <a:r>
              <a:rPr lang="en-US" sz="3600" b="1" dirty="0"/>
              <a:t> </a:t>
            </a:r>
            <a:r>
              <a:rPr lang="en-US" sz="2400" b="1" dirty="0"/>
              <a:t>Demographic      </a:t>
            </a:r>
            <a:r>
              <a:rPr lang="en-US" sz="3600" b="1" dirty="0"/>
              <a:t> </a:t>
            </a:r>
            <a:r>
              <a:rPr lang="en-US" sz="3600" dirty="0"/>
              <a:t>-</a:t>
            </a:r>
            <a:r>
              <a:rPr lang="en-US" sz="3600" b="1" dirty="0"/>
              <a:t>   </a:t>
            </a:r>
            <a:r>
              <a:rPr lang="en-US" sz="2400" dirty="0"/>
              <a:t>&lt; 30-year-old who upgrade their phones every 24 months</a:t>
            </a:r>
          </a:p>
          <a:p>
            <a:r>
              <a:rPr lang="en-US" sz="2400" b="1" dirty="0"/>
              <a:t>Marketing Opportunity 1    -</a:t>
            </a:r>
            <a:r>
              <a:rPr lang="en-US" sz="2400" dirty="0"/>
              <a:t>     Low upfront and Total costs</a:t>
            </a:r>
          </a:p>
          <a:p>
            <a:r>
              <a:rPr lang="en-US" sz="2400" b="1" dirty="0"/>
              <a:t>Marketing Opportunity 2    -     </a:t>
            </a:r>
            <a:r>
              <a:rPr lang="en-US" sz="2400" dirty="0"/>
              <a:t>Cost savings with frequent upgrades</a:t>
            </a:r>
          </a:p>
          <a:p>
            <a:r>
              <a:rPr lang="en-US" sz="2400" b="1" dirty="0"/>
              <a:t>Marketing Opportunity 3    -     </a:t>
            </a:r>
            <a:r>
              <a:rPr lang="en-US" sz="2400" dirty="0"/>
              <a:t>Inclusive of Insurance</a:t>
            </a:r>
          </a:p>
        </p:txBody>
      </p:sp>
    </p:spTree>
    <p:extLst>
      <p:ext uri="{BB962C8B-B14F-4D97-AF65-F5344CB8AC3E}">
        <p14:creationId xmlns:p14="http://schemas.microsoft.com/office/powerpoint/2010/main" val="37070364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450</TotalTime>
  <Words>290</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Agency FB</vt:lpstr>
      <vt:lpstr>Algerian</vt:lpstr>
      <vt:lpstr>Arial</vt:lpstr>
      <vt:lpstr>Gill Sans MT</vt:lpstr>
      <vt:lpstr>Open Sans</vt:lpstr>
      <vt:lpstr>Gallery</vt:lpstr>
      <vt:lpstr>Understanding Consumer Needs</vt:lpstr>
      <vt:lpstr>PowerPoint Presentation</vt:lpstr>
      <vt:lpstr>PowerPoint Presentation</vt:lpstr>
      <vt:lpstr>Conclusion  From  the  data</vt:lpstr>
      <vt:lpstr>Key insights from the consumer survey define our target 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Consumer Needs</dc:title>
  <dc:creator>nishant rasekar</dc:creator>
  <cp:lastModifiedBy>nishant rasekar</cp:lastModifiedBy>
  <cp:revision>17</cp:revision>
  <dcterms:created xsi:type="dcterms:W3CDTF">2022-07-08T14:10:16Z</dcterms:created>
  <dcterms:modified xsi:type="dcterms:W3CDTF">2022-07-10T18:54:04Z</dcterms:modified>
</cp:coreProperties>
</file>