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F48F-6760-4983-A046-AAD9A55AB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77337-F516-4703-B7A9-D820AA899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74DB3-BD46-4103-A01F-2EF3F3BD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F0B-CC47-4CD0-9DD4-B3D5A7F81270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78CDC-0FA5-4A55-8A4E-025864A2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177AA-69C2-41D7-A211-62C70241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568-1954-45A1-9AE3-CAAFBED5F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33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129B-8A73-4446-980C-FEC21973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18C1-72FC-4232-8A23-E988ED8E6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6F388-9377-433D-908D-568DEEE8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F0B-CC47-4CD0-9DD4-B3D5A7F81270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38849-7CCD-4327-A050-33D61AF0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045EB-4505-4E8E-B513-BA8C4C87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568-1954-45A1-9AE3-CAAFBED5F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05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1D6EF-2AD6-47D0-A90C-61CDB9618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62C35-7E3C-4575-A93A-2AC180829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E152-DC45-46C9-86FA-D0F92768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F0B-CC47-4CD0-9DD4-B3D5A7F81270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F6E24-DCDA-4D59-891A-DF437483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894C0-48A5-43F3-9667-6FDEA311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568-1954-45A1-9AE3-CAAFBED5F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98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87B6-082A-439D-9622-A0A0007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141C-DD7C-4379-951C-A3D856CD2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B90F-C28E-4E2D-BB91-E7DBB519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F0B-CC47-4CD0-9DD4-B3D5A7F81270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D72E2-0ED3-4390-ADCD-2B89E350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0AAE4-94BD-42B5-888D-7E7A6784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568-1954-45A1-9AE3-CAAFBED5F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06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288C-5DCA-4B95-A329-9B79FC72B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3FC62-3760-48DD-A266-7BCC60E0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4B5CB-BFFB-4F4D-8057-C0B13F1F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F0B-CC47-4CD0-9DD4-B3D5A7F81270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DC836-7217-43E2-89E4-961D8F20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C1F45-881B-4F00-9EBF-A151DBFC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568-1954-45A1-9AE3-CAAFBED5F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9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0CBA-BDD1-4F73-81DA-FEE540FB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86893-A98C-4F66-A45B-78BBCF2BD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D9890-84D8-4794-8324-6F46F761B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2EEFE-34AC-48A8-A701-97C7C87D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F0B-CC47-4CD0-9DD4-B3D5A7F81270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7F329-1FCB-45C8-91C6-7B8B270D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3E7D4-3A3C-4DE6-96FC-76D86135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568-1954-45A1-9AE3-CAAFBED5F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70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374-8C53-4358-9B92-8C78AC42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6F9FB-FD03-40FC-9E0D-C628DCBBF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E2826-70ED-4E31-8D97-B00B0D794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E5027-0CF2-41E5-9AC5-78F5E4A02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C67FE-9998-4FCB-858E-19490339B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374FE-FC5B-43E7-BF17-F325DC08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F0B-CC47-4CD0-9DD4-B3D5A7F81270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B6074-25BD-4307-BEA3-D57ABC94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3325D4-BCF9-495C-9E31-DB3FBD03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568-1954-45A1-9AE3-CAAFBED5F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02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6A6D-A2F3-4C48-B21C-720E06CB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A4612-E30A-4B72-A94E-30C033BC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F0B-CC47-4CD0-9DD4-B3D5A7F81270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9EB86-E339-4670-B257-CFEEF180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66CFE-6E5C-435B-81C1-06E896BF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568-1954-45A1-9AE3-CAAFBED5F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89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9E9B4-C648-498C-A1C2-F94D25AD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F0B-CC47-4CD0-9DD4-B3D5A7F81270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6F223-0C67-49BF-9DC6-4A9CA9B5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B6035-D732-4410-B895-1A5EBC3A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568-1954-45A1-9AE3-CAAFBED5F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21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2109-54DF-402C-9BEA-7F934164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BDA8-60F7-49DF-B7F5-1C7DE233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6B6D3-3FE7-4113-9122-766AF8E81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9CB39-6D14-4704-A0D4-82F3EF69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F0B-CC47-4CD0-9DD4-B3D5A7F81270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A246A-559A-46B5-9003-74D3588A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6A02F-BCBA-4888-A491-F9E7739A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568-1954-45A1-9AE3-CAAFBED5F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21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A5BF-E7DA-4270-A52A-DD64DB44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F32EB-06E7-4332-B602-F9B0C9BC8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1E5EA-C825-44B3-B6B5-D41C63A2A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0EB47-DD07-4E16-8447-0999F0A4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F0B-CC47-4CD0-9DD4-B3D5A7F81270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F8C31-8DCB-42E0-A616-B3B05D39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B4E7-C17F-44F7-A1D3-4C21625D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2568-1954-45A1-9AE3-CAAFBED5F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15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5295B-15CC-4103-B7CD-E982D867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529E8-1A85-468A-AADD-521C8E6F5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7F3FA-7A52-40BE-AD16-F2C9C7A24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93F0B-CC47-4CD0-9DD4-B3D5A7F81270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12037-F81B-4062-BA17-3184C6DAE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4E378-AAD0-4F05-958B-11E8067BE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92568-1954-45A1-9AE3-CAAFBED5F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48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0CE5-4D18-442C-8D91-E3B2897DF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Flood frequency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FE547-CBF3-46CF-8553-746B1A432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07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144E3-E726-455D-999E-765EA09B96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93043" y="1182848"/>
                <a:ext cx="5760868" cy="536462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IN" sz="2000" b="1" dirty="0"/>
                  <a:t>Normal Distribution</a:t>
                </a:r>
                <a:endParaRPr lang="en-GB" sz="2000" b="1" dirty="0"/>
              </a:p>
              <a:p>
                <a:r>
                  <a:rPr lang="en-GB" sz="2000" dirty="0"/>
                  <a:t>The two parameters on the Normal law are the mean (μ) and standard deviation (σ). </a:t>
                </a:r>
              </a:p>
              <a:p>
                <a:r>
                  <a:rPr lang="en-GB" sz="2000" dirty="0"/>
                  <a:t>The means and standard deviations for the different period (monthly) considered are shown on the table below;</a:t>
                </a:r>
                <a:endParaRPr lang="en-IN" sz="2000" dirty="0"/>
              </a:p>
              <a:p>
                <a:endParaRPr lang="en-IN" sz="2000" dirty="0"/>
              </a:p>
              <a:p>
                <a:endParaRPr lang="en-IN" sz="2000" dirty="0"/>
              </a:p>
              <a:p>
                <a:endParaRPr lang="en-IN" sz="2000" dirty="0"/>
              </a:p>
              <a:p>
                <a:endParaRPr lang="en-IN" sz="2000" dirty="0"/>
              </a:p>
              <a:p>
                <a:r>
                  <a:rPr lang="en-GB" sz="2000" dirty="0"/>
                  <a:t>The return period (T) of an event is defined as the inverse of the occurrence rate. </a:t>
                </a:r>
                <a:endParaRPr lang="en-IN" sz="2000" dirty="0"/>
              </a:p>
              <a:p>
                <a:pPr marL="0" indent="0">
                  <a:buNone/>
                </a:pPr>
                <a:br>
                  <a:rPr lang="en-IN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𝑋𝑖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144E3-E726-455D-999E-765EA09B96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3043" y="1182848"/>
                <a:ext cx="5760868" cy="5364629"/>
              </a:xfrm>
              <a:blipFill>
                <a:blip r:embed="rId2"/>
                <a:stretch>
                  <a:fillRect l="-952" t="-1136" r="-21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3357755-DA87-440A-8420-B31ADFEE64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119" y="1241571"/>
                <a:ext cx="5760868" cy="53059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/>
                  <a:t>Gumbel’s </a:t>
                </a:r>
                <a:r>
                  <a:rPr lang="en-US" sz="2000" b="1" dirty="0"/>
                  <a:t>distribution</a:t>
                </a:r>
                <a:endParaRPr lang="en-GB" sz="1900" b="1" dirty="0"/>
              </a:p>
              <a:p>
                <a:r>
                  <a:rPr lang="en-GB" sz="1900"/>
                  <a:t>The Gumbel’s </a:t>
                </a:r>
                <a:r>
                  <a:rPr lang="en-GB" sz="1900" dirty="0"/>
                  <a:t>distribution is often used to estimating flood events. </a:t>
                </a:r>
                <a:r>
                  <a:rPr lang="en-GB" sz="1900"/>
                  <a:t>The Gumbel’s </a:t>
                </a:r>
                <a:r>
                  <a:rPr lang="en-GB" sz="1900" dirty="0"/>
                  <a:t>distribution function is expressed as follows: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9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en-IN" sz="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9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GB" sz="19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9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GB" sz="19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GB" sz="19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func>
                      <m:funcPr>
                        <m:ctrlPr>
                          <a:rPr lang="en-IN" sz="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9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r>
                          <a:rPr lang="en-GB" sz="19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9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19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GB" sz="19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en-GB" sz="19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9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9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den>
                        </m:f>
                      </m:e>
                    </m:func>
                    <m:r>
                      <a:rPr lang="en-GB" sz="19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IN" sz="1900" dirty="0"/>
              </a:p>
              <a:p>
                <a:r>
                  <a:rPr lang="en-GB" sz="1900" dirty="0"/>
                  <a:t>Assuming,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900">
                        <a:latin typeface="Cambria Math" panose="02040503050406030204" pitchFamily="18" charset="0"/>
                      </a:rPr>
                      <m:t>u</m:t>
                    </m:r>
                    <m:r>
                      <a:rPr lang="en-GB" sz="190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IN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9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90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GB" sz="190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IN" sz="1900" dirty="0"/>
              </a:p>
              <a:p>
                <a:pPr marL="0" indent="0">
                  <a:buNone/>
                </a:pPr>
                <a:r>
                  <a:rPr lang="en-IN" sz="19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IN" sz="1900" b="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9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en-IN" sz="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9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GB" sz="19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9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GB" sz="19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GB" sz="19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func>
                      <m:funcPr>
                        <m:ctrlPr>
                          <a:rPr lang="en-IN" sz="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9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r>
                          <a:rPr lang="en-GB" sz="19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9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GB" sz="19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</m:func>
                    <m:r>
                      <a:rPr lang="en-GB" sz="19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GB" sz="19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IN" sz="19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900">
                        <a:latin typeface="Cambria Math" panose="02040503050406030204" pitchFamily="18" charset="0"/>
                      </a:rPr>
                      <m:t>u</m:t>
                    </m:r>
                    <m:r>
                      <a:rPr lang="en-GB" sz="1900">
                        <a:latin typeface="Cambria Math" panose="02040503050406030204" pitchFamily="18" charset="0"/>
                      </a:rPr>
                      <m:t> = −</m:t>
                    </m:r>
                    <m:r>
                      <m:rPr>
                        <m:sty m:val="p"/>
                      </m:rPr>
                      <a:rPr lang="en-GB" sz="190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GB" sz="1900">
                        <a:latin typeface="Cambria Math" panose="02040503050406030204" pitchFamily="18" charset="0"/>
                      </a:rPr>
                      <m:t>(−</m:t>
                    </m:r>
                    <m:r>
                      <m:rPr>
                        <m:sty m:val="p"/>
                      </m:rPr>
                      <a:rPr lang="en-GB" sz="190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GB" sz="19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1900">
                        <a:latin typeface="Cambria Math" panose="02040503050406030204" pitchFamily="18" charset="0"/>
                      </a:rPr>
                      <m:t>F</m:t>
                    </m:r>
                    <m:r>
                      <a:rPr lang="en-GB" sz="190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GB" sz="19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1900">
                        <a:latin typeface="Cambria Math" panose="02040503050406030204" pitchFamily="18" charset="0"/>
                      </a:rPr>
                      <m:t>) )</m:t>
                    </m:r>
                  </m:oMath>
                </a14:m>
                <a:endParaRPr lang="en-IN" sz="1900" dirty="0"/>
              </a:p>
              <a:p>
                <a:pPr marL="0" indent="0">
                  <a:buNone/>
                </a:pPr>
                <a:r>
                  <a:rPr lang="en-GB" sz="1900" dirty="0"/>
                  <a:t>	</a:t>
                </a:r>
              </a:p>
              <a:p>
                <a:pPr marL="0" indent="0">
                  <a:buNone/>
                </a:pPr>
                <a:r>
                  <a:rPr lang="en-GB" sz="1900" dirty="0"/>
                  <a:t>	a =  mean</a:t>
                </a:r>
                <a:r>
                  <a:rPr lang="en-GB" sz="19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(μ)</a:t>
                </a:r>
                <a:r>
                  <a:rPr lang="en-GB" sz="1900" dirty="0"/>
                  <a:t> – b * Euler constant</a:t>
                </a:r>
                <a:endParaRPr lang="en-IN" sz="1900" dirty="0"/>
              </a:p>
              <a:p>
                <a:pPr marL="0" indent="0">
                  <a:buNone/>
                </a:pPr>
                <a:r>
                  <a:rPr lang="en-GB" sz="1900" dirty="0"/>
                  <a:t>	b = </a:t>
                </a:r>
                <a:r>
                  <a:rPr lang="en-GB" sz="1900" dirty="0" err="1"/>
                  <a:t>sd</a:t>
                </a:r>
                <a:r>
                  <a:rPr lang="en-GB" sz="19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(σ)</a:t>
                </a:r>
                <a:r>
                  <a:rPr lang="en-GB" sz="1900" dirty="0"/>
                  <a:t>*sqrt(6)/ π</a:t>
                </a:r>
                <a:endParaRPr lang="en-IN" sz="1900" dirty="0"/>
              </a:p>
              <a:p>
                <a:pPr marL="0" indent="0">
                  <a:buNone/>
                </a:pPr>
                <a:r>
                  <a:rPr lang="en-IN" sz="1900" dirty="0"/>
                  <a:t>	u = reduced variate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3357755-DA87-440A-8420-B31ADFEE6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9" y="1241571"/>
                <a:ext cx="5760868" cy="5305906"/>
              </a:xfrm>
              <a:prstGeom prst="rect">
                <a:avLst/>
              </a:prstGeom>
              <a:blipFill>
                <a:blip r:embed="rId3"/>
                <a:stretch>
                  <a:fillRect l="-741" t="-12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280DE8-EA49-4D4F-B718-8A94859ED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0683"/>
              </p:ext>
            </p:extLst>
          </p:nvPr>
        </p:nvGraphicFramePr>
        <p:xfrm>
          <a:off x="6376721" y="3412400"/>
          <a:ext cx="4593512" cy="92470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86348">
                  <a:extLst>
                    <a:ext uri="{9D8B030D-6E8A-4147-A177-3AD203B41FA5}">
                      <a16:colId xmlns:a16="http://schemas.microsoft.com/office/drawing/2014/main" val="2793043722"/>
                    </a:ext>
                  </a:extLst>
                </a:gridCol>
                <a:gridCol w="886437">
                  <a:extLst>
                    <a:ext uri="{9D8B030D-6E8A-4147-A177-3AD203B41FA5}">
                      <a16:colId xmlns:a16="http://schemas.microsoft.com/office/drawing/2014/main" val="2375960150"/>
                    </a:ext>
                  </a:extLst>
                </a:gridCol>
                <a:gridCol w="1720727">
                  <a:extLst>
                    <a:ext uri="{9D8B030D-6E8A-4147-A177-3AD203B41FA5}">
                      <a16:colId xmlns:a16="http://schemas.microsoft.com/office/drawing/2014/main" val="2623637578"/>
                    </a:ext>
                  </a:extLst>
                </a:gridCol>
              </a:tblGrid>
              <a:tr h="2311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Monthly discharge period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Mean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Standard deviation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797384"/>
                  </a:ext>
                </a:extLst>
              </a:tr>
              <a:tr h="2311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Over 40 years (1975-2018)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140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174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287642"/>
                  </a:ext>
                </a:extLst>
              </a:tr>
              <a:tr h="2311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1994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293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420.5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6905711"/>
                  </a:ext>
                </a:extLst>
              </a:tr>
              <a:tr h="2311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2006 - 2013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148.5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152.3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31122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8F90DFC-3C32-475F-88CF-F9253F814C37}"/>
              </a:ext>
            </a:extLst>
          </p:cNvPr>
          <p:cNvSpPr txBox="1"/>
          <p:nvPr/>
        </p:nvSpPr>
        <p:spPr>
          <a:xfrm>
            <a:off x="780175" y="167780"/>
            <a:ext cx="10190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  <a:ea typeface="+mj-ea"/>
                <a:cs typeface="+mj-cs"/>
              </a:rPr>
              <a:t>Methods</a:t>
            </a:r>
            <a:endParaRPr lang="en-IN" sz="4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7181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86C0-7408-464D-8429-C911F3E3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Procedure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50431BC-5E25-4464-8489-1364AD6F9C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48788"/>
                <a:ext cx="1033767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endParaRPr lang="en-IN" sz="20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000" dirty="0"/>
                  <a:t>Monthly peak flood data was assembled from [1975-2018], [1994] and [2006-2013].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We sort the discharge data in increasing order.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We assign ranks to each value.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Calculate the probability of non-exceedance with Hasan’s formula: </a:t>
                </a:r>
                <a:r>
                  <a:rPr lang="en-GB" sz="2000" b="1" dirty="0">
                    <a:ea typeface="CambriaMath"/>
                    <a:cs typeface="Cambria Math" panose="02040503050406030204" pitchFamily="18" charset="0"/>
                  </a:rPr>
                  <a:t>𝐹</a:t>
                </a:r>
                <a:r>
                  <a:rPr lang="en-GB" sz="2000" b="1" dirty="0">
                    <a:ea typeface="CambriaMath"/>
                    <a:cs typeface="Times New Roman" panose="02020603050405020304" pitchFamily="18" charset="0"/>
                  </a:rPr>
                  <a:t> (</a:t>
                </a:r>
                <a:r>
                  <a:rPr lang="en-GB" sz="2000" b="1" dirty="0">
                    <a:ea typeface="CambriaMath"/>
                    <a:cs typeface="Cambria Math" panose="02040503050406030204" pitchFamily="18" charset="0"/>
                  </a:rPr>
                  <a:t>𝑋𝑖)</a:t>
                </a:r>
                <a:r>
                  <a:rPr lang="en-GB" sz="2000" b="1" dirty="0">
                    <a:ea typeface="CambriaMath"/>
                    <a:cs typeface="Times New Roman" panose="02020603050405020304" pitchFamily="18" charset="0"/>
                  </a:rPr>
                  <a:t> = </a:t>
                </a:r>
                <a:r>
                  <a:rPr lang="en-GB" sz="2000" b="1" dirty="0">
                    <a:ea typeface="CambriaMath"/>
                    <a:cs typeface="Cambria Math" panose="02040503050406030204" pitchFamily="18" charset="0"/>
                  </a:rPr>
                  <a:t>𝑟</a:t>
                </a:r>
                <a:r>
                  <a:rPr lang="en-GB" sz="2000" b="1" dirty="0">
                    <a:ea typeface="CambriaMath"/>
                    <a:cs typeface="Times New Roman" panose="02020603050405020304" pitchFamily="18" charset="0"/>
                  </a:rPr>
                  <a:t> − 0.5 </a:t>
                </a:r>
                <a:r>
                  <a:rPr lang="en-GB" sz="2000" b="1" dirty="0">
                    <a:ea typeface="CambriaMath"/>
                    <a:cs typeface="Cambria Math" panose="02040503050406030204" pitchFamily="18" charset="0"/>
                  </a:rPr>
                  <a:t>∗</a:t>
                </a:r>
                <a:r>
                  <a:rPr lang="en-GB" sz="2000" b="1" dirty="0">
                    <a:ea typeface="CambriaMath"/>
                    <a:cs typeface="Times New Roman" panose="02020603050405020304" pitchFamily="18" charset="0"/>
                  </a:rPr>
                  <a:t> </a:t>
                </a:r>
                <a:r>
                  <a:rPr lang="en-GB" sz="2000" b="1" dirty="0">
                    <a:ea typeface="CambriaMath"/>
                    <a:cs typeface="Cambria Math" panose="02040503050406030204" pitchFamily="18" charset="0"/>
                  </a:rPr>
                  <a:t>𝑛</a:t>
                </a:r>
                <a:endParaRPr lang="en-US" sz="20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Graphical representation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en-US" sz="2000" dirty="0"/>
                  <a:t> against the peak discharges.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50431BC-5E25-4464-8489-1364AD6F9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8788"/>
                <a:ext cx="10337675" cy="4351338"/>
              </a:xfrm>
              <a:prstGeom prst="rect">
                <a:avLst/>
              </a:prstGeom>
              <a:blipFill>
                <a:blip r:embed="rId2"/>
                <a:stretch>
                  <a:fillRect l="-6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49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A468-C529-426D-B0E9-CD33EFFB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Gumbel </a:t>
            </a:r>
            <a:r>
              <a:rPr lang="en-US" dirty="0"/>
              <a:t>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C7443-8F5E-4D0A-A83E-F8EE07A80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847"/>
            <a:ext cx="10515600" cy="43513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AC30D1-BE99-47BB-8928-8FBA4096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9968" y="3918117"/>
            <a:ext cx="3322652" cy="212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515CCB-18F3-4C1F-9A12-2C1350B0492F}"/>
              </a:ext>
            </a:extLst>
          </p:cNvPr>
          <p:cNvSpPr txBox="1"/>
          <p:nvPr/>
        </p:nvSpPr>
        <p:spPr>
          <a:xfrm>
            <a:off x="1449217" y="5898815"/>
            <a:ext cx="2624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i="1"/>
              <a:t>Gumbel </a:t>
            </a:r>
            <a:r>
              <a:rPr lang="en-IN" sz="1500" i="1" dirty="0"/>
              <a:t>(1975-2018)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B531CF-5880-41F4-9B2A-31C0D5C92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737" y="3873215"/>
            <a:ext cx="3550139" cy="221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6E942C-9513-42F0-B2D9-8B000B81F84C}"/>
              </a:ext>
            </a:extLst>
          </p:cNvPr>
          <p:cNvSpPr txBox="1"/>
          <p:nvPr/>
        </p:nvSpPr>
        <p:spPr>
          <a:xfrm>
            <a:off x="5131760" y="5921266"/>
            <a:ext cx="27379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i="1"/>
              <a:t>Gumbel </a:t>
            </a:r>
            <a:r>
              <a:rPr lang="en-IN" sz="1500" i="1" dirty="0"/>
              <a:t>(1994)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45F3EF-6B16-4301-8623-E547173B4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993" y="4001294"/>
            <a:ext cx="3126074" cy="194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2B2560-0826-49D5-9756-A949F718F8F6}"/>
              </a:ext>
            </a:extLst>
          </p:cNvPr>
          <p:cNvSpPr txBox="1"/>
          <p:nvPr/>
        </p:nvSpPr>
        <p:spPr>
          <a:xfrm>
            <a:off x="8681899" y="5901076"/>
            <a:ext cx="22153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i="1"/>
              <a:t>Gumbel </a:t>
            </a:r>
            <a:r>
              <a:rPr lang="en-IN" sz="1500" i="1" dirty="0"/>
              <a:t>(2006-2013)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BF537C8D-2A4C-40DC-A9BD-697F7D4B73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817442"/>
              </p:ext>
            </p:extLst>
          </p:nvPr>
        </p:nvGraphicFramePr>
        <p:xfrm>
          <a:off x="2958948" y="1705986"/>
          <a:ext cx="6009560" cy="1821204"/>
        </p:xfrm>
        <a:graphic>
          <a:graphicData uri="http://schemas.openxmlformats.org/drawingml/2006/table">
            <a:tbl>
              <a:tblPr/>
              <a:tblGrid>
                <a:gridCol w="843447">
                  <a:extLst>
                    <a:ext uri="{9D8B030D-6E8A-4147-A177-3AD203B41FA5}">
                      <a16:colId xmlns:a16="http://schemas.microsoft.com/office/drawing/2014/main" val="1182768041"/>
                    </a:ext>
                  </a:extLst>
                </a:gridCol>
                <a:gridCol w="1335458">
                  <a:extLst>
                    <a:ext uri="{9D8B030D-6E8A-4147-A177-3AD203B41FA5}">
                      <a16:colId xmlns:a16="http://schemas.microsoft.com/office/drawing/2014/main" val="2367910863"/>
                    </a:ext>
                  </a:extLst>
                </a:gridCol>
                <a:gridCol w="843447">
                  <a:extLst>
                    <a:ext uri="{9D8B030D-6E8A-4147-A177-3AD203B41FA5}">
                      <a16:colId xmlns:a16="http://schemas.microsoft.com/office/drawing/2014/main" val="3495464410"/>
                    </a:ext>
                  </a:extLst>
                </a:gridCol>
                <a:gridCol w="1300314">
                  <a:extLst>
                    <a:ext uri="{9D8B030D-6E8A-4147-A177-3AD203B41FA5}">
                      <a16:colId xmlns:a16="http://schemas.microsoft.com/office/drawing/2014/main" val="2976832637"/>
                    </a:ext>
                  </a:extLst>
                </a:gridCol>
                <a:gridCol w="843447">
                  <a:extLst>
                    <a:ext uri="{9D8B030D-6E8A-4147-A177-3AD203B41FA5}">
                      <a16:colId xmlns:a16="http://schemas.microsoft.com/office/drawing/2014/main" val="4133023198"/>
                    </a:ext>
                  </a:extLst>
                </a:gridCol>
                <a:gridCol w="843447">
                  <a:extLst>
                    <a:ext uri="{9D8B030D-6E8A-4147-A177-3AD203B41FA5}">
                      <a16:colId xmlns:a16="http://schemas.microsoft.com/office/drawing/2014/main" val="3588624022"/>
                    </a:ext>
                  </a:extLst>
                </a:gridCol>
              </a:tblGrid>
              <a:tr h="6576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Return period in months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Frequency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Reduced Variate(u)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Discharge</a:t>
                      </a:r>
                    </a:p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(1975-2018)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Discharge</a:t>
                      </a:r>
                    </a:p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(1994)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Discharge</a:t>
                      </a:r>
                    </a:p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(2006-2013)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443858"/>
                  </a:ext>
                </a:extLst>
              </a:tr>
              <a:tr h="29088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effectLst/>
                        </a:rPr>
                        <a:t>120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38100" marB="3810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effectLst/>
                        </a:rPr>
                        <a:t>0.9916667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effectLst/>
                        </a:rPr>
                        <a:t>4.783311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 dirty="0">
                          <a:effectLst/>
                        </a:rPr>
                        <a:t>710.0143</a:t>
                      </a:r>
                      <a:endParaRPr lang="en-I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1672.091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648.3042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688007"/>
                  </a:ext>
                </a:extLst>
              </a:tr>
              <a:tr h="29088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effectLst/>
                        </a:rPr>
                        <a:t>240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38100" marB="3810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effectLst/>
                        </a:rPr>
                        <a:t>0.9958333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effectLst/>
                        </a:rPr>
                        <a:t>5.478552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 dirty="0">
                          <a:effectLst/>
                        </a:rPr>
                        <a:t>804.2411</a:t>
                      </a:r>
                      <a:endParaRPr lang="en-I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1900.058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730.9094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121388"/>
                  </a:ext>
                </a:extLst>
              </a:tr>
              <a:tr h="29088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effectLst/>
                        </a:rPr>
                        <a:t>600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38100" marB="3810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effectLst/>
                        </a:rPr>
                        <a:t>0.9983333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effectLst/>
                        </a:rPr>
                        <a:t>6.396096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 dirty="0">
                          <a:effectLst/>
                        </a:rPr>
                        <a:t>928.5967</a:t>
                      </a:r>
                      <a:endParaRPr lang="en-I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2200.916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839.9275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050784"/>
                  </a:ext>
                </a:extLst>
              </a:tr>
              <a:tr h="29088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effectLst/>
                        </a:rPr>
                        <a:t>1200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38100" marB="3810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effectLst/>
                        </a:rPr>
                        <a:t>0.9991667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effectLst/>
                        </a:rPr>
                        <a:t>7.089660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 dirty="0">
                          <a:effectLst/>
                        </a:rPr>
                        <a:t>1022.5961</a:t>
                      </a:r>
                      <a:endParaRPr lang="en-I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2428.333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922.3334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921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04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A468-C529-426D-B0E9-CD33EFFB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C7443-8F5E-4D0A-A83E-F8EE07A80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AC30D1-BE99-47BB-8928-8FBA4096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7083" y="4036447"/>
            <a:ext cx="3322652" cy="18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515CCB-18F3-4C1F-9A12-2C1350B0492F}"/>
              </a:ext>
            </a:extLst>
          </p:cNvPr>
          <p:cNvSpPr txBox="1"/>
          <p:nvPr/>
        </p:nvSpPr>
        <p:spPr>
          <a:xfrm>
            <a:off x="1449217" y="5898815"/>
            <a:ext cx="2624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i="1" dirty="0"/>
              <a:t>Normal (1975-2018)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B531CF-5880-41F4-9B2A-31C0D5C922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7"/>
          <a:stretch/>
        </p:blipFill>
        <p:spPr bwMode="auto">
          <a:xfrm>
            <a:off x="4463130" y="4087535"/>
            <a:ext cx="3549915" cy="194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6E942C-9513-42F0-B2D9-8B000B81F84C}"/>
              </a:ext>
            </a:extLst>
          </p:cNvPr>
          <p:cNvSpPr txBox="1"/>
          <p:nvPr/>
        </p:nvSpPr>
        <p:spPr>
          <a:xfrm>
            <a:off x="5131760" y="5921266"/>
            <a:ext cx="27379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i="1" dirty="0"/>
              <a:t>Normal (1994)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45F3EF-6B16-4301-8623-E547173B4E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7"/>
          <a:stretch/>
        </p:blipFill>
        <p:spPr bwMode="auto">
          <a:xfrm>
            <a:off x="8037778" y="4157103"/>
            <a:ext cx="3291289" cy="182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2B2560-0826-49D5-9756-A949F718F8F6}"/>
              </a:ext>
            </a:extLst>
          </p:cNvPr>
          <p:cNvSpPr txBox="1"/>
          <p:nvPr/>
        </p:nvSpPr>
        <p:spPr>
          <a:xfrm>
            <a:off x="8681899" y="5901076"/>
            <a:ext cx="22153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i="1" dirty="0"/>
              <a:t>Normal (2006-2013)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BF537C8D-2A4C-40DC-A9BD-697F7D4B73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0679145"/>
              </p:ext>
            </p:extLst>
          </p:nvPr>
        </p:nvGraphicFramePr>
        <p:xfrm>
          <a:off x="2958948" y="1705986"/>
          <a:ext cx="6009560" cy="1821204"/>
        </p:xfrm>
        <a:graphic>
          <a:graphicData uri="http://schemas.openxmlformats.org/drawingml/2006/table">
            <a:tbl>
              <a:tblPr/>
              <a:tblGrid>
                <a:gridCol w="843447">
                  <a:extLst>
                    <a:ext uri="{9D8B030D-6E8A-4147-A177-3AD203B41FA5}">
                      <a16:colId xmlns:a16="http://schemas.microsoft.com/office/drawing/2014/main" val="1182768041"/>
                    </a:ext>
                  </a:extLst>
                </a:gridCol>
                <a:gridCol w="1335458">
                  <a:extLst>
                    <a:ext uri="{9D8B030D-6E8A-4147-A177-3AD203B41FA5}">
                      <a16:colId xmlns:a16="http://schemas.microsoft.com/office/drawing/2014/main" val="2367910863"/>
                    </a:ext>
                  </a:extLst>
                </a:gridCol>
                <a:gridCol w="843447">
                  <a:extLst>
                    <a:ext uri="{9D8B030D-6E8A-4147-A177-3AD203B41FA5}">
                      <a16:colId xmlns:a16="http://schemas.microsoft.com/office/drawing/2014/main" val="3495464410"/>
                    </a:ext>
                  </a:extLst>
                </a:gridCol>
                <a:gridCol w="1300314">
                  <a:extLst>
                    <a:ext uri="{9D8B030D-6E8A-4147-A177-3AD203B41FA5}">
                      <a16:colId xmlns:a16="http://schemas.microsoft.com/office/drawing/2014/main" val="2976832637"/>
                    </a:ext>
                  </a:extLst>
                </a:gridCol>
                <a:gridCol w="843447">
                  <a:extLst>
                    <a:ext uri="{9D8B030D-6E8A-4147-A177-3AD203B41FA5}">
                      <a16:colId xmlns:a16="http://schemas.microsoft.com/office/drawing/2014/main" val="4133023198"/>
                    </a:ext>
                  </a:extLst>
                </a:gridCol>
                <a:gridCol w="843447">
                  <a:extLst>
                    <a:ext uri="{9D8B030D-6E8A-4147-A177-3AD203B41FA5}">
                      <a16:colId xmlns:a16="http://schemas.microsoft.com/office/drawing/2014/main" val="3588624022"/>
                    </a:ext>
                  </a:extLst>
                </a:gridCol>
              </a:tblGrid>
              <a:tr h="6576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Return period in months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Frequency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Reduced Variate(u)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Discharge</a:t>
                      </a:r>
                    </a:p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(1975-2018)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Discharge</a:t>
                      </a:r>
                    </a:p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(1994)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Discharge</a:t>
                      </a:r>
                    </a:p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(2006-2013)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443858"/>
                  </a:ext>
                </a:extLst>
              </a:tr>
              <a:tr h="29088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effectLst/>
                        </a:rPr>
                        <a:t>120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38100" marB="3810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effectLst/>
                        </a:rPr>
                        <a:t>0.9916667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effectLst/>
                        </a:rPr>
                        <a:t>4.783311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556.0902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1299.696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513.3645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688007"/>
                  </a:ext>
                </a:extLst>
              </a:tr>
              <a:tr h="29088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effectLst/>
                        </a:rPr>
                        <a:t>240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38100" marB="3810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effectLst/>
                        </a:rPr>
                        <a:t>0.9958333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effectLst/>
                        </a:rPr>
                        <a:t>5.478552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598.5517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1402.425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550.589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121388"/>
                  </a:ext>
                </a:extLst>
              </a:tr>
              <a:tr h="29088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effectLst/>
                        </a:rPr>
                        <a:t>600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38100" marB="3810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effectLst/>
                        </a:rPr>
                        <a:t>0.9983333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effectLst/>
                        </a:rPr>
                        <a:t>6.396096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650.1678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1527.302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595.839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050784"/>
                  </a:ext>
                </a:extLst>
              </a:tr>
              <a:tr h="29088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effectLst/>
                        </a:rPr>
                        <a:t>1200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38100" marB="3810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effectLst/>
                        </a:rPr>
                        <a:t>0.9991667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effectLst/>
                        </a:rPr>
                        <a:t>7.089660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686.4592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1615.103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627.6543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921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35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361</Words>
  <Application>Microsoft Office PowerPoint</Application>
  <PresentationFormat>Widescreen</PresentationFormat>
  <Paragraphs>114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Flood frequency analysis</vt:lpstr>
      <vt:lpstr>PowerPoint Presentation</vt:lpstr>
      <vt:lpstr>Procedure</vt:lpstr>
      <vt:lpstr>Gumbel analysis</vt:lpstr>
      <vt:lpstr>Normal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frequency analysis</dc:title>
  <dc:creator>Nishant Rajpoot</dc:creator>
  <cp:lastModifiedBy>Nishant Rajpoot</cp:lastModifiedBy>
  <cp:revision>28</cp:revision>
  <dcterms:created xsi:type="dcterms:W3CDTF">2020-02-19T15:01:27Z</dcterms:created>
  <dcterms:modified xsi:type="dcterms:W3CDTF">2020-02-20T13:15:13Z</dcterms:modified>
</cp:coreProperties>
</file>