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9" r:id="rId4"/>
    <p:sldId id="264" r:id="rId5"/>
    <p:sldId id="270" r:id="rId6"/>
    <p:sldId id="265" r:id="rId7"/>
    <p:sldId id="271" r:id="rId8"/>
    <p:sldId id="266" r:id="rId9"/>
    <p:sldId id="2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shant Rajpoot" initials="NR" lastIdx="3" clrIdx="0">
    <p:extLst>
      <p:ext uri="{19B8F6BF-5375-455C-9EA6-DF929625EA0E}">
        <p15:presenceInfo xmlns:p15="http://schemas.microsoft.com/office/powerpoint/2012/main" userId="Nishant Rajpoo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2F48F-6760-4983-A046-AAD9A55AB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377337-F516-4703-B7A9-D820AA899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74DB3-BD46-4103-A01F-2EF3F3BD6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93F0B-CC47-4CD0-9DD4-B3D5A7F81270}" type="datetimeFigureOut">
              <a:rPr lang="en-IN" smtClean="0"/>
              <a:t>21-02-2020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78CDC-0FA5-4A55-8A4E-025864A27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177AA-69C2-41D7-A211-62C702413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2568-1954-45A1-9AE3-CAAFBED5F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336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F129B-8A73-4446-980C-FEC21973F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518C1-72FC-4232-8A23-E988ED8E6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6F388-9377-433D-908D-568DEEE8B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93F0B-CC47-4CD0-9DD4-B3D5A7F81270}" type="datetimeFigureOut">
              <a:rPr lang="en-IN" smtClean="0"/>
              <a:t>21-02-2020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38849-7CCD-4327-A050-33D61AF0E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045EB-4505-4E8E-B513-BA8C4C876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2568-1954-45A1-9AE3-CAAFBED5F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050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51D6EF-2AD6-47D0-A90C-61CDB96180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262C35-7E3C-4575-A93A-2AC180829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0E152-DC45-46C9-86FA-D0F927688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93F0B-CC47-4CD0-9DD4-B3D5A7F81270}" type="datetimeFigureOut">
              <a:rPr lang="en-IN" smtClean="0"/>
              <a:t>21-02-2020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F6E24-DCDA-4D59-891A-DF437483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894C0-48A5-43F3-9667-6FDEA3115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2568-1954-45A1-9AE3-CAAFBED5F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989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87B6-082A-439D-9622-A0A00073A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E141C-DD7C-4379-951C-A3D856CD2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2B90F-C28E-4E2D-BB91-E7DBB5193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93F0B-CC47-4CD0-9DD4-B3D5A7F81270}" type="datetimeFigureOut">
              <a:rPr lang="en-IN" smtClean="0"/>
              <a:t>21-02-2020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D72E2-0ED3-4390-ADCD-2B89E350F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0AAE4-94BD-42B5-888D-7E7A67849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2568-1954-45A1-9AE3-CAAFBED5F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067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A288C-5DCA-4B95-A329-9B79FC72B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3FC62-3760-48DD-A266-7BCC60E0D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4B5CB-BFFB-4F4D-8057-C0B13F1F5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93F0B-CC47-4CD0-9DD4-B3D5A7F81270}" type="datetimeFigureOut">
              <a:rPr lang="en-IN" smtClean="0"/>
              <a:t>21-02-2020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DC836-7217-43E2-89E4-961D8F20E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C1F45-881B-4F00-9EBF-A151DBFC2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2568-1954-45A1-9AE3-CAAFBED5F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95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B0CBA-BDD1-4F73-81DA-FEE540FB9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86893-A98C-4F66-A45B-78BBCF2BD9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3D9890-84D8-4794-8324-6F46F761B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2EEFE-34AC-48A8-A701-97C7C87DD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93F0B-CC47-4CD0-9DD4-B3D5A7F81270}" type="datetimeFigureOut">
              <a:rPr lang="en-IN" smtClean="0"/>
              <a:t>21-02-2020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B7F329-1FCB-45C8-91C6-7B8B270D1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3E7D4-3A3C-4DE6-96FC-76D861350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2568-1954-45A1-9AE3-CAAFBED5F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2700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90374-8C53-4358-9B92-8C78AC420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6F9FB-FD03-40FC-9E0D-C628DCBBF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FE2826-70ED-4E31-8D97-B00B0D794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E5027-0CF2-41E5-9AC5-78F5E4A02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CC67FE-9998-4FCB-858E-19490339B7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6374FE-FC5B-43E7-BF17-F325DC088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93F0B-CC47-4CD0-9DD4-B3D5A7F81270}" type="datetimeFigureOut">
              <a:rPr lang="en-IN" smtClean="0"/>
              <a:t>21-02-2020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BB6074-25BD-4307-BEA3-D57ABC947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3325D4-BCF9-495C-9E31-DB3FBD035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2568-1954-45A1-9AE3-CAAFBED5F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020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06A6D-A2F3-4C48-B21C-720E06CB6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8A4612-E30A-4B72-A94E-30C033BC6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93F0B-CC47-4CD0-9DD4-B3D5A7F81270}" type="datetimeFigureOut">
              <a:rPr lang="en-IN" smtClean="0"/>
              <a:t>21-02-2020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89EB86-E339-4670-B257-CFEEF1808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D66CFE-6E5C-435B-81C1-06E896BF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2568-1954-45A1-9AE3-CAAFBED5F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895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19E9B4-C648-498C-A1C2-F94D25ADD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93F0B-CC47-4CD0-9DD4-B3D5A7F81270}" type="datetimeFigureOut">
              <a:rPr lang="en-IN" smtClean="0"/>
              <a:t>21-02-2020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26F223-0C67-49BF-9DC6-4A9CA9B52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AB6035-D732-4410-B895-1A5EBC3A6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2568-1954-45A1-9AE3-CAAFBED5F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215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02109-54DF-402C-9BEA-7F9341642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EBDA8-60F7-49DF-B7F5-1C7DE2339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76B6D3-3FE7-4113-9122-766AF8E81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B9CB39-6D14-4704-A0D4-82F3EF692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93F0B-CC47-4CD0-9DD4-B3D5A7F81270}" type="datetimeFigureOut">
              <a:rPr lang="en-IN" smtClean="0"/>
              <a:t>21-02-2020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8A246A-559A-46B5-9003-74D3588A8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6A02F-BCBA-4888-A491-F9E7739A3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2568-1954-45A1-9AE3-CAAFBED5F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214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CA5BF-E7DA-4270-A52A-DD64DB449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5F32EB-06E7-4332-B602-F9B0C9BC8A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51E5EA-C825-44B3-B6B5-D41C63A2A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0EB47-DD07-4E16-8447-0999F0A4B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93F0B-CC47-4CD0-9DD4-B3D5A7F81270}" type="datetimeFigureOut">
              <a:rPr lang="en-IN" smtClean="0"/>
              <a:t>21-02-2020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F8C31-8DCB-42E0-A616-B3B05D396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FB4E7-C17F-44F7-A1D3-4C21625DE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2568-1954-45A1-9AE3-CAAFBED5F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156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F5295B-15CC-4103-B7CD-E982D8673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529E8-1A85-468A-AADD-521C8E6F5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7F3FA-7A52-40BE-AD16-F2C9C7A24F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93F0B-CC47-4CD0-9DD4-B3D5A7F81270}" type="datetimeFigureOut">
              <a:rPr lang="en-IN" smtClean="0"/>
              <a:t>21-02-2020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12037-F81B-4062-BA17-3184C6DAE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4E378-AAD0-4F05-958B-11E8067BEE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92568-1954-45A1-9AE3-CAAFBED5F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483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E90CE5-4D18-442C-8D91-E3B2897DF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IN" dirty="0"/>
              <a:t>Flood Frequency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FE547-CBF3-46CF-8553-746B1A4321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073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A76F51-68A4-40F3-903E-B15E18B96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Methods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779263-F65F-44D3-A6D2-B3F97EB3E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US" dirty="0"/>
              <a:t>Gumbel distribution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040A0BF-508C-490D-A712-052C14B3745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62014" y="2597354"/>
                <a:ext cx="5157787" cy="3684588"/>
              </a:xfrm>
              <a:ln>
                <a:solidFill>
                  <a:schemeClr val="accent1"/>
                </a:solidFill>
              </a:ln>
            </p:spPr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IN" baseline="-25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el-GR" dirty="0"/>
                  <a:t> = µ + </a:t>
                </a:r>
                <a:r>
                  <a:rPr lang="en-IN" dirty="0"/>
                  <a:t>K</a:t>
                </a:r>
                <a:r>
                  <a:rPr lang="el-GR" dirty="0"/>
                  <a:t> ∗ σ</a:t>
                </a:r>
                <a:endParaRPr lang="en-IN" dirty="0"/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dirty="0"/>
                  <a:t>K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u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a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b</m:t>
                        </m:r>
                      </m:den>
                    </m:f>
                  </m:oMath>
                </a14:m>
                <a:endParaRPr lang="en-IN" dirty="0"/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dirty="0"/>
                  <a:t>u =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In</m:t>
                    </m:r>
                    <m:r>
                      <a:rPr lang="en-GB">
                        <a:latin typeface="Cambria Math" panose="02040503050406030204" pitchFamily="18" charset="0"/>
                        <a:ea typeface="CambriaMath"/>
                        <a:cs typeface="Times New Roman" panose="020206030504050203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  <a:ea typeface="CambriaMath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  <a:ea typeface="CambriaMath"/>
                        <a:cs typeface="Times New Roman" panose="02020603050405020304" pitchFamily="18" charset="0"/>
                      </a:rPr>
                      <m:t>ln</m:t>
                    </m:r>
                    <m:r>
                      <a:rPr lang="en-GB">
                        <a:latin typeface="Cambria Math" panose="02040503050406030204" pitchFamily="18" charset="0"/>
                        <a:ea typeface="CambriaMath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  <a:ea typeface="CambriaMath"/>
                        <a:cs typeface="Times New Roman" panose="02020603050405020304" pitchFamily="18" charset="0"/>
                      </a:rPr>
                      <m:t>F</m:t>
                    </m:r>
                    <m:r>
                      <a:rPr lang="en-GB">
                        <a:latin typeface="Cambria Math" panose="02040503050406030204" pitchFamily="18" charset="0"/>
                        <a:ea typeface="CambriaMath"/>
                        <a:cs typeface="Times New Roman" panose="020206030504050203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  <a:ea typeface="CambriaMath"/>
                        <a:cs typeface="Times New Roman" panose="02020603050405020304" pitchFamily="18" charset="0"/>
                      </a:rPr>
                      <m:t>x</m:t>
                    </m:r>
                    <m:r>
                      <a:rPr lang="en-GB">
                        <a:latin typeface="Cambria Math" panose="02040503050406030204" pitchFamily="18" charset="0"/>
                        <a:ea typeface="CambriaMath"/>
                        <a:cs typeface="Times New Roman" panose="02020603050405020304" pitchFamily="18" charset="0"/>
                      </a:rPr>
                      <m:t>) )</m:t>
                    </m:r>
                    <m:r>
                      <a:rPr lang="en-GB" i="1">
                        <a:latin typeface="Cambria Math" panose="02040503050406030204" pitchFamily="18" charset="0"/>
                        <a:ea typeface="CambriaMath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GB" dirty="0"/>
                  <a:t>	</a:t>
                </a:r>
              </a:p>
              <a:p>
                <a:pPr marL="0" indent="0">
                  <a:buNone/>
                </a:pPr>
                <a:r>
                  <a:rPr lang="en-GB" dirty="0"/>
                  <a:t>	</a:t>
                </a:r>
                <a:r>
                  <a:rPr lang="en-IN" b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IN" b="1" baseline="-25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en-IN" baseline="-25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 </a:t>
                </a:r>
                <a:r>
                  <a:rPr lang="en-IN" dirty="0"/>
                  <a:t>= Gumbel’s distribution</a:t>
                </a:r>
                <a:br>
                  <a:rPr lang="en-IN" dirty="0"/>
                </a:br>
                <a:r>
                  <a:rPr lang="en-IN" dirty="0"/>
                  <a:t>	</a:t>
                </a:r>
                <a:r>
                  <a:rPr lang="en-GB" b="1" dirty="0"/>
                  <a:t>K</a:t>
                </a:r>
                <a:r>
                  <a:rPr lang="en-GB" dirty="0"/>
                  <a:t> = frequency factor</a:t>
                </a:r>
                <a:br>
                  <a:rPr lang="en-GB" dirty="0"/>
                </a:br>
                <a:r>
                  <a:rPr lang="en-GB" dirty="0"/>
                  <a:t>	</a:t>
                </a:r>
                <a:r>
                  <a:rPr lang="en-GB" b="1" dirty="0">
                    <a:ea typeface="Calibri" panose="020F0502020204030204" pitchFamily="34" charset="0"/>
                  </a:rPr>
                  <a:t>μ</a:t>
                </a:r>
                <a:r>
                  <a:rPr lang="en-GB" dirty="0">
                    <a:ea typeface="Calibri" panose="020F0502020204030204" pitchFamily="34" charset="0"/>
                  </a:rPr>
                  <a:t> </a:t>
                </a:r>
                <a:r>
                  <a:rPr lang="en-GB" dirty="0"/>
                  <a:t>=</a:t>
                </a:r>
                <a:r>
                  <a:rPr lang="en-GB" dirty="0">
                    <a:ea typeface="Calibri" panose="020F0502020204030204" pitchFamily="34" charset="0"/>
                  </a:rPr>
                  <a:t> </a:t>
                </a:r>
                <a:r>
                  <a:rPr lang="en-GB" dirty="0"/>
                  <a:t>mean</a:t>
                </a:r>
                <a:br>
                  <a:rPr lang="en-GB" dirty="0">
                    <a:ea typeface="Calibri" panose="020F0502020204030204" pitchFamily="34" charset="0"/>
                  </a:rPr>
                </a:br>
                <a:r>
                  <a:rPr lang="en-GB" dirty="0">
                    <a:ea typeface="Calibri" panose="020F0502020204030204" pitchFamily="34" charset="0"/>
                  </a:rPr>
                  <a:t>	</a:t>
                </a:r>
                <a:r>
                  <a:rPr lang="en-GB" b="1" dirty="0"/>
                  <a:t>σ</a:t>
                </a:r>
                <a:r>
                  <a:rPr lang="en-GB" dirty="0"/>
                  <a:t>  = Standard </a:t>
                </a:r>
                <a:r>
                  <a:rPr lang="en-GB" dirty="0">
                    <a:ea typeface="Calibri" panose="020F0502020204030204" pitchFamily="34" charset="0"/>
                  </a:rPr>
                  <a:t>deviation</a:t>
                </a:r>
                <a:br>
                  <a:rPr lang="en-GB" dirty="0">
                    <a:ea typeface="Calibri" panose="020F0502020204030204" pitchFamily="34" charset="0"/>
                  </a:rPr>
                </a:br>
                <a:r>
                  <a:rPr lang="en-GB" dirty="0">
                    <a:ea typeface="Calibri" panose="020F0502020204030204" pitchFamily="34" charset="0"/>
                  </a:rPr>
                  <a:t>	</a:t>
                </a:r>
                <a:r>
                  <a:rPr lang="en-GB" b="1" dirty="0"/>
                  <a:t>a</a:t>
                </a:r>
                <a:r>
                  <a:rPr lang="en-GB" dirty="0"/>
                  <a:t> =  </a:t>
                </a:r>
                <a:r>
                  <a:rPr lang="en-GB" dirty="0">
                    <a:ea typeface="Calibri" panose="020F0502020204030204" pitchFamily="34" charset="0"/>
                  </a:rPr>
                  <a:t>μ</a:t>
                </a:r>
                <a:r>
                  <a:rPr lang="en-GB" dirty="0"/>
                  <a:t> – b * </a:t>
                </a:r>
                <a:r>
                  <a:rPr lang="en-GB" dirty="0" err="1"/>
                  <a:t>euler</a:t>
                </a:r>
                <a:r>
                  <a:rPr lang="en-GB" dirty="0"/>
                  <a:t> constant</a:t>
                </a:r>
                <a:br>
                  <a:rPr lang="en-GB" dirty="0"/>
                </a:br>
                <a:r>
                  <a:rPr lang="en-GB" dirty="0"/>
                  <a:t>	</a:t>
                </a:r>
                <a:r>
                  <a:rPr lang="en-GB" b="1" dirty="0"/>
                  <a:t>b</a:t>
                </a:r>
                <a:r>
                  <a:rPr lang="en-GB" dirty="0"/>
                  <a:t> = σ *sqrt(6)/ π</a:t>
                </a:r>
                <a:br>
                  <a:rPr lang="en-GB" dirty="0"/>
                </a:br>
                <a:r>
                  <a:rPr lang="en-GB" dirty="0"/>
                  <a:t>	</a:t>
                </a:r>
                <a:endParaRPr lang="en-IN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040A0BF-508C-490D-A712-052C14B374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62014" y="2597354"/>
                <a:ext cx="5157787" cy="3684588"/>
              </a:xfrm>
              <a:blipFill>
                <a:blip r:embed="rId2"/>
                <a:stretch>
                  <a:fillRect l="-1413" t="-280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6DED821-DD5B-4130-9DBB-5EB1E46273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IN" dirty="0"/>
              <a:t>Normal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041F21BB-4DFD-4E6A-A5CC-99602ACF7C58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72200" y="2597354"/>
                <a:ext cx="5183188" cy="3684588"/>
              </a:xfrm>
              <a:ln>
                <a:solidFill>
                  <a:schemeClr val="accent1"/>
                </a:solidFill>
              </a:ln>
            </p:spPr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u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 dirty="0"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IN" baseline="-25000" dirty="0"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i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l-GR" dirty="0"/>
                          <m:t>µ</m:t>
                        </m:r>
                      </m:num>
                      <m:den>
                        <m:r>
                          <m:rPr>
                            <m:nor/>
                          </m:rPr>
                          <a:rPr lang="en-GB" dirty="0">
                            <a:ea typeface="Calibri" panose="020F0502020204030204" pitchFamily="34" charset="0"/>
                          </a:rPr>
                          <m:t>σ</m:t>
                        </m:r>
                      </m:den>
                    </m:f>
                  </m:oMath>
                </a14:m>
                <a:endParaRPr lang="en-GB" dirty="0"/>
              </a:p>
              <a:p>
                <a:r>
                  <a:rPr lang="en-GB" dirty="0"/>
                  <a:t>The return period (T) of an event is defined as the inverse of the occurrence rate. </a:t>
                </a:r>
                <a:endParaRPr lang="en-IN" dirty="0"/>
              </a:p>
              <a:p>
                <a:pPr marL="0" indent="0">
                  <a:buNone/>
                </a:pPr>
                <a:br>
                  <a:rPr lang="en-IN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IN" dirty="0"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IN" baseline="-25000" dirty="0"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i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	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dirty="0" smtClean="0"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IN" b="1" dirty="0"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IN" b="1" baseline="-25000" dirty="0"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i</m:t>
                    </m:r>
                  </m:oMath>
                </a14:m>
                <a:r>
                  <a:rPr lang="en-IN" dirty="0"/>
                  <a:t> = discharge values of sample size</a:t>
                </a:r>
              </a:p>
              <a:p>
                <a:pPr marL="0" indent="0">
                  <a:buNone/>
                </a:pPr>
                <a:r>
                  <a:rPr lang="en-GB" dirty="0"/>
                  <a:t> </a:t>
                </a:r>
                <a:r>
                  <a:rPr lang="en-GB" b="1" dirty="0"/>
                  <a:t>T</a:t>
                </a:r>
                <a:r>
                  <a:rPr lang="en-GB" dirty="0"/>
                  <a:t> = return period</a:t>
                </a:r>
                <a:endParaRPr lang="en-IN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041F21BB-4DFD-4E6A-A5CC-99602ACF7C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72200" y="2597354"/>
                <a:ext cx="5183188" cy="3684588"/>
              </a:xfrm>
              <a:blipFill>
                <a:blip r:embed="rId3"/>
                <a:stretch>
                  <a:fillRect l="-1526" b="-280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4962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FD86C0-7408-464D-8429-C911F3E39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Procedure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50431BC-5E25-4464-8489-1364AD6F9C8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7407" y="2721429"/>
                <a:ext cx="11000233" cy="349431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Monthly peak flood data was assembled from 1975-2018 and 1994.</a:t>
                </a:r>
              </a:p>
              <a:p>
                <a:r>
                  <a:rPr lang="en-US" sz="2400" dirty="0"/>
                  <a:t>We sort the discharge data in increasing order.</a:t>
                </a:r>
              </a:p>
              <a:p>
                <a:r>
                  <a:rPr lang="en-US" sz="2400" dirty="0"/>
                  <a:t>We assign ranks to each value.</a:t>
                </a:r>
              </a:p>
              <a:p>
                <a:r>
                  <a:rPr lang="en-US" sz="2400" dirty="0"/>
                  <a:t>Calculate the probability of non-exceedance with Hasan’s formula: </a:t>
                </a:r>
              </a:p>
              <a:p>
                <a:pPr marL="0" indent="0">
                  <a:buNone/>
                </a:pPr>
                <a:r>
                  <a:rPr lang="en-GB" sz="2400" b="1" dirty="0">
                    <a:ea typeface="CambriaMath"/>
                    <a:cs typeface="Cambria Math" panose="02040503050406030204" pitchFamily="18" charset="0"/>
                  </a:rPr>
                  <a:t>	𝐹</a:t>
                </a:r>
                <a:r>
                  <a:rPr lang="en-GB" sz="2400" b="1" dirty="0">
                    <a:ea typeface="CambriaMath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sz="2400" b="1" i="1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IN" sz="2400" b="1" i="1" baseline="-25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i</m:t>
                    </m:r>
                  </m:oMath>
                </a14:m>
                <a:r>
                  <a:rPr lang="en-GB" sz="2400" b="1" dirty="0">
                    <a:ea typeface="CambriaMath"/>
                    <a:cs typeface="Cambria Math" panose="02040503050406030204" pitchFamily="18" charset="0"/>
                  </a:rPr>
                  <a:t>)</a:t>
                </a:r>
                <a:r>
                  <a:rPr lang="en-GB" sz="2400" b="1" dirty="0">
                    <a:ea typeface="CambriaMath"/>
                    <a:cs typeface="Times New Roman" panose="02020603050405020304" pitchFamily="18" charset="0"/>
                  </a:rPr>
                  <a:t> = </a:t>
                </a:r>
                <a:r>
                  <a:rPr lang="en-GB" sz="2400" b="1" dirty="0">
                    <a:ea typeface="CambriaMath"/>
                    <a:cs typeface="Cambria Math" panose="02040503050406030204" pitchFamily="18" charset="0"/>
                  </a:rPr>
                  <a:t>𝑟</a:t>
                </a:r>
                <a:r>
                  <a:rPr lang="en-GB" sz="2400" b="1" dirty="0">
                    <a:ea typeface="CambriaMath"/>
                    <a:cs typeface="Times New Roman" panose="02020603050405020304" pitchFamily="18" charset="0"/>
                  </a:rPr>
                  <a:t> − 0.5 /</a:t>
                </a:r>
                <a:r>
                  <a:rPr lang="en-GB" sz="2400" b="1" dirty="0">
                    <a:ea typeface="CambriaMath"/>
                    <a:cs typeface="Cambria Math" panose="02040503050406030204" pitchFamily="18" charset="0"/>
                  </a:rPr>
                  <a:t>𝑛</a:t>
                </a:r>
                <a:endParaRPr lang="en-US" sz="2400" dirty="0"/>
              </a:p>
              <a:p>
                <a:r>
                  <a:rPr lang="en-US" sz="2400" dirty="0"/>
                  <a:t>Graphical representation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u</m:t>
                    </m:r>
                  </m:oMath>
                </a14:m>
                <a:r>
                  <a:rPr lang="en-US" sz="2400" dirty="0"/>
                  <a:t> against the peak discharges.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50431BC-5E25-4464-8489-1364AD6F9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07" y="2721429"/>
                <a:ext cx="11000233" cy="3494314"/>
              </a:xfrm>
              <a:prstGeom prst="rect">
                <a:avLst/>
              </a:prstGeom>
              <a:blipFill>
                <a:blip r:embed="rId2"/>
                <a:stretch>
                  <a:fillRect l="-7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54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23A468-C529-426D-B0E9-CD33EFFB4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Flood analysis by Gumbel’s Distribution</a:t>
            </a:r>
          </a:p>
        </p:txBody>
      </p:sp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id="{BF537C8D-2A4C-40DC-A9BD-697F7D4B73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0634771"/>
              </p:ext>
            </p:extLst>
          </p:nvPr>
        </p:nvGraphicFramePr>
        <p:xfrm>
          <a:off x="1545084" y="2254068"/>
          <a:ext cx="9101831" cy="3265887"/>
        </p:xfrm>
        <a:graphic>
          <a:graphicData uri="http://schemas.openxmlformats.org/drawingml/2006/table">
            <a:tbl>
              <a:tblPr firstRow="1" bandRow="1"/>
              <a:tblGrid>
                <a:gridCol w="1241451">
                  <a:extLst>
                    <a:ext uri="{9D8B030D-6E8A-4147-A177-3AD203B41FA5}">
                      <a16:colId xmlns:a16="http://schemas.microsoft.com/office/drawing/2014/main" val="1182768041"/>
                    </a:ext>
                  </a:extLst>
                </a:gridCol>
                <a:gridCol w="1747497">
                  <a:extLst>
                    <a:ext uri="{9D8B030D-6E8A-4147-A177-3AD203B41FA5}">
                      <a16:colId xmlns:a16="http://schemas.microsoft.com/office/drawing/2014/main" val="2367910863"/>
                    </a:ext>
                  </a:extLst>
                </a:gridCol>
                <a:gridCol w="1618947">
                  <a:extLst>
                    <a:ext uri="{9D8B030D-6E8A-4147-A177-3AD203B41FA5}">
                      <a16:colId xmlns:a16="http://schemas.microsoft.com/office/drawing/2014/main" val="3495464410"/>
                    </a:ext>
                  </a:extLst>
                </a:gridCol>
                <a:gridCol w="2710295">
                  <a:extLst>
                    <a:ext uri="{9D8B030D-6E8A-4147-A177-3AD203B41FA5}">
                      <a16:colId xmlns:a16="http://schemas.microsoft.com/office/drawing/2014/main" val="2976832637"/>
                    </a:ext>
                  </a:extLst>
                </a:gridCol>
                <a:gridCol w="1783641">
                  <a:extLst>
                    <a:ext uri="{9D8B030D-6E8A-4147-A177-3AD203B41FA5}">
                      <a16:colId xmlns:a16="http://schemas.microsoft.com/office/drawing/2014/main" val="3588624022"/>
                    </a:ext>
                  </a:extLst>
                </a:gridCol>
              </a:tblGrid>
              <a:tr h="10904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0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 period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IN" sz="20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(years)</a:t>
                      </a:r>
                    </a:p>
                  </a:txBody>
                  <a:tcPr marL="18859" marR="18859" marT="18859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0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Frequency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IN" sz="20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(%)</a:t>
                      </a:r>
                    </a:p>
                  </a:txBody>
                  <a:tcPr marL="18859" marR="18859" marT="188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0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Reduced Variate(u)</a:t>
                      </a:r>
                    </a:p>
                  </a:txBody>
                  <a:tcPr marL="18859" marR="18859" marT="188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0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Discharge(m3/s)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IN" sz="20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(1975-2018)</a:t>
                      </a:r>
                    </a:p>
                  </a:txBody>
                  <a:tcPr marL="18859" marR="18859" marT="188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0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Discharge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IN" sz="20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(1994)</a:t>
                      </a:r>
                    </a:p>
                  </a:txBody>
                  <a:tcPr marL="18859" marR="18859" marT="18859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5443858"/>
                  </a:ext>
                </a:extLst>
              </a:tr>
              <a:tr h="54384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000" u="none" strike="noStrike" kern="1200">
                          <a:effectLst/>
                        </a:rPr>
                        <a:t>10</a:t>
                      </a:r>
                      <a:endParaRPr lang="en-IN" sz="20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17870" marR="117870" marT="94296" marB="94296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000" u="none" strike="noStrike" kern="1200">
                          <a:effectLst/>
                        </a:rPr>
                        <a:t>99.17</a:t>
                      </a:r>
                      <a:endParaRPr lang="en-IN" sz="20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17870" marR="117870" marT="94296" marB="94296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000" u="none" strike="noStrike" kern="1200">
                          <a:effectLst/>
                        </a:rPr>
                        <a:t>4.79</a:t>
                      </a:r>
                      <a:endParaRPr lang="en-IN" sz="20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17870" marR="117870" marT="94296" marB="94296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000" b="1" u="none" strike="noStrike" kern="1200">
                          <a:effectLst/>
                        </a:rPr>
                        <a:t>710.01</a:t>
                      </a:r>
                      <a:endParaRPr lang="en-IN" sz="2000" b="1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17870" marR="117870" marT="94296" marB="94296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 dirty="0">
                          <a:effectLst/>
                        </a:rPr>
                        <a:t>1672.1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859" marR="18859" marT="18859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9688007"/>
                  </a:ext>
                </a:extLst>
              </a:tr>
              <a:tr h="54384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000" u="none" strike="noStrike" kern="1200">
                          <a:effectLst/>
                        </a:rPr>
                        <a:t>20</a:t>
                      </a:r>
                      <a:endParaRPr lang="en-IN" sz="20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17870" marR="117870" marT="94296" marB="94296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000" u="none" strike="noStrike" kern="1200">
                          <a:effectLst/>
                        </a:rPr>
                        <a:t>99.59</a:t>
                      </a:r>
                      <a:endParaRPr lang="en-IN" sz="20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17870" marR="117870" marT="94296" marB="94296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000" u="none" strike="noStrike" kern="1200">
                          <a:effectLst/>
                        </a:rPr>
                        <a:t>5.48</a:t>
                      </a:r>
                      <a:endParaRPr lang="en-IN" sz="20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17870" marR="117870" marT="94296" marB="94296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000" b="1" u="none" strike="noStrike" kern="1200">
                          <a:effectLst/>
                        </a:rPr>
                        <a:t>804.24</a:t>
                      </a:r>
                      <a:endParaRPr lang="en-IN" sz="2000" b="1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17870" marR="117870" marT="94296" marB="94296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 dirty="0">
                          <a:effectLst/>
                        </a:rPr>
                        <a:t>1900.06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859" marR="18859" marT="18859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121388"/>
                  </a:ext>
                </a:extLst>
              </a:tr>
              <a:tr h="54384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000" u="none" strike="noStrike" kern="1200">
                          <a:effectLst/>
                        </a:rPr>
                        <a:t>50</a:t>
                      </a:r>
                      <a:endParaRPr lang="en-IN" sz="20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17870" marR="117870" marT="94296" marB="94296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000" u="none" strike="noStrike" kern="1200">
                          <a:effectLst/>
                        </a:rPr>
                        <a:t>99.83</a:t>
                      </a:r>
                      <a:endParaRPr lang="en-IN" sz="20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17870" marR="117870" marT="94296" marB="94296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000" u="none" strike="noStrike" kern="1200">
                          <a:effectLst/>
                        </a:rPr>
                        <a:t>6.4</a:t>
                      </a:r>
                      <a:endParaRPr lang="en-IN" sz="20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17870" marR="117870" marT="94296" marB="94296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000" b="1" u="none" strike="noStrike" kern="1200">
                          <a:effectLst/>
                        </a:rPr>
                        <a:t>928.6</a:t>
                      </a:r>
                      <a:endParaRPr lang="en-IN" sz="2000" b="1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17870" marR="117870" marT="94296" marB="94296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 dirty="0">
                          <a:effectLst/>
                        </a:rPr>
                        <a:t>2201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859" marR="18859" marT="18859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3050784"/>
                  </a:ext>
                </a:extLst>
              </a:tr>
              <a:tr h="54384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000" u="none" strike="noStrike" kern="1200">
                          <a:effectLst/>
                        </a:rPr>
                        <a:t>100</a:t>
                      </a:r>
                      <a:endParaRPr lang="en-IN" sz="20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17870" marR="117870" marT="94296" marB="94296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000" u="none" strike="noStrike" kern="1200">
                          <a:effectLst/>
                        </a:rPr>
                        <a:t>99.92</a:t>
                      </a:r>
                      <a:endParaRPr lang="en-IN" sz="20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17870" marR="117870" marT="94296" marB="94296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000" u="none" strike="noStrike" kern="1200">
                          <a:effectLst/>
                        </a:rPr>
                        <a:t>7.08</a:t>
                      </a:r>
                      <a:endParaRPr lang="en-IN" sz="20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17870" marR="117870" marT="94296" marB="94296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000" b="1" u="none" strike="noStrike" kern="1200">
                          <a:effectLst/>
                        </a:rPr>
                        <a:t>1022.6</a:t>
                      </a:r>
                      <a:endParaRPr lang="en-IN" sz="2000" b="1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17870" marR="117870" marT="94296" marB="94296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 dirty="0">
                          <a:effectLst/>
                        </a:rPr>
                        <a:t>2428.4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859" marR="18859" marT="18859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1921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3049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3A468-C529-426D-B0E9-CD33EFFB4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08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Flood analysis by Gumbel’s Distribution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AC30D1-BE99-47BB-8928-8FBA40961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97225" y="1972800"/>
            <a:ext cx="5446041" cy="34776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515CCB-18F3-4C1F-9A12-2C1350B0492F}"/>
              </a:ext>
            </a:extLst>
          </p:cNvPr>
          <p:cNvSpPr txBox="1"/>
          <p:nvPr/>
        </p:nvSpPr>
        <p:spPr>
          <a:xfrm>
            <a:off x="1908168" y="5686745"/>
            <a:ext cx="26241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500" i="1" dirty="0"/>
              <a:t>Gumbel (1975-2018)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B531CF-5880-41F4-9B2A-31C0D5C92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248841" y="1972800"/>
            <a:ext cx="5445934" cy="3477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6E942C-9513-42F0-B2D9-8B000B81F84C}"/>
              </a:ext>
            </a:extLst>
          </p:cNvPr>
          <p:cNvSpPr txBox="1"/>
          <p:nvPr/>
        </p:nvSpPr>
        <p:spPr>
          <a:xfrm>
            <a:off x="7602856" y="5686746"/>
            <a:ext cx="27379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500" i="1" dirty="0"/>
              <a:t>Gumbel (1994)</a:t>
            </a:r>
          </a:p>
        </p:txBody>
      </p:sp>
    </p:spTree>
    <p:extLst>
      <p:ext uri="{BB962C8B-B14F-4D97-AF65-F5344CB8AC3E}">
        <p14:creationId xmlns:p14="http://schemas.microsoft.com/office/powerpoint/2010/main" val="1278914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C77CB14-429E-43C7-914C-5CB32083AAD3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Flood analysis by Normal distribution</a:t>
            </a:r>
          </a:p>
        </p:txBody>
      </p:sp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id="{BF537C8D-2A4C-40DC-A9BD-697F7D4B73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0217187"/>
              </p:ext>
            </p:extLst>
          </p:nvPr>
        </p:nvGraphicFramePr>
        <p:xfrm>
          <a:off x="2050667" y="2178567"/>
          <a:ext cx="8090665" cy="3593059"/>
        </p:xfrm>
        <a:graphic>
          <a:graphicData uri="http://schemas.openxmlformats.org/drawingml/2006/table">
            <a:tbl>
              <a:tblPr firstRow="1" bandRow="1"/>
              <a:tblGrid>
                <a:gridCol w="1188884">
                  <a:extLst>
                    <a:ext uri="{9D8B030D-6E8A-4147-A177-3AD203B41FA5}">
                      <a16:colId xmlns:a16="http://schemas.microsoft.com/office/drawing/2014/main" val="1182768041"/>
                    </a:ext>
                  </a:extLst>
                </a:gridCol>
                <a:gridCol w="1695947">
                  <a:extLst>
                    <a:ext uri="{9D8B030D-6E8A-4147-A177-3AD203B41FA5}">
                      <a16:colId xmlns:a16="http://schemas.microsoft.com/office/drawing/2014/main" val="2367910863"/>
                    </a:ext>
                  </a:extLst>
                </a:gridCol>
                <a:gridCol w="1577951">
                  <a:extLst>
                    <a:ext uri="{9D8B030D-6E8A-4147-A177-3AD203B41FA5}">
                      <a16:colId xmlns:a16="http://schemas.microsoft.com/office/drawing/2014/main" val="3495464410"/>
                    </a:ext>
                  </a:extLst>
                </a:gridCol>
                <a:gridCol w="1896857">
                  <a:extLst>
                    <a:ext uri="{9D8B030D-6E8A-4147-A177-3AD203B41FA5}">
                      <a16:colId xmlns:a16="http://schemas.microsoft.com/office/drawing/2014/main" val="2976832637"/>
                    </a:ext>
                  </a:extLst>
                </a:gridCol>
                <a:gridCol w="1731026">
                  <a:extLst>
                    <a:ext uri="{9D8B030D-6E8A-4147-A177-3AD203B41FA5}">
                      <a16:colId xmlns:a16="http://schemas.microsoft.com/office/drawing/2014/main" val="3588624022"/>
                    </a:ext>
                  </a:extLst>
                </a:gridCol>
              </a:tblGrid>
              <a:tr h="119974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Return period</a:t>
                      </a:r>
                    </a:p>
                    <a:p>
                      <a:pPr algn="ctr" fontAlgn="b"/>
                      <a:r>
                        <a:rPr lang="en-IN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(years)</a:t>
                      </a:r>
                      <a:endParaRPr lang="en-IN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859" marR="18859" marT="18859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solidFill>
                            <a:schemeClr val="bg1"/>
                          </a:solidFill>
                          <a:effectLst/>
                        </a:rPr>
                        <a:t>Frequency</a:t>
                      </a:r>
                    </a:p>
                    <a:p>
                      <a:pPr algn="ctr" fontAlgn="b"/>
                      <a:r>
                        <a:rPr lang="en-IN" sz="2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(%)</a:t>
                      </a:r>
                    </a:p>
                  </a:txBody>
                  <a:tcPr marL="18859" marR="18859" marT="188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solidFill>
                            <a:schemeClr val="bg1"/>
                          </a:solidFill>
                          <a:effectLst/>
                        </a:rPr>
                        <a:t>Reduced Variate(u)</a:t>
                      </a:r>
                      <a:endParaRPr lang="en-IN" sz="2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859" marR="18859" marT="188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Discharge</a:t>
                      </a:r>
                    </a:p>
                    <a:p>
                      <a:pPr algn="ctr" fontAlgn="b"/>
                      <a:r>
                        <a:rPr lang="en-IN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(1975-2018)</a:t>
                      </a:r>
                      <a:endParaRPr lang="en-IN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859" marR="18859" marT="188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>
                          <a:solidFill>
                            <a:schemeClr val="bg1"/>
                          </a:solidFill>
                          <a:effectLst/>
                        </a:rPr>
                        <a:t>Discharge</a:t>
                      </a:r>
                    </a:p>
                    <a:p>
                      <a:pPr algn="ctr" fontAlgn="b"/>
                      <a:r>
                        <a:rPr lang="en-IN" sz="2000" b="1" u="none" strike="noStrike">
                          <a:solidFill>
                            <a:schemeClr val="bg1"/>
                          </a:solidFill>
                          <a:effectLst/>
                        </a:rPr>
                        <a:t>(1994)</a:t>
                      </a:r>
                      <a:endParaRPr lang="en-IN" sz="2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859" marR="18859" marT="18859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5443858"/>
                  </a:ext>
                </a:extLst>
              </a:tr>
              <a:tr h="5983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000" u="none" strike="noStrike" kern="1200">
                          <a:effectLst/>
                        </a:rPr>
                        <a:t>10</a:t>
                      </a:r>
                      <a:endParaRPr lang="en-IN" sz="20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17870" marR="117870" marT="94296" marB="94296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000" u="none" strike="noStrike" kern="1200">
                          <a:effectLst/>
                        </a:rPr>
                        <a:t>99.17</a:t>
                      </a:r>
                      <a:endParaRPr lang="en-IN" sz="20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17870" marR="117870" marT="94296" marB="94296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000" u="none" strike="noStrike" kern="1200">
                          <a:effectLst/>
                        </a:rPr>
                        <a:t>4.79</a:t>
                      </a:r>
                      <a:endParaRPr lang="en-IN" sz="20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17870" marR="117870" marT="94296" marB="94296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0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556.1</a:t>
                      </a:r>
                    </a:p>
                  </a:txBody>
                  <a:tcPr marL="117870" marR="117870" marT="94296" marB="94296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1299.7</a:t>
                      </a:r>
                    </a:p>
                  </a:txBody>
                  <a:tcPr marL="18859" marR="18859" marT="18859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9688007"/>
                  </a:ext>
                </a:extLst>
              </a:tr>
              <a:tr h="5983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000" u="none" strike="noStrike" kern="1200">
                          <a:effectLst/>
                        </a:rPr>
                        <a:t>20</a:t>
                      </a:r>
                      <a:endParaRPr lang="en-IN" sz="20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17870" marR="117870" marT="94296" marB="94296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000" u="none" strike="noStrike" kern="1200">
                          <a:effectLst/>
                        </a:rPr>
                        <a:t>99.59</a:t>
                      </a:r>
                      <a:endParaRPr lang="en-IN" sz="20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17870" marR="117870" marT="94296" marB="94296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000" u="none" strike="noStrike" kern="1200">
                          <a:effectLst/>
                        </a:rPr>
                        <a:t>5.48</a:t>
                      </a:r>
                      <a:endParaRPr lang="en-IN" sz="20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17870" marR="117870" marT="94296" marB="94296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0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598.6</a:t>
                      </a:r>
                    </a:p>
                  </a:txBody>
                  <a:tcPr marL="117870" marR="117870" marT="94296" marB="94296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1402.43</a:t>
                      </a:r>
                    </a:p>
                  </a:txBody>
                  <a:tcPr marL="18859" marR="18859" marT="18859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121388"/>
                  </a:ext>
                </a:extLst>
              </a:tr>
              <a:tr h="5983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000" u="none" strike="noStrike" kern="1200">
                          <a:effectLst/>
                        </a:rPr>
                        <a:t>50</a:t>
                      </a:r>
                      <a:endParaRPr lang="en-IN" sz="20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17870" marR="117870" marT="94296" marB="94296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000" u="none" strike="noStrike" kern="1200">
                          <a:effectLst/>
                        </a:rPr>
                        <a:t>99.83</a:t>
                      </a:r>
                      <a:endParaRPr lang="en-IN" sz="20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17870" marR="117870" marT="94296" marB="94296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000" u="none" strike="noStrike" kern="1200">
                          <a:effectLst/>
                        </a:rPr>
                        <a:t>6.4</a:t>
                      </a:r>
                      <a:endParaRPr lang="en-IN" sz="20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17870" marR="117870" marT="94296" marB="94296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0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650.17</a:t>
                      </a:r>
                    </a:p>
                  </a:txBody>
                  <a:tcPr marL="117870" marR="117870" marT="94296" marB="94296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1527.3</a:t>
                      </a:r>
                    </a:p>
                  </a:txBody>
                  <a:tcPr marL="18859" marR="18859" marT="18859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3050784"/>
                  </a:ext>
                </a:extLst>
              </a:tr>
              <a:tr h="5983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000" u="none" strike="noStrike" kern="1200">
                          <a:effectLst/>
                        </a:rPr>
                        <a:t>100</a:t>
                      </a:r>
                      <a:endParaRPr lang="en-IN" sz="20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17870" marR="117870" marT="94296" marB="94296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000" u="none" strike="noStrike" kern="1200">
                          <a:effectLst/>
                        </a:rPr>
                        <a:t>99.92</a:t>
                      </a:r>
                      <a:endParaRPr lang="en-IN" sz="20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17870" marR="117870" marT="94296" marB="94296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000" u="none" strike="noStrike" kern="1200">
                          <a:effectLst/>
                        </a:rPr>
                        <a:t>7.09</a:t>
                      </a:r>
                      <a:endParaRPr lang="en-IN" sz="20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17870" marR="117870" marT="94296" marB="94296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0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686.46</a:t>
                      </a:r>
                    </a:p>
                  </a:txBody>
                  <a:tcPr marL="117870" marR="117870" marT="94296" marB="94296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1615.1</a:t>
                      </a:r>
                    </a:p>
                  </a:txBody>
                  <a:tcPr marL="18859" marR="18859" marT="18859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1921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0351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BAC30D1-BE99-47BB-8928-8FBA40961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6352" y="1972474"/>
            <a:ext cx="5445933" cy="3477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515CCB-18F3-4C1F-9A12-2C1350B0492F}"/>
              </a:ext>
            </a:extLst>
          </p:cNvPr>
          <p:cNvSpPr txBox="1"/>
          <p:nvPr/>
        </p:nvSpPr>
        <p:spPr>
          <a:xfrm>
            <a:off x="1937241" y="5627494"/>
            <a:ext cx="26241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500" i="1" dirty="0"/>
              <a:t>Normal (1975-2018)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B531CF-5880-41F4-9B2A-31C0D5C92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70300" y="1972474"/>
            <a:ext cx="5445933" cy="3477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6E942C-9513-42F0-B2D9-8B000B81F84C}"/>
              </a:ext>
            </a:extLst>
          </p:cNvPr>
          <p:cNvSpPr txBox="1"/>
          <p:nvPr/>
        </p:nvSpPr>
        <p:spPr>
          <a:xfrm>
            <a:off x="7824315" y="5558845"/>
            <a:ext cx="27379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500" i="1" dirty="0"/>
              <a:t>Normal (1994)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C77CB14-429E-43C7-914C-5CB32083AAD3}"/>
              </a:ext>
            </a:extLst>
          </p:cNvPr>
          <p:cNvSpPr txBox="1">
            <a:spLocks/>
          </p:cNvSpPr>
          <p:nvPr/>
        </p:nvSpPr>
        <p:spPr>
          <a:xfrm>
            <a:off x="838200" y="147089"/>
            <a:ext cx="10515600" cy="132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Flood analysis by Normal distribution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1376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0268E-4895-4032-8E79-FF7770E48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Refernces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93C65-D223-4411-9BAC-94D620E45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Gumbel, E.J. (1935), "Les </a:t>
            </a:r>
            <a:r>
              <a:rPr lang="en-IN" sz="2400" dirty="0" err="1"/>
              <a:t>valeurs</a:t>
            </a:r>
            <a:r>
              <a:rPr lang="en-IN" sz="2400" dirty="0"/>
              <a:t> </a:t>
            </a:r>
            <a:r>
              <a:rPr lang="en-IN" sz="2400" dirty="0" err="1"/>
              <a:t>extrêmes</a:t>
            </a:r>
            <a:r>
              <a:rPr lang="en-IN" sz="2400" dirty="0"/>
              <a:t> des distributions </a:t>
            </a:r>
            <a:r>
              <a:rPr lang="en-IN" sz="2400" dirty="0" err="1"/>
              <a:t>statistiques</a:t>
            </a:r>
            <a:r>
              <a:rPr lang="en-IN" sz="2400" dirty="0"/>
              <a:t>" (PDF), Annales de </a:t>
            </a:r>
            <a:r>
              <a:rPr lang="en-IN" sz="2400" dirty="0" err="1"/>
              <a:t>l'Institut</a:t>
            </a:r>
            <a:r>
              <a:rPr lang="en-IN" sz="2400" dirty="0"/>
              <a:t> Henri </a:t>
            </a:r>
            <a:r>
              <a:rPr lang="en-IN" sz="2400" dirty="0" err="1"/>
              <a:t>Poincaré</a:t>
            </a:r>
            <a:r>
              <a:rPr lang="en-IN" sz="2400" dirty="0"/>
              <a:t>, 5 (2) : 115–158. </a:t>
            </a:r>
          </a:p>
          <a:p>
            <a:r>
              <a:rPr lang="en-IN" sz="2400" dirty="0"/>
              <a:t>A. Hazen et G.S. Williams, Hydraulic Tables, New York, John Wiley and Sons, 1920, 3e </a:t>
            </a:r>
            <a:r>
              <a:rPr lang="en-IN" sz="2400" dirty="0" err="1"/>
              <a:t>éd</a:t>
            </a:r>
            <a:r>
              <a:rPr lang="en-IN" sz="2400" dirty="0"/>
              <a:t>.</a:t>
            </a:r>
            <a:endParaRPr lang="en-IN" sz="22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2823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8C1BCA-247F-4480-B78C-924FEBA5C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1A4C6A2-F740-4EA3-AB34-6C5A7A641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4762" y="6137"/>
            <a:ext cx="6067238" cy="6858000"/>
          </a:xfrm>
          <a:custGeom>
            <a:avLst/>
            <a:gdLst>
              <a:gd name="connsiteX0" fmla="*/ 1619628 w 6067238"/>
              <a:gd name="connsiteY0" fmla="*/ 0 h 6858000"/>
              <a:gd name="connsiteX1" fmla="*/ 6067238 w 6067238"/>
              <a:gd name="connsiteY1" fmla="*/ 0 h 6858000"/>
              <a:gd name="connsiteX2" fmla="*/ 6067238 w 6067238"/>
              <a:gd name="connsiteY2" fmla="*/ 6858000 h 6858000"/>
              <a:gd name="connsiteX3" fmla="*/ 1619627 w 6067238"/>
              <a:gd name="connsiteY3" fmla="*/ 6858000 h 6858000"/>
              <a:gd name="connsiteX4" fmla="*/ 1615622 w 6067238"/>
              <a:gd name="connsiteY4" fmla="*/ 6854853 h 6858000"/>
              <a:gd name="connsiteX5" fmla="*/ 0 w 6067238"/>
              <a:gd name="connsiteY5" fmla="*/ 3429000 h 6858000"/>
              <a:gd name="connsiteX6" fmla="*/ 1615622 w 6067238"/>
              <a:gd name="connsiteY6" fmla="*/ 314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67238" h="6858000">
                <a:moveTo>
                  <a:pt x="1619628" y="0"/>
                </a:moveTo>
                <a:lnTo>
                  <a:pt x="6067238" y="0"/>
                </a:lnTo>
                <a:lnTo>
                  <a:pt x="6067238" y="6858000"/>
                </a:lnTo>
                <a:lnTo>
                  <a:pt x="1619627" y="6858000"/>
                </a:lnTo>
                <a:lnTo>
                  <a:pt x="1615622" y="6854853"/>
                </a:lnTo>
                <a:cubicBezTo>
                  <a:pt x="628921" y="6040555"/>
                  <a:pt x="0" y="4808224"/>
                  <a:pt x="0" y="3429000"/>
                </a:cubicBezTo>
                <a:cubicBezTo>
                  <a:pt x="0" y="2049777"/>
                  <a:pt x="628921" y="817446"/>
                  <a:pt x="1615622" y="314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6A5528-4F9B-4B2D-8D1F-0C69B26FE7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5957" y="0"/>
            <a:ext cx="2472664" cy="6858000"/>
          </a:xfrm>
          <a:custGeom>
            <a:avLst/>
            <a:gdLst>
              <a:gd name="connsiteX0" fmla="*/ 1056708 w 2472664"/>
              <a:gd name="connsiteY0" fmla="*/ 0 h 6858000"/>
              <a:gd name="connsiteX1" fmla="*/ 2472664 w 2472664"/>
              <a:gd name="connsiteY1" fmla="*/ 0 h 6858000"/>
              <a:gd name="connsiteX2" fmla="*/ 2400427 w 2472664"/>
              <a:gd name="connsiteY2" fmla="*/ 75768 h 6858000"/>
              <a:gd name="connsiteX3" fmla="*/ 1104861 w 2472664"/>
              <a:gd name="connsiteY3" fmla="*/ 3429000 h 6858000"/>
              <a:gd name="connsiteX4" fmla="*/ 2400427 w 2472664"/>
              <a:gd name="connsiteY4" fmla="*/ 6782233 h 6858000"/>
              <a:gd name="connsiteX5" fmla="*/ 2472664 w 2472664"/>
              <a:gd name="connsiteY5" fmla="*/ 6858000 h 6858000"/>
              <a:gd name="connsiteX6" fmla="*/ 1056708 w 2472664"/>
              <a:gd name="connsiteY6" fmla="*/ 6858000 h 6858000"/>
              <a:gd name="connsiteX7" fmla="*/ 1040416 w 2472664"/>
              <a:gd name="connsiteY7" fmla="*/ 6835090 h 6858000"/>
              <a:gd name="connsiteX8" fmla="*/ 0 w 2472664"/>
              <a:gd name="connsiteY8" fmla="*/ 3429000 h 6858000"/>
              <a:gd name="connsiteX9" fmla="*/ 1040416 w 2472664"/>
              <a:gd name="connsiteY9" fmla="*/ 2291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72664" h="6858000">
                <a:moveTo>
                  <a:pt x="1056708" y="0"/>
                </a:moveTo>
                <a:lnTo>
                  <a:pt x="2472664" y="0"/>
                </a:lnTo>
                <a:lnTo>
                  <a:pt x="2400427" y="75768"/>
                </a:lnTo>
                <a:cubicBezTo>
                  <a:pt x="1595469" y="961418"/>
                  <a:pt x="1104861" y="2137915"/>
                  <a:pt x="1104861" y="3429000"/>
                </a:cubicBezTo>
                <a:cubicBezTo>
                  <a:pt x="1104861" y="4720086"/>
                  <a:pt x="1595469" y="5896583"/>
                  <a:pt x="2400427" y="6782233"/>
                </a:cubicBezTo>
                <a:lnTo>
                  <a:pt x="2472664" y="6858000"/>
                </a:lnTo>
                <a:lnTo>
                  <a:pt x="1056708" y="6858000"/>
                </a:lnTo>
                <a:lnTo>
                  <a:pt x="1040416" y="6835090"/>
                </a:lnTo>
                <a:cubicBezTo>
                  <a:pt x="383551" y="5862802"/>
                  <a:pt x="0" y="4690693"/>
                  <a:pt x="0" y="3429000"/>
                </a:cubicBezTo>
                <a:cubicBezTo>
                  <a:pt x="0" y="2167308"/>
                  <a:pt x="383551" y="995199"/>
                  <a:pt x="1040416" y="22911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44357C-B5E5-490D-ACCB-5190AC4D0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764275"/>
            <a:ext cx="4228494" cy="5329450"/>
          </a:xfrm>
        </p:spPr>
        <p:txBody>
          <a:bodyPr anchor="ctr">
            <a:normAutofit/>
          </a:bodyPr>
          <a:lstStyle/>
          <a:p>
            <a:pPr algn="l"/>
            <a:r>
              <a:rPr lang="en-US" sz="8000"/>
              <a:t>Thank you</a:t>
            </a:r>
            <a:endParaRPr lang="en-IN" sz="800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C81842A-2C9C-4F1E-93C4-9C60321D6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2878" y="2479910"/>
            <a:ext cx="4129096" cy="1898180"/>
          </a:xfrm>
        </p:spPr>
        <p:txBody>
          <a:bodyPr anchor="ctr">
            <a:normAutofit/>
          </a:bodyPr>
          <a:lstStyle/>
          <a:p>
            <a:pPr algn="l"/>
            <a:endParaRPr lang="en-IN" sz="3600">
              <a:solidFill>
                <a:schemeClr val="bg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C1F7A61-83BA-4E3D-8E8D-4FCFDDE12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03038" y="1992863"/>
            <a:ext cx="1488962" cy="2872274"/>
          </a:xfrm>
          <a:custGeom>
            <a:avLst/>
            <a:gdLst>
              <a:gd name="connsiteX0" fmla="*/ 1436137 w 1488962"/>
              <a:gd name="connsiteY0" fmla="*/ 0 h 2872274"/>
              <a:gd name="connsiteX1" fmla="*/ 1488962 w 1488962"/>
              <a:gd name="connsiteY1" fmla="*/ 2668 h 2872274"/>
              <a:gd name="connsiteX2" fmla="*/ 1488962 w 1488962"/>
              <a:gd name="connsiteY2" fmla="*/ 2869607 h 2872274"/>
              <a:gd name="connsiteX3" fmla="*/ 1436137 w 1488962"/>
              <a:gd name="connsiteY3" fmla="*/ 2872274 h 2872274"/>
              <a:gd name="connsiteX4" fmla="*/ 0 w 1488962"/>
              <a:gd name="connsiteY4" fmla="*/ 1436137 h 2872274"/>
              <a:gd name="connsiteX5" fmla="*/ 1436137 w 1488962"/>
              <a:gd name="connsiteY5" fmla="*/ 0 h 2872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8962" h="2872274">
                <a:moveTo>
                  <a:pt x="1436137" y="0"/>
                </a:moveTo>
                <a:lnTo>
                  <a:pt x="1488962" y="2668"/>
                </a:lnTo>
                <a:lnTo>
                  <a:pt x="1488962" y="2869607"/>
                </a:lnTo>
                <a:lnTo>
                  <a:pt x="1436137" y="2872274"/>
                </a:lnTo>
                <a:cubicBezTo>
                  <a:pt x="642980" y="2872274"/>
                  <a:pt x="0" y="2229294"/>
                  <a:pt x="0" y="1436137"/>
                </a:cubicBezTo>
                <a:cubicBezTo>
                  <a:pt x="0" y="642980"/>
                  <a:pt x="642980" y="0"/>
                  <a:pt x="1436137" y="0"/>
                </a:cubicBez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97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356</Words>
  <Application>Microsoft Office PowerPoint</Application>
  <PresentationFormat>Widescreen</PresentationFormat>
  <Paragraphs>91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Flood Frequency Analysis</vt:lpstr>
      <vt:lpstr>Methods</vt:lpstr>
      <vt:lpstr>Procedure</vt:lpstr>
      <vt:lpstr>Flood analysis by Gumbel’s Distribution</vt:lpstr>
      <vt:lpstr>Flood analysis by Gumbel’s Distribution</vt:lpstr>
      <vt:lpstr>PowerPoint Presentation</vt:lpstr>
      <vt:lpstr>PowerPoint Presentation</vt:lpstr>
      <vt:lpstr>Refernces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Flood Frequency Analysis</dc:title>
  <dc:creator>Nishant Rajpoot</dc:creator>
  <cp:lastModifiedBy>Nishant Rajpoot</cp:lastModifiedBy>
  <cp:revision>1</cp:revision>
  <dcterms:created xsi:type="dcterms:W3CDTF">2020-02-21T04:58:29Z</dcterms:created>
  <dcterms:modified xsi:type="dcterms:W3CDTF">2020-02-21T04:58:36Z</dcterms:modified>
</cp:coreProperties>
</file>