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BAD41F-FBEE-49C5-BBDF-825418C9E65A}"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A1B55-5BE6-4137-A8C0-71F3ADE3342D}" type="slidenum">
              <a:rPr lang="en-IN" smtClean="0"/>
              <a:t>‹#›</a:t>
            </a:fld>
            <a:endParaRPr lang="en-IN"/>
          </a:p>
        </p:txBody>
      </p:sp>
    </p:spTree>
    <p:extLst>
      <p:ext uri="{BB962C8B-B14F-4D97-AF65-F5344CB8AC3E}">
        <p14:creationId xmlns:p14="http://schemas.microsoft.com/office/powerpoint/2010/main" val="78262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BA1B55-5BE6-4137-A8C0-71F3ADE3342D}" type="slidenum">
              <a:rPr lang="en-IN" smtClean="0"/>
              <a:t>1</a:t>
            </a:fld>
            <a:endParaRPr lang="en-IN"/>
          </a:p>
        </p:txBody>
      </p:sp>
    </p:spTree>
    <p:extLst>
      <p:ext uri="{BB962C8B-B14F-4D97-AF65-F5344CB8AC3E}">
        <p14:creationId xmlns:p14="http://schemas.microsoft.com/office/powerpoint/2010/main" val="201713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A6DB-823F-C46D-9AD0-A0C3699D1D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D18E25-9682-1026-8D04-8DB06512BB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9EF0E8-FF13-C789-20AD-546A6511C21F}"/>
              </a:ext>
            </a:extLst>
          </p:cNvPr>
          <p:cNvSpPr>
            <a:spLocks noGrp="1"/>
          </p:cNvSpPr>
          <p:nvPr>
            <p:ph type="dt" sz="half" idx="10"/>
          </p:nvPr>
        </p:nvSpPr>
        <p:spPr/>
        <p:txBody>
          <a:bodyPr/>
          <a:lstStyle/>
          <a:p>
            <a:fld id="{13E6326D-B3CE-4489-AA57-02D99DA91749}" type="datetimeFigureOut">
              <a:rPr lang="en-IN" smtClean="0"/>
              <a:t>01-03-2025</a:t>
            </a:fld>
            <a:endParaRPr lang="en-IN"/>
          </a:p>
        </p:txBody>
      </p:sp>
      <p:sp>
        <p:nvSpPr>
          <p:cNvPr id="5" name="Footer Placeholder 4">
            <a:extLst>
              <a:ext uri="{FF2B5EF4-FFF2-40B4-BE49-F238E27FC236}">
                <a16:creationId xmlns:a16="http://schemas.microsoft.com/office/drawing/2014/main" id="{976FB668-FB95-354B-540C-E1568EF8E2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4D9BB-EBEB-7A1F-5C63-2C31B3ABC040}"/>
              </a:ext>
            </a:extLst>
          </p:cNvPr>
          <p:cNvSpPr>
            <a:spLocks noGrp="1"/>
          </p:cNvSpPr>
          <p:nvPr>
            <p:ph type="sldNum" sz="quarter" idx="12"/>
          </p:nvPr>
        </p:nvSpPr>
        <p:spPr/>
        <p:txBody>
          <a:bodyPr/>
          <a:lstStyle/>
          <a:p>
            <a:fld id="{D4D9BB7D-2EC4-4AC1-933B-1DFBA37A03EB}" type="slidenum">
              <a:rPr lang="en-IN" smtClean="0"/>
              <a:t>‹#›</a:t>
            </a:fld>
            <a:endParaRPr lang="en-IN"/>
          </a:p>
        </p:txBody>
      </p:sp>
    </p:spTree>
    <p:extLst>
      <p:ext uri="{BB962C8B-B14F-4D97-AF65-F5344CB8AC3E}">
        <p14:creationId xmlns:p14="http://schemas.microsoft.com/office/powerpoint/2010/main" val="2351859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CA69-2FC8-D633-3041-B8AAEF6E5F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EE988C-0B14-4A2A-AD58-D582594DC8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CC2A2-6D31-2085-2655-F9D473E58EB4}"/>
              </a:ext>
            </a:extLst>
          </p:cNvPr>
          <p:cNvSpPr>
            <a:spLocks noGrp="1"/>
          </p:cNvSpPr>
          <p:nvPr>
            <p:ph type="dt" sz="half" idx="10"/>
          </p:nvPr>
        </p:nvSpPr>
        <p:spPr/>
        <p:txBody>
          <a:bodyPr/>
          <a:lstStyle/>
          <a:p>
            <a:fld id="{13E6326D-B3CE-4489-AA57-02D99DA91749}" type="datetimeFigureOut">
              <a:rPr lang="en-IN" smtClean="0"/>
              <a:t>01-03-2025</a:t>
            </a:fld>
            <a:endParaRPr lang="en-IN"/>
          </a:p>
        </p:txBody>
      </p:sp>
      <p:sp>
        <p:nvSpPr>
          <p:cNvPr id="5" name="Footer Placeholder 4">
            <a:extLst>
              <a:ext uri="{FF2B5EF4-FFF2-40B4-BE49-F238E27FC236}">
                <a16:creationId xmlns:a16="http://schemas.microsoft.com/office/drawing/2014/main" id="{0B8B3714-B9FA-B49C-B289-F44818CE80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8E7D2-AEB1-9E22-1C3A-FD3A411B2894}"/>
              </a:ext>
            </a:extLst>
          </p:cNvPr>
          <p:cNvSpPr>
            <a:spLocks noGrp="1"/>
          </p:cNvSpPr>
          <p:nvPr>
            <p:ph type="sldNum" sz="quarter" idx="12"/>
          </p:nvPr>
        </p:nvSpPr>
        <p:spPr/>
        <p:txBody>
          <a:bodyPr/>
          <a:lstStyle/>
          <a:p>
            <a:fld id="{D4D9BB7D-2EC4-4AC1-933B-1DFBA37A03EB}" type="slidenum">
              <a:rPr lang="en-IN" smtClean="0"/>
              <a:t>‹#›</a:t>
            </a:fld>
            <a:endParaRPr lang="en-IN"/>
          </a:p>
        </p:txBody>
      </p:sp>
    </p:spTree>
    <p:extLst>
      <p:ext uri="{BB962C8B-B14F-4D97-AF65-F5344CB8AC3E}">
        <p14:creationId xmlns:p14="http://schemas.microsoft.com/office/powerpoint/2010/main" val="174286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11E6D-06EC-B52F-44DC-E7D0E15C7A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C3D750-4AEB-1BBB-7C33-7536BDFB6F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3329BE-D7D3-2C3A-FC8B-592935AD69C5}"/>
              </a:ext>
            </a:extLst>
          </p:cNvPr>
          <p:cNvSpPr>
            <a:spLocks noGrp="1"/>
          </p:cNvSpPr>
          <p:nvPr>
            <p:ph type="dt" sz="half" idx="10"/>
          </p:nvPr>
        </p:nvSpPr>
        <p:spPr/>
        <p:txBody>
          <a:bodyPr/>
          <a:lstStyle/>
          <a:p>
            <a:fld id="{13E6326D-B3CE-4489-AA57-02D99DA91749}" type="datetimeFigureOut">
              <a:rPr lang="en-IN" smtClean="0"/>
              <a:t>01-03-2025</a:t>
            </a:fld>
            <a:endParaRPr lang="en-IN"/>
          </a:p>
        </p:txBody>
      </p:sp>
      <p:sp>
        <p:nvSpPr>
          <p:cNvPr id="5" name="Footer Placeholder 4">
            <a:extLst>
              <a:ext uri="{FF2B5EF4-FFF2-40B4-BE49-F238E27FC236}">
                <a16:creationId xmlns:a16="http://schemas.microsoft.com/office/drawing/2014/main" id="{97ED5B99-E7FE-D12E-D678-13CA43E2B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A0E67-D440-0E1A-E58E-BD3710714468}"/>
              </a:ext>
            </a:extLst>
          </p:cNvPr>
          <p:cNvSpPr>
            <a:spLocks noGrp="1"/>
          </p:cNvSpPr>
          <p:nvPr>
            <p:ph type="sldNum" sz="quarter" idx="12"/>
          </p:nvPr>
        </p:nvSpPr>
        <p:spPr/>
        <p:txBody>
          <a:bodyPr/>
          <a:lstStyle/>
          <a:p>
            <a:fld id="{D4D9BB7D-2EC4-4AC1-933B-1DFBA37A03EB}" type="slidenum">
              <a:rPr lang="en-IN" smtClean="0"/>
              <a:t>‹#›</a:t>
            </a:fld>
            <a:endParaRPr lang="en-IN"/>
          </a:p>
        </p:txBody>
      </p:sp>
    </p:spTree>
    <p:extLst>
      <p:ext uri="{BB962C8B-B14F-4D97-AF65-F5344CB8AC3E}">
        <p14:creationId xmlns:p14="http://schemas.microsoft.com/office/powerpoint/2010/main" val="32382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CDB5-EEB8-7637-FAD8-7CAA0A5CA3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005AD0-4226-CD36-F884-94485880D5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8506DF-3861-F00E-4254-42FEC0D0E1C7}"/>
              </a:ext>
            </a:extLst>
          </p:cNvPr>
          <p:cNvSpPr>
            <a:spLocks noGrp="1"/>
          </p:cNvSpPr>
          <p:nvPr>
            <p:ph type="dt" sz="half" idx="10"/>
          </p:nvPr>
        </p:nvSpPr>
        <p:spPr/>
        <p:txBody>
          <a:bodyPr/>
          <a:lstStyle/>
          <a:p>
            <a:fld id="{13E6326D-B3CE-4489-AA57-02D99DA91749}" type="datetimeFigureOut">
              <a:rPr lang="en-IN" smtClean="0"/>
              <a:t>01-03-2025</a:t>
            </a:fld>
            <a:endParaRPr lang="en-IN"/>
          </a:p>
        </p:txBody>
      </p:sp>
      <p:sp>
        <p:nvSpPr>
          <p:cNvPr id="5" name="Footer Placeholder 4">
            <a:extLst>
              <a:ext uri="{FF2B5EF4-FFF2-40B4-BE49-F238E27FC236}">
                <a16:creationId xmlns:a16="http://schemas.microsoft.com/office/drawing/2014/main" id="{65FA446B-20A8-8A1D-4BF2-482CD3848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CDDCEB-85EE-E33E-7F0B-4685AA97D994}"/>
              </a:ext>
            </a:extLst>
          </p:cNvPr>
          <p:cNvSpPr>
            <a:spLocks noGrp="1"/>
          </p:cNvSpPr>
          <p:nvPr>
            <p:ph type="sldNum" sz="quarter" idx="12"/>
          </p:nvPr>
        </p:nvSpPr>
        <p:spPr/>
        <p:txBody>
          <a:bodyPr/>
          <a:lstStyle/>
          <a:p>
            <a:fld id="{D4D9BB7D-2EC4-4AC1-933B-1DFBA37A03EB}" type="slidenum">
              <a:rPr lang="en-IN" smtClean="0"/>
              <a:t>‹#›</a:t>
            </a:fld>
            <a:endParaRPr lang="en-IN"/>
          </a:p>
        </p:txBody>
      </p:sp>
    </p:spTree>
    <p:extLst>
      <p:ext uri="{BB962C8B-B14F-4D97-AF65-F5344CB8AC3E}">
        <p14:creationId xmlns:p14="http://schemas.microsoft.com/office/powerpoint/2010/main" val="7144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25DE-0DFC-9F58-7789-B99BCD895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84F988-672E-79B2-E754-0F03071DB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1A5CB-D9E0-BC70-0BBE-73D7F0851DFD}"/>
              </a:ext>
            </a:extLst>
          </p:cNvPr>
          <p:cNvSpPr>
            <a:spLocks noGrp="1"/>
          </p:cNvSpPr>
          <p:nvPr>
            <p:ph type="dt" sz="half" idx="10"/>
          </p:nvPr>
        </p:nvSpPr>
        <p:spPr/>
        <p:txBody>
          <a:bodyPr/>
          <a:lstStyle/>
          <a:p>
            <a:fld id="{13E6326D-B3CE-4489-AA57-02D99DA91749}" type="datetimeFigureOut">
              <a:rPr lang="en-IN" smtClean="0"/>
              <a:t>01-03-2025</a:t>
            </a:fld>
            <a:endParaRPr lang="en-IN"/>
          </a:p>
        </p:txBody>
      </p:sp>
      <p:sp>
        <p:nvSpPr>
          <p:cNvPr id="5" name="Footer Placeholder 4">
            <a:extLst>
              <a:ext uri="{FF2B5EF4-FFF2-40B4-BE49-F238E27FC236}">
                <a16:creationId xmlns:a16="http://schemas.microsoft.com/office/drawing/2014/main" id="{63B6705B-CC22-DBF9-8597-B1D31A486D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EA52A-1DE9-B09E-7A21-2C4A5CC0876C}"/>
              </a:ext>
            </a:extLst>
          </p:cNvPr>
          <p:cNvSpPr>
            <a:spLocks noGrp="1"/>
          </p:cNvSpPr>
          <p:nvPr>
            <p:ph type="sldNum" sz="quarter" idx="12"/>
          </p:nvPr>
        </p:nvSpPr>
        <p:spPr/>
        <p:txBody>
          <a:bodyPr/>
          <a:lstStyle/>
          <a:p>
            <a:fld id="{D4D9BB7D-2EC4-4AC1-933B-1DFBA37A03EB}" type="slidenum">
              <a:rPr lang="en-IN" smtClean="0"/>
              <a:t>‹#›</a:t>
            </a:fld>
            <a:endParaRPr lang="en-IN"/>
          </a:p>
        </p:txBody>
      </p:sp>
    </p:spTree>
    <p:extLst>
      <p:ext uri="{BB962C8B-B14F-4D97-AF65-F5344CB8AC3E}">
        <p14:creationId xmlns:p14="http://schemas.microsoft.com/office/powerpoint/2010/main" val="303984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1B2C-3032-BF51-6C8D-D8FC78C1B9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6FB332-A621-D613-4BC7-4D0BBDA7B4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D200F5-6F4F-D6F2-970B-813B205FD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483405-CA95-019E-33CD-FB73C31594D7}"/>
              </a:ext>
            </a:extLst>
          </p:cNvPr>
          <p:cNvSpPr>
            <a:spLocks noGrp="1"/>
          </p:cNvSpPr>
          <p:nvPr>
            <p:ph type="dt" sz="half" idx="10"/>
          </p:nvPr>
        </p:nvSpPr>
        <p:spPr/>
        <p:txBody>
          <a:bodyPr/>
          <a:lstStyle/>
          <a:p>
            <a:fld id="{13E6326D-B3CE-4489-AA57-02D99DA91749}" type="datetimeFigureOut">
              <a:rPr lang="en-IN" smtClean="0"/>
              <a:t>01-03-2025</a:t>
            </a:fld>
            <a:endParaRPr lang="en-IN"/>
          </a:p>
        </p:txBody>
      </p:sp>
      <p:sp>
        <p:nvSpPr>
          <p:cNvPr id="6" name="Footer Placeholder 5">
            <a:extLst>
              <a:ext uri="{FF2B5EF4-FFF2-40B4-BE49-F238E27FC236}">
                <a16:creationId xmlns:a16="http://schemas.microsoft.com/office/drawing/2014/main" id="{13C604EF-3D82-0C2D-862F-D3F8E1637D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565D44-6569-807A-DB6B-4EB8EB23028A}"/>
              </a:ext>
            </a:extLst>
          </p:cNvPr>
          <p:cNvSpPr>
            <a:spLocks noGrp="1"/>
          </p:cNvSpPr>
          <p:nvPr>
            <p:ph type="sldNum" sz="quarter" idx="12"/>
          </p:nvPr>
        </p:nvSpPr>
        <p:spPr/>
        <p:txBody>
          <a:bodyPr/>
          <a:lstStyle/>
          <a:p>
            <a:fld id="{D4D9BB7D-2EC4-4AC1-933B-1DFBA37A03EB}" type="slidenum">
              <a:rPr lang="en-IN" smtClean="0"/>
              <a:t>‹#›</a:t>
            </a:fld>
            <a:endParaRPr lang="en-IN"/>
          </a:p>
        </p:txBody>
      </p:sp>
    </p:spTree>
    <p:extLst>
      <p:ext uri="{BB962C8B-B14F-4D97-AF65-F5344CB8AC3E}">
        <p14:creationId xmlns:p14="http://schemas.microsoft.com/office/powerpoint/2010/main" val="9331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C278-7CB5-427D-5E57-13CA96A62E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0F208F-706B-D50F-B90C-99403B5682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535BB1-BE23-54B6-8F29-8311F5D5DF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FB5B4A-B88E-D17E-FA79-CBC27638C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565284-1811-C676-5B6A-BA8D7C87E0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504EBF-8B2D-9840-C187-365B6656E645}"/>
              </a:ext>
            </a:extLst>
          </p:cNvPr>
          <p:cNvSpPr>
            <a:spLocks noGrp="1"/>
          </p:cNvSpPr>
          <p:nvPr>
            <p:ph type="dt" sz="half" idx="10"/>
          </p:nvPr>
        </p:nvSpPr>
        <p:spPr/>
        <p:txBody>
          <a:bodyPr/>
          <a:lstStyle/>
          <a:p>
            <a:fld id="{13E6326D-B3CE-4489-AA57-02D99DA91749}" type="datetimeFigureOut">
              <a:rPr lang="en-IN" smtClean="0"/>
              <a:t>01-03-2025</a:t>
            </a:fld>
            <a:endParaRPr lang="en-IN"/>
          </a:p>
        </p:txBody>
      </p:sp>
      <p:sp>
        <p:nvSpPr>
          <p:cNvPr id="8" name="Footer Placeholder 7">
            <a:extLst>
              <a:ext uri="{FF2B5EF4-FFF2-40B4-BE49-F238E27FC236}">
                <a16:creationId xmlns:a16="http://schemas.microsoft.com/office/drawing/2014/main" id="{52225210-A927-6CDC-5179-998E8D3641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9D68B1-4A53-D5D1-3C05-995F52DDDF0D}"/>
              </a:ext>
            </a:extLst>
          </p:cNvPr>
          <p:cNvSpPr>
            <a:spLocks noGrp="1"/>
          </p:cNvSpPr>
          <p:nvPr>
            <p:ph type="sldNum" sz="quarter" idx="12"/>
          </p:nvPr>
        </p:nvSpPr>
        <p:spPr/>
        <p:txBody>
          <a:bodyPr/>
          <a:lstStyle/>
          <a:p>
            <a:fld id="{D4D9BB7D-2EC4-4AC1-933B-1DFBA37A03EB}" type="slidenum">
              <a:rPr lang="en-IN" smtClean="0"/>
              <a:t>‹#›</a:t>
            </a:fld>
            <a:endParaRPr lang="en-IN"/>
          </a:p>
        </p:txBody>
      </p:sp>
    </p:spTree>
    <p:extLst>
      <p:ext uri="{BB962C8B-B14F-4D97-AF65-F5344CB8AC3E}">
        <p14:creationId xmlns:p14="http://schemas.microsoft.com/office/powerpoint/2010/main" val="202224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6F84-3C12-0B7B-D48A-F2527536FD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B07F3A-7336-418F-0C3F-53A4E78A60AF}"/>
              </a:ext>
            </a:extLst>
          </p:cNvPr>
          <p:cNvSpPr>
            <a:spLocks noGrp="1"/>
          </p:cNvSpPr>
          <p:nvPr>
            <p:ph type="dt" sz="half" idx="10"/>
          </p:nvPr>
        </p:nvSpPr>
        <p:spPr/>
        <p:txBody>
          <a:bodyPr/>
          <a:lstStyle/>
          <a:p>
            <a:fld id="{13E6326D-B3CE-4489-AA57-02D99DA91749}" type="datetimeFigureOut">
              <a:rPr lang="en-IN" smtClean="0"/>
              <a:t>01-03-2025</a:t>
            </a:fld>
            <a:endParaRPr lang="en-IN"/>
          </a:p>
        </p:txBody>
      </p:sp>
      <p:sp>
        <p:nvSpPr>
          <p:cNvPr id="4" name="Footer Placeholder 3">
            <a:extLst>
              <a:ext uri="{FF2B5EF4-FFF2-40B4-BE49-F238E27FC236}">
                <a16:creationId xmlns:a16="http://schemas.microsoft.com/office/drawing/2014/main" id="{962B9D31-C8A3-AD34-22A0-E5AFAB321F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839735-FF8F-25C1-1032-D959D8957A25}"/>
              </a:ext>
            </a:extLst>
          </p:cNvPr>
          <p:cNvSpPr>
            <a:spLocks noGrp="1"/>
          </p:cNvSpPr>
          <p:nvPr>
            <p:ph type="sldNum" sz="quarter" idx="12"/>
          </p:nvPr>
        </p:nvSpPr>
        <p:spPr/>
        <p:txBody>
          <a:bodyPr/>
          <a:lstStyle/>
          <a:p>
            <a:fld id="{D4D9BB7D-2EC4-4AC1-933B-1DFBA37A03EB}" type="slidenum">
              <a:rPr lang="en-IN" smtClean="0"/>
              <a:t>‹#›</a:t>
            </a:fld>
            <a:endParaRPr lang="en-IN"/>
          </a:p>
        </p:txBody>
      </p:sp>
    </p:spTree>
    <p:extLst>
      <p:ext uri="{BB962C8B-B14F-4D97-AF65-F5344CB8AC3E}">
        <p14:creationId xmlns:p14="http://schemas.microsoft.com/office/powerpoint/2010/main" val="33701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60CDB-8236-C380-209F-295B72A301EB}"/>
              </a:ext>
            </a:extLst>
          </p:cNvPr>
          <p:cNvSpPr>
            <a:spLocks noGrp="1"/>
          </p:cNvSpPr>
          <p:nvPr>
            <p:ph type="dt" sz="half" idx="10"/>
          </p:nvPr>
        </p:nvSpPr>
        <p:spPr/>
        <p:txBody>
          <a:bodyPr/>
          <a:lstStyle/>
          <a:p>
            <a:fld id="{13E6326D-B3CE-4489-AA57-02D99DA91749}" type="datetimeFigureOut">
              <a:rPr lang="en-IN" smtClean="0"/>
              <a:t>01-03-2025</a:t>
            </a:fld>
            <a:endParaRPr lang="en-IN"/>
          </a:p>
        </p:txBody>
      </p:sp>
      <p:sp>
        <p:nvSpPr>
          <p:cNvPr id="3" name="Footer Placeholder 2">
            <a:extLst>
              <a:ext uri="{FF2B5EF4-FFF2-40B4-BE49-F238E27FC236}">
                <a16:creationId xmlns:a16="http://schemas.microsoft.com/office/drawing/2014/main" id="{5B918F68-64E7-F871-76FB-F38801BFCC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DF2E01-AD18-7C18-AAC1-EFA19DFEDD15}"/>
              </a:ext>
            </a:extLst>
          </p:cNvPr>
          <p:cNvSpPr>
            <a:spLocks noGrp="1"/>
          </p:cNvSpPr>
          <p:nvPr>
            <p:ph type="sldNum" sz="quarter" idx="12"/>
          </p:nvPr>
        </p:nvSpPr>
        <p:spPr/>
        <p:txBody>
          <a:bodyPr/>
          <a:lstStyle/>
          <a:p>
            <a:fld id="{D4D9BB7D-2EC4-4AC1-933B-1DFBA37A03EB}" type="slidenum">
              <a:rPr lang="en-IN" smtClean="0"/>
              <a:t>‹#›</a:t>
            </a:fld>
            <a:endParaRPr lang="en-IN"/>
          </a:p>
        </p:txBody>
      </p:sp>
    </p:spTree>
    <p:extLst>
      <p:ext uri="{BB962C8B-B14F-4D97-AF65-F5344CB8AC3E}">
        <p14:creationId xmlns:p14="http://schemas.microsoft.com/office/powerpoint/2010/main" val="233209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2180-270F-79EF-B25E-54D5EDD1C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8703F9-7FC9-B1B3-6836-EC5F6D2009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C22713-3C27-A015-7739-BE512C053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FCE34-ED29-4B07-48E4-5A7C3BDC1812}"/>
              </a:ext>
            </a:extLst>
          </p:cNvPr>
          <p:cNvSpPr>
            <a:spLocks noGrp="1"/>
          </p:cNvSpPr>
          <p:nvPr>
            <p:ph type="dt" sz="half" idx="10"/>
          </p:nvPr>
        </p:nvSpPr>
        <p:spPr/>
        <p:txBody>
          <a:bodyPr/>
          <a:lstStyle/>
          <a:p>
            <a:fld id="{13E6326D-B3CE-4489-AA57-02D99DA91749}" type="datetimeFigureOut">
              <a:rPr lang="en-IN" smtClean="0"/>
              <a:t>01-03-2025</a:t>
            </a:fld>
            <a:endParaRPr lang="en-IN"/>
          </a:p>
        </p:txBody>
      </p:sp>
      <p:sp>
        <p:nvSpPr>
          <p:cNvPr id="6" name="Footer Placeholder 5">
            <a:extLst>
              <a:ext uri="{FF2B5EF4-FFF2-40B4-BE49-F238E27FC236}">
                <a16:creationId xmlns:a16="http://schemas.microsoft.com/office/drawing/2014/main" id="{A5D74F63-F2A0-79CC-CA7A-3A32C27346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D84201-9C35-443C-547D-E89F4A4C1C22}"/>
              </a:ext>
            </a:extLst>
          </p:cNvPr>
          <p:cNvSpPr>
            <a:spLocks noGrp="1"/>
          </p:cNvSpPr>
          <p:nvPr>
            <p:ph type="sldNum" sz="quarter" idx="12"/>
          </p:nvPr>
        </p:nvSpPr>
        <p:spPr/>
        <p:txBody>
          <a:bodyPr/>
          <a:lstStyle/>
          <a:p>
            <a:fld id="{D4D9BB7D-2EC4-4AC1-933B-1DFBA37A03EB}" type="slidenum">
              <a:rPr lang="en-IN" smtClean="0"/>
              <a:t>‹#›</a:t>
            </a:fld>
            <a:endParaRPr lang="en-IN"/>
          </a:p>
        </p:txBody>
      </p:sp>
    </p:spTree>
    <p:extLst>
      <p:ext uri="{BB962C8B-B14F-4D97-AF65-F5344CB8AC3E}">
        <p14:creationId xmlns:p14="http://schemas.microsoft.com/office/powerpoint/2010/main" val="100774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1EF5-0583-067E-132A-F5A8235BB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0C953C-103B-74A3-764C-0ABC16F46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73F6C7-2D29-5B4C-D86E-537A0C6E3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36DD1-A653-E9D4-EC7A-8D181217BC91}"/>
              </a:ext>
            </a:extLst>
          </p:cNvPr>
          <p:cNvSpPr>
            <a:spLocks noGrp="1"/>
          </p:cNvSpPr>
          <p:nvPr>
            <p:ph type="dt" sz="half" idx="10"/>
          </p:nvPr>
        </p:nvSpPr>
        <p:spPr/>
        <p:txBody>
          <a:bodyPr/>
          <a:lstStyle/>
          <a:p>
            <a:fld id="{13E6326D-B3CE-4489-AA57-02D99DA91749}" type="datetimeFigureOut">
              <a:rPr lang="en-IN" smtClean="0"/>
              <a:t>01-03-2025</a:t>
            </a:fld>
            <a:endParaRPr lang="en-IN"/>
          </a:p>
        </p:txBody>
      </p:sp>
      <p:sp>
        <p:nvSpPr>
          <p:cNvPr id="6" name="Footer Placeholder 5">
            <a:extLst>
              <a:ext uri="{FF2B5EF4-FFF2-40B4-BE49-F238E27FC236}">
                <a16:creationId xmlns:a16="http://schemas.microsoft.com/office/drawing/2014/main" id="{15E250AC-FA65-AA02-91C3-7916A04732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E8840B-681F-D6E3-A305-E76A85CD3933}"/>
              </a:ext>
            </a:extLst>
          </p:cNvPr>
          <p:cNvSpPr>
            <a:spLocks noGrp="1"/>
          </p:cNvSpPr>
          <p:nvPr>
            <p:ph type="sldNum" sz="quarter" idx="12"/>
          </p:nvPr>
        </p:nvSpPr>
        <p:spPr/>
        <p:txBody>
          <a:bodyPr/>
          <a:lstStyle/>
          <a:p>
            <a:fld id="{D4D9BB7D-2EC4-4AC1-933B-1DFBA37A03EB}" type="slidenum">
              <a:rPr lang="en-IN" smtClean="0"/>
              <a:t>‹#›</a:t>
            </a:fld>
            <a:endParaRPr lang="en-IN"/>
          </a:p>
        </p:txBody>
      </p:sp>
    </p:spTree>
    <p:extLst>
      <p:ext uri="{BB962C8B-B14F-4D97-AF65-F5344CB8AC3E}">
        <p14:creationId xmlns:p14="http://schemas.microsoft.com/office/powerpoint/2010/main" val="75041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B5B9B1-2BC1-5EB1-8D44-03A7A0E4A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7E0D21-5852-F730-54FB-5EE1729DB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A9B7B-F0C6-0D69-CF45-CAFAE691F6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6326D-B3CE-4489-AA57-02D99DA91749}" type="datetimeFigureOut">
              <a:rPr lang="en-IN" smtClean="0"/>
              <a:t>01-03-2025</a:t>
            </a:fld>
            <a:endParaRPr lang="en-IN"/>
          </a:p>
        </p:txBody>
      </p:sp>
      <p:sp>
        <p:nvSpPr>
          <p:cNvPr id="5" name="Footer Placeholder 4">
            <a:extLst>
              <a:ext uri="{FF2B5EF4-FFF2-40B4-BE49-F238E27FC236}">
                <a16:creationId xmlns:a16="http://schemas.microsoft.com/office/drawing/2014/main" id="{370FCB0B-3A0F-5FE9-161E-AC5778AE2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CA5A02-8A5A-CA32-1D9D-AA6384CA1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9BB7D-2EC4-4AC1-933B-1DFBA37A03EB}" type="slidenum">
              <a:rPr lang="en-IN" smtClean="0"/>
              <a:t>‹#›</a:t>
            </a:fld>
            <a:endParaRPr lang="en-IN"/>
          </a:p>
        </p:txBody>
      </p:sp>
    </p:spTree>
    <p:extLst>
      <p:ext uri="{BB962C8B-B14F-4D97-AF65-F5344CB8AC3E}">
        <p14:creationId xmlns:p14="http://schemas.microsoft.com/office/powerpoint/2010/main" val="896340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E0D2-5901-CEDE-8C41-86CEF591CDAC}"/>
              </a:ext>
            </a:extLst>
          </p:cNvPr>
          <p:cNvSpPr>
            <a:spLocks noGrp="1"/>
          </p:cNvSpPr>
          <p:nvPr>
            <p:ph type="ctrTitle"/>
          </p:nvPr>
        </p:nvSpPr>
        <p:spPr>
          <a:xfrm>
            <a:off x="1130711" y="226142"/>
            <a:ext cx="3441290" cy="589936"/>
          </a:xfrm>
        </p:spPr>
        <p:txBody>
          <a:bodyPr>
            <a:normAutofit fontScale="90000"/>
          </a:bodyPr>
          <a:lstStyle/>
          <a:p>
            <a:pPr algn="l"/>
            <a:r>
              <a:rPr lang="en-IN" sz="3600" b="1" dirty="0">
                <a:latin typeface="Aptos Narrow" panose="020B0004020202020204" pitchFamily="34" charset="0"/>
              </a:rPr>
              <a:t>Business Problem</a:t>
            </a:r>
          </a:p>
        </p:txBody>
      </p:sp>
      <p:sp>
        <p:nvSpPr>
          <p:cNvPr id="3" name="Subtitle 2">
            <a:extLst>
              <a:ext uri="{FF2B5EF4-FFF2-40B4-BE49-F238E27FC236}">
                <a16:creationId xmlns:a16="http://schemas.microsoft.com/office/drawing/2014/main" id="{2F3D0E18-7B6B-9348-2605-1DDC7B0E0634}"/>
              </a:ext>
            </a:extLst>
          </p:cNvPr>
          <p:cNvSpPr>
            <a:spLocks noGrp="1"/>
          </p:cNvSpPr>
          <p:nvPr>
            <p:ph type="subTitle" idx="1"/>
          </p:nvPr>
        </p:nvSpPr>
        <p:spPr>
          <a:xfrm>
            <a:off x="1130711" y="953729"/>
            <a:ext cx="9144000" cy="3340510"/>
          </a:xfrm>
        </p:spPr>
        <p:txBody>
          <a:bodyPr>
            <a:normAutofit lnSpcReduction="10000"/>
          </a:bodyPr>
          <a:lstStyle/>
          <a:p>
            <a:pPr algn="l"/>
            <a:r>
              <a:rPr lang="en-US" dirty="0"/>
              <a:t>In recent years, City Hotel and Resort Hotel have seen high cancellation rates. Each hotel is now dealing with a number of issues as a result, including fewer revenues and less than ideal hotel room use. Consequently, lowering cancellation rates is both hotels' primary goal in order to increase their efficiency in generating revenue, and for us to offer thorough business advice to address this problem.</a:t>
            </a:r>
          </a:p>
          <a:p>
            <a:pPr algn="l"/>
            <a:endParaRPr lang="en-US" dirty="0"/>
          </a:p>
          <a:p>
            <a:pPr algn="l"/>
            <a:r>
              <a:rPr lang="en-US" dirty="0"/>
              <a:t>The analysis of hotel booking cancellations as well as other factors that have no bearing on their business and yearly revenue generation are the main topics of this report.</a:t>
            </a:r>
            <a:endParaRPr lang="en-IN" dirty="0"/>
          </a:p>
        </p:txBody>
      </p:sp>
      <p:pic>
        <p:nvPicPr>
          <p:cNvPr id="5" name="Picture 4">
            <a:extLst>
              <a:ext uri="{FF2B5EF4-FFF2-40B4-BE49-F238E27FC236}">
                <a16:creationId xmlns:a16="http://schemas.microsoft.com/office/drawing/2014/main" id="{AACD3812-AC7A-2DC3-3D0D-D319CC154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729" y="4294238"/>
            <a:ext cx="10363200" cy="2563761"/>
          </a:xfrm>
          <a:prstGeom prst="rect">
            <a:avLst/>
          </a:prstGeom>
        </p:spPr>
      </p:pic>
    </p:spTree>
    <p:extLst>
      <p:ext uri="{BB962C8B-B14F-4D97-AF65-F5344CB8AC3E}">
        <p14:creationId xmlns:p14="http://schemas.microsoft.com/office/powerpoint/2010/main" val="212357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CBD1-5C42-269C-25B4-57EC5C698AAF}"/>
              </a:ext>
            </a:extLst>
          </p:cNvPr>
          <p:cNvSpPr>
            <a:spLocks noGrp="1"/>
          </p:cNvSpPr>
          <p:nvPr>
            <p:ph type="title"/>
          </p:nvPr>
        </p:nvSpPr>
        <p:spPr/>
        <p:txBody>
          <a:bodyPr>
            <a:normAutofit/>
          </a:bodyPr>
          <a:lstStyle/>
          <a:p>
            <a:r>
              <a:rPr lang="en-US" sz="2000" dirty="0">
                <a:latin typeface="+mn-lt"/>
              </a:rPr>
              <a:t>Now, let's see which country has the highest reservation canceled. The top country is Portugal with the highest number of cancellations</a:t>
            </a:r>
            <a:endParaRPr lang="en-IN" dirty="0">
              <a:latin typeface="+mn-lt"/>
            </a:endParaRPr>
          </a:p>
        </p:txBody>
      </p:sp>
      <p:pic>
        <p:nvPicPr>
          <p:cNvPr id="5" name="Content Placeholder 4">
            <a:extLst>
              <a:ext uri="{FF2B5EF4-FFF2-40B4-BE49-F238E27FC236}">
                <a16:creationId xmlns:a16="http://schemas.microsoft.com/office/drawing/2014/main" id="{42054D87-359B-535C-B5E5-44239B13C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0451" y="1475255"/>
            <a:ext cx="5024283" cy="5017620"/>
          </a:xfrm>
        </p:spPr>
      </p:pic>
    </p:spTree>
    <p:extLst>
      <p:ext uri="{BB962C8B-B14F-4D97-AF65-F5344CB8AC3E}">
        <p14:creationId xmlns:p14="http://schemas.microsoft.com/office/powerpoint/2010/main" val="231578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FC8C6-FE02-844C-F059-D4CB7F6A060C}"/>
              </a:ext>
            </a:extLst>
          </p:cNvPr>
          <p:cNvSpPr>
            <a:spLocks noGrp="1"/>
          </p:cNvSpPr>
          <p:nvPr>
            <p:ph idx="1"/>
          </p:nvPr>
        </p:nvSpPr>
        <p:spPr>
          <a:xfrm>
            <a:off x="689487" y="658761"/>
            <a:ext cx="10813026" cy="1248698"/>
          </a:xfrm>
        </p:spPr>
        <p:txBody>
          <a:bodyPr>
            <a:normAutofit/>
          </a:bodyPr>
          <a:lstStyle/>
          <a:p>
            <a:pPr marL="0" indent="0">
              <a:buNone/>
            </a:pPr>
            <a:r>
              <a:rPr lang="en-US" sz="1800" dirty="0"/>
              <a:t>Let's check the area from where guests are visiting the hotels and making reservations. Is it coming from Direct or Groups, Online or Offline Travel Agents? Around 46% of the clients come from online travel agencies, whereas 17% come from groups. Only 10% of clients book hotels directly by visiting them and making reservations.</a:t>
            </a:r>
            <a:endParaRPr lang="en-IN" sz="1800" dirty="0"/>
          </a:p>
        </p:txBody>
      </p:sp>
      <p:pic>
        <p:nvPicPr>
          <p:cNvPr id="7" name="Picture 6">
            <a:extLst>
              <a:ext uri="{FF2B5EF4-FFF2-40B4-BE49-F238E27FC236}">
                <a16:creationId xmlns:a16="http://schemas.microsoft.com/office/drawing/2014/main" id="{23441A57-1847-8D82-1ECD-07F63240D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567" y="2074315"/>
            <a:ext cx="5584723" cy="3048291"/>
          </a:xfrm>
          <a:prstGeom prst="rect">
            <a:avLst/>
          </a:prstGeom>
        </p:spPr>
      </p:pic>
    </p:spTree>
    <p:extLst>
      <p:ext uri="{BB962C8B-B14F-4D97-AF65-F5344CB8AC3E}">
        <p14:creationId xmlns:p14="http://schemas.microsoft.com/office/powerpoint/2010/main" val="89785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8FF6C1-35B0-7838-C5C1-89DA8EA46E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288" y="95148"/>
            <a:ext cx="8110481" cy="4351338"/>
          </a:xfrm>
        </p:spPr>
      </p:pic>
      <p:sp>
        <p:nvSpPr>
          <p:cNvPr id="6" name="TextBox 5">
            <a:extLst>
              <a:ext uri="{FF2B5EF4-FFF2-40B4-BE49-F238E27FC236}">
                <a16:creationId xmlns:a16="http://schemas.microsoft.com/office/drawing/2014/main" id="{66F97562-988E-5647-0544-E87B88CE37D7}"/>
              </a:ext>
            </a:extLst>
          </p:cNvPr>
          <p:cNvSpPr txBox="1"/>
          <p:nvPr/>
        </p:nvSpPr>
        <p:spPr>
          <a:xfrm>
            <a:off x="1775288" y="5073445"/>
            <a:ext cx="8587912" cy="923330"/>
          </a:xfrm>
          <a:prstGeom prst="rect">
            <a:avLst/>
          </a:prstGeom>
          <a:noFill/>
        </p:spPr>
        <p:txBody>
          <a:bodyPr wrap="square" rtlCol="0">
            <a:spAutoFit/>
          </a:bodyPr>
          <a:lstStyle/>
          <a:p>
            <a:r>
              <a:rPr lang="en-US" dirty="0"/>
              <a:t>As seen in the graph, reservations are canceled when the average daily rate is higher than when it is not canceled. It clearly proves all the above analysis, that the higher price leads to higher cancellation.</a:t>
            </a:r>
            <a:endParaRPr lang="en-IN" dirty="0"/>
          </a:p>
        </p:txBody>
      </p:sp>
    </p:spTree>
    <p:extLst>
      <p:ext uri="{BB962C8B-B14F-4D97-AF65-F5344CB8AC3E}">
        <p14:creationId xmlns:p14="http://schemas.microsoft.com/office/powerpoint/2010/main" val="241441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50AC-E785-EE41-02C2-BAD1FDAF6D4E}"/>
              </a:ext>
            </a:extLst>
          </p:cNvPr>
          <p:cNvSpPr>
            <a:spLocks noGrp="1"/>
          </p:cNvSpPr>
          <p:nvPr>
            <p:ph type="title"/>
          </p:nvPr>
        </p:nvSpPr>
        <p:spPr>
          <a:xfrm>
            <a:off x="838200" y="178312"/>
            <a:ext cx="10515600" cy="1325563"/>
          </a:xfrm>
        </p:spPr>
        <p:txBody>
          <a:bodyPr>
            <a:normAutofit/>
          </a:bodyPr>
          <a:lstStyle/>
          <a:p>
            <a:r>
              <a:rPr lang="en-IN" sz="3200" b="1" dirty="0">
                <a:latin typeface="Aptos Display" panose="020B0004020202020204" pitchFamily="34" charset="0"/>
              </a:rPr>
              <a:t>Suggestion or Recommendation</a:t>
            </a:r>
          </a:p>
        </p:txBody>
      </p:sp>
      <p:sp>
        <p:nvSpPr>
          <p:cNvPr id="3" name="Content Placeholder 2">
            <a:extLst>
              <a:ext uri="{FF2B5EF4-FFF2-40B4-BE49-F238E27FC236}">
                <a16:creationId xmlns:a16="http://schemas.microsoft.com/office/drawing/2014/main" id="{7A63AFF2-45E7-B5CC-9F7C-40FD77957693}"/>
              </a:ext>
            </a:extLst>
          </p:cNvPr>
          <p:cNvSpPr>
            <a:spLocks noGrp="1"/>
          </p:cNvSpPr>
          <p:nvPr>
            <p:ph idx="1"/>
          </p:nvPr>
        </p:nvSpPr>
        <p:spPr>
          <a:xfrm>
            <a:off x="838199" y="1619148"/>
            <a:ext cx="10515601" cy="3365807"/>
          </a:xfrm>
        </p:spPr>
        <p:txBody>
          <a:bodyPr>
            <a:normAutofit/>
          </a:bodyPr>
          <a:lstStyle/>
          <a:p>
            <a:pPr marL="342900" indent="-342900">
              <a:buAutoNum type="arabicPeriod"/>
            </a:pPr>
            <a:r>
              <a:rPr lang="en-US" sz="1800" dirty="0"/>
              <a:t>Cancellation rates rise as the price does. In order to prevent cancellations of reservations, hotels could work on their pricing strategies and try to lower the rates for specific hotels based on locations. They can also provide some discounts to the consumers.</a:t>
            </a:r>
          </a:p>
          <a:p>
            <a:pPr marL="0" indent="0">
              <a:buNone/>
            </a:pPr>
            <a:r>
              <a:rPr lang="en-US" sz="1800" dirty="0"/>
              <a:t>2. As the ratio of the cancellation and not cancellation of the resort hotel is higher in the resort hotel than the city hotels. So the hotels should provide a reasonable discount on the room prices on weekends or on holidays.</a:t>
            </a:r>
          </a:p>
          <a:p>
            <a:pPr marL="0" indent="0">
              <a:buNone/>
            </a:pPr>
            <a:r>
              <a:rPr lang="en-US" sz="1800" dirty="0"/>
              <a:t>3. In the month of January, hotels can start campaigns or marketing with a reasonable amount to increase their revenue as the cancellation is the highest in this month.</a:t>
            </a:r>
          </a:p>
          <a:p>
            <a:pPr marL="0" indent="0">
              <a:buNone/>
            </a:pPr>
            <a:r>
              <a:rPr lang="en-US" sz="1800" dirty="0"/>
              <a:t>4. They can also increase the quality of their hotels and their services mainly in Portugal to reduce the cancellation rate.</a:t>
            </a:r>
            <a:endParaRPr lang="en-IN" sz="1800" dirty="0"/>
          </a:p>
        </p:txBody>
      </p:sp>
    </p:spTree>
    <p:extLst>
      <p:ext uri="{BB962C8B-B14F-4D97-AF65-F5344CB8AC3E}">
        <p14:creationId xmlns:p14="http://schemas.microsoft.com/office/powerpoint/2010/main" val="216904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3FC7-F591-8833-A502-1837872F02DB}"/>
              </a:ext>
            </a:extLst>
          </p:cNvPr>
          <p:cNvSpPr>
            <a:spLocks noGrp="1"/>
          </p:cNvSpPr>
          <p:nvPr>
            <p:ph type="title"/>
          </p:nvPr>
        </p:nvSpPr>
        <p:spPr>
          <a:xfrm>
            <a:off x="838200" y="286468"/>
            <a:ext cx="10515600" cy="962230"/>
          </a:xfrm>
        </p:spPr>
        <p:txBody>
          <a:bodyPr>
            <a:normAutofit/>
          </a:bodyPr>
          <a:lstStyle/>
          <a:p>
            <a:r>
              <a:rPr lang="en-US" sz="3200" b="1" dirty="0">
                <a:latin typeface="Aptos Narrow" panose="020B0004020202020204" pitchFamily="34" charset="0"/>
                <a:cs typeface="Arial" panose="020B0604020202020204" pitchFamily="34" charset="0"/>
              </a:rPr>
              <a:t>Assumptions</a:t>
            </a:r>
            <a:endParaRPr lang="en-IN" sz="3200" b="1" dirty="0">
              <a:latin typeface="Aptos Narrow" panose="020B00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340B64E-1027-1CD8-F78E-3C81FA1D4F3C}"/>
              </a:ext>
            </a:extLst>
          </p:cNvPr>
          <p:cNvSpPr>
            <a:spLocks noGrp="1"/>
          </p:cNvSpPr>
          <p:nvPr>
            <p:ph idx="1"/>
          </p:nvPr>
        </p:nvSpPr>
        <p:spPr>
          <a:xfrm>
            <a:off x="838200" y="1238867"/>
            <a:ext cx="11255477" cy="5491599"/>
          </a:xfrm>
        </p:spPr>
        <p:txBody>
          <a:bodyPr>
            <a:normAutofit/>
          </a:bodyPr>
          <a:lstStyle/>
          <a:p>
            <a:pPr marL="0" indent="0">
              <a:buNone/>
            </a:pPr>
            <a:r>
              <a:rPr lang="en-US" dirty="0"/>
              <a:t>1. No unusual occurrences between 2015 and 2017 will have a substantial impact on the data used.</a:t>
            </a:r>
          </a:p>
          <a:p>
            <a:pPr marL="0" indent="0">
              <a:buNone/>
            </a:pPr>
            <a:r>
              <a:rPr lang="en-US" dirty="0"/>
              <a:t>2. The information is still current and can be used to analyze a hotel's possible plans in an efficient manner.</a:t>
            </a:r>
          </a:p>
          <a:p>
            <a:pPr marL="0" indent="0">
              <a:buNone/>
            </a:pPr>
            <a:r>
              <a:rPr lang="en-US" dirty="0"/>
              <a:t>3. There are no unanticipated negatives to the hotel employing any advised technique.</a:t>
            </a:r>
          </a:p>
          <a:p>
            <a:pPr marL="0" indent="0">
              <a:buNone/>
            </a:pPr>
            <a:r>
              <a:rPr lang="en-US" dirty="0"/>
              <a:t>4. The hotels are not currently using any of the suggested solutions.</a:t>
            </a:r>
          </a:p>
          <a:p>
            <a:pPr marL="0" indent="0">
              <a:buNone/>
            </a:pPr>
            <a:r>
              <a:rPr lang="en-US" dirty="0"/>
              <a:t>5. The biggest factor affecting the effectiveness of earning income is booking cancellations.</a:t>
            </a:r>
          </a:p>
          <a:p>
            <a:pPr marL="0" indent="0">
              <a:buNone/>
            </a:pPr>
            <a:r>
              <a:rPr lang="en-US" dirty="0"/>
              <a:t>6. Cancellations result in vacant rooms for the booked length of time.</a:t>
            </a:r>
          </a:p>
          <a:p>
            <a:pPr marL="0" indent="0">
              <a:buNone/>
            </a:pPr>
            <a:r>
              <a:rPr lang="en-US" dirty="0"/>
              <a:t>7. Clients make hotel reservations the same year they make cancellations.</a:t>
            </a:r>
            <a:endParaRPr lang="en-IN" dirty="0"/>
          </a:p>
        </p:txBody>
      </p:sp>
    </p:spTree>
    <p:extLst>
      <p:ext uri="{BB962C8B-B14F-4D97-AF65-F5344CB8AC3E}">
        <p14:creationId xmlns:p14="http://schemas.microsoft.com/office/powerpoint/2010/main" val="132466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8FE4-82F5-B39F-E173-D81306CC1A3E}"/>
              </a:ext>
            </a:extLst>
          </p:cNvPr>
          <p:cNvSpPr>
            <a:spLocks noGrp="1"/>
          </p:cNvSpPr>
          <p:nvPr>
            <p:ph type="title"/>
          </p:nvPr>
        </p:nvSpPr>
        <p:spPr>
          <a:xfrm>
            <a:off x="838200" y="365125"/>
            <a:ext cx="10515600" cy="785249"/>
          </a:xfrm>
        </p:spPr>
        <p:txBody>
          <a:bodyPr>
            <a:normAutofit/>
          </a:bodyPr>
          <a:lstStyle/>
          <a:p>
            <a:r>
              <a:rPr lang="en-US" sz="3200" b="1" dirty="0">
                <a:latin typeface="Aptos Narrow" panose="020B0004020202020204" pitchFamily="34" charset="0"/>
              </a:rPr>
              <a:t>Research Question</a:t>
            </a:r>
            <a:endParaRPr lang="en-IN" sz="3200" b="1" dirty="0">
              <a:latin typeface="Aptos Narrow" panose="020B0004020202020204" pitchFamily="34" charset="0"/>
            </a:endParaRPr>
          </a:p>
        </p:txBody>
      </p:sp>
      <p:sp>
        <p:nvSpPr>
          <p:cNvPr id="3" name="Content Placeholder 2">
            <a:extLst>
              <a:ext uri="{FF2B5EF4-FFF2-40B4-BE49-F238E27FC236}">
                <a16:creationId xmlns:a16="http://schemas.microsoft.com/office/drawing/2014/main" id="{9968ED22-76F0-EA6D-DED0-B6E4159B18B5}"/>
              </a:ext>
            </a:extLst>
          </p:cNvPr>
          <p:cNvSpPr>
            <a:spLocks noGrp="1"/>
          </p:cNvSpPr>
          <p:nvPr>
            <p:ph idx="1"/>
          </p:nvPr>
        </p:nvSpPr>
        <p:spPr>
          <a:xfrm>
            <a:off x="838199" y="1255355"/>
            <a:ext cx="11206317" cy="5155278"/>
          </a:xfrm>
        </p:spPr>
        <p:txBody>
          <a:bodyPr>
            <a:normAutofit lnSpcReduction="10000"/>
          </a:bodyPr>
          <a:lstStyle/>
          <a:p>
            <a:pPr marL="514350" indent="-514350">
              <a:buAutoNum type="arabicPeriod"/>
            </a:pPr>
            <a:r>
              <a:rPr lang="en-US" dirty="0"/>
              <a:t>What are the variables that affect hotel reservation cancellations?</a:t>
            </a:r>
          </a:p>
          <a:p>
            <a:pPr marL="0" indent="0">
              <a:buNone/>
            </a:pPr>
            <a:r>
              <a:rPr lang="en-US" dirty="0"/>
              <a:t>2. How can we make hotel reservations cancellations better?</a:t>
            </a:r>
          </a:p>
          <a:p>
            <a:pPr marL="0" indent="0">
              <a:buNone/>
            </a:pPr>
            <a:r>
              <a:rPr lang="en-US" dirty="0"/>
              <a:t>3. How will hotels be assisted in making pricing and promotional decisions?</a:t>
            </a:r>
          </a:p>
          <a:p>
            <a:pPr marL="0" indent="0">
              <a:buNone/>
            </a:pPr>
            <a:endParaRPr lang="en-US" dirty="0"/>
          </a:p>
          <a:p>
            <a:pPr marL="0" indent="0">
              <a:buNone/>
            </a:pPr>
            <a:r>
              <a:rPr lang="en-US" sz="3200" b="1" dirty="0">
                <a:latin typeface="Aptos Narrow" panose="020B0004020202020204" pitchFamily="34" charset="0"/>
              </a:rPr>
              <a:t>Hypothesis</a:t>
            </a:r>
          </a:p>
          <a:p>
            <a:pPr marL="0" indent="0">
              <a:buNone/>
            </a:pPr>
            <a:endParaRPr lang="en-US" dirty="0"/>
          </a:p>
          <a:p>
            <a:pPr marL="514350" indent="-514350">
              <a:buAutoNum type="arabicPeriod"/>
            </a:pPr>
            <a:r>
              <a:rPr lang="en-US" dirty="0"/>
              <a:t>More cancellations occur when prices are higher.</a:t>
            </a:r>
          </a:p>
          <a:p>
            <a:pPr marL="0" indent="0">
              <a:buNone/>
            </a:pPr>
            <a:r>
              <a:rPr lang="en-US" dirty="0"/>
              <a:t>2. When there is a longer waiting list, customers tend to cancel more frequently.</a:t>
            </a:r>
          </a:p>
          <a:p>
            <a:pPr marL="0" indent="0">
              <a:buNone/>
            </a:pPr>
            <a:r>
              <a:rPr lang="en-US" dirty="0"/>
              <a:t>3. The majority of clients are coming from offline travel agents to make their reservations.</a:t>
            </a:r>
            <a:endParaRPr lang="en-IN" dirty="0"/>
          </a:p>
        </p:txBody>
      </p:sp>
    </p:spTree>
    <p:extLst>
      <p:ext uri="{BB962C8B-B14F-4D97-AF65-F5344CB8AC3E}">
        <p14:creationId xmlns:p14="http://schemas.microsoft.com/office/powerpoint/2010/main" val="400253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DEB1-0414-4325-E997-AEFE31CD899D}"/>
              </a:ext>
            </a:extLst>
          </p:cNvPr>
          <p:cNvSpPr>
            <a:spLocks noGrp="1"/>
          </p:cNvSpPr>
          <p:nvPr>
            <p:ph type="title"/>
          </p:nvPr>
        </p:nvSpPr>
        <p:spPr/>
        <p:txBody>
          <a:bodyPr>
            <a:normAutofit/>
          </a:bodyPr>
          <a:lstStyle/>
          <a:p>
            <a:r>
              <a:rPr lang="en-IN" sz="3600" b="1" dirty="0">
                <a:latin typeface="Aptos Display" panose="020B0004020202020204" pitchFamily="34" charset="0"/>
              </a:rPr>
              <a:t>Process</a:t>
            </a:r>
          </a:p>
        </p:txBody>
      </p:sp>
      <p:sp>
        <p:nvSpPr>
          <p:cNvPr id="3" name="Content Placeholder 2">
            <a:extLst>
              <a:ext uri="{FF2B5EF4-FFF2-40B4-BE49-F238E27FC236}">
                <a16:creationId xmlns:a16="http://schemas.microsoft.com/office/drawing/2014/main" id="{A09BFA80-C281-202C-6374-1F120AA3ECE8}"/>
              </a:ext>
            </a:extLst>
          </p:cNvPr>
          <p:cNvSpPr>
            <a:spLocks noGrp="1"/>
          </p:cNvSpPr>
          <p:nvPr>
            <p:ph idx="1"/>
          </p:nvPr>
        </p:nvSpPr>
        <p:spPr/>
        <p:txBody>
          <a:bodyPr>
            <a:normAutofit/>
          </a:bodyPr>
          <a:lstStyle/>
          <a:p>
            <a:pPr marL="0" indent="0">
              <a:buNone/>
            </a:pPr>
            <a:r>
              <a:rPr lang="en-IN" dirty="0"/>
              <a:t>1-</a:t>
            </a:r>
            <a:r>
              <a:rPr lang="en-IN" sz="3600" b="1" dirty="0"/>
              <a:t> </a:t>
            </a:r>
            <a:r>
              <a:rPr lang="en-IN" dirty="0"/>
              <a:t>Data Understanding</a:t>
            </a:r>
          </a:p>
          <a:p>
            <a:pPr marL="0" indent="0">
              <a:buNone/>
            </a:pPr>
            <a:r>
              <a:rPr lang="en-IN" dirty="0"/>
              <a:t>2-</a:t>
            </a:r>
            <a:r>
              <a:rPr lang="en-IN" b="1" dirty="0"/>
              <a:t> </a:t>
            </a:r>
            <a:r>
              <a:rPr lang="en-IN" dirty="0"/>
              <a:t>Data Cleaning &amp; Manipulation</a:t>
            </a:r>
          </a:p>
          <a:p>
            <a:pPr marL="0" indent="0">
              <a:buNone/>
            </a:pPr>
            <a:r>
              <a:rPr lang="en-IN" dirty="0"/>
              <a:t>3- Data Analysis &amp; Finding</a:t>
            </a:r>
          </a:p>
          <a:p>
            <a:pPr marL="0" indent="0">
              <a:buNone/>
            </a:pPr>
            <a:r>
              <a:rPr lang="en-IN" dirty="0"/>
              <a:t>4- Data Visualization</a:t>
            </a:r>
          </a:p>
          <a:p>
            <a:pPr marL="0" indent="0">
              <a:buNone/>
            </a:pPr>
            <a:r>
              <a:rPr lang="en-IN" dirty="0"/>
              <a:t>5- Suggestion or Recommendation</a:t>
            </a:r>
          </a:p>
        </p:txBody>
      </p:sp>
    </p:spTree>
    <p:extLst>
      <p:ext uri="{BB962C8B-B14F-4D97-AF65-F5344CB8AC3E}">
        <p14:creationId xmlns:p14="http://schemas.microsoft.com/office/powerpoint/2010/main" val="260176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3F04-E3D3-F278-84E3-6852CC95CF0D}"/>
              </a:ext>
            </a:extLst>
          </p:cNvPr>
          <p:cNvSpPr>
            <a:spLocks noGrp="1"/>
          </p:cNvSpPr>
          <p:nvPr>
            <p:ph type="title"/>
          </p:nvPr>
        </p:nvSpPr>
        <p:spPr>
          <a:xfrm>
            <a:off x="838200" y="201103"/>
            <a:ext cx="10515600" cy="644471"/>
          </a:xfrm>
        </p:spPr>
        <p:txBody>
          <a:bodyPr>
            <a:normAutofit/>
          </a:bodyPr>
          <a:lstStyle/>
          <a:p>
            <a:r>
              <a:rPr lang="en-IN" sz="3200" b="1" dirty="0">
                <a:latin typeface="Aptos Display" panose="020B0004020202020204" pitchFamily="34" charset="0"/>
              </a:rPr>
              <a:t>Analysis &amp; Finding</a:t>
            </a:r>
          </a:p>
        </p:txBody>
      </p:sp>
      <p:pic>
        <p:nvPicPr>
          <p:cNvPr id="5" name="Content Placeholder 4">
            <a:extLst>
              <a:ext uri="{FF2B5EF4-FFF2-40B4-BE49-F238E27FC236}">
                <a16:creationId xmlns:a16="http://schemas.microsoft.com/office/drawing/2014/main" id="{51D2A745-185F-0920-79D1-6C5873B211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187" y="845574"/>
            <a:ext cx="6115664" cy="4247536"/>
          </a:xfrm>
        </p:spPr>
      </p:pic>
      <p:sp>
        <p:nvSpPr>
          <p:cNvPr id="6" name="TextBox 5">
            <a:extLst>
              <a:ext uri="{FF2B5EF4-FFF2-40B4-BE49-F238E27FC236}">
                <a16:creationId xmlns:a16="http://schemas.microsoft.com/office/drawing/2014/main" id="{D41DE9B3-48C3-B4F5-C046-A942A241AFF4}"/>
              </a:ext>
            </a:extLst>
          </p:cNvPr>
          <p:cNvSpPr txBox="1"/>
          <p:nvPr/>
        </p:nvSpPr>
        <p:spPr>
          <a:xfrm>
            <a:off x="1219200" y="5456568"/>
            <a:ext cx="10599174" cy="923330"/>
          </a:xfrm>
          <a:prstGeom prst="rect">
            <a:avLst/>
          </a:prstGeom>
          <a:noFill/>
        </p:spPr>
        <p:txBody>
          <a:bodyPr wrap="square" rtlCol="0">
            <a:spAutoFit/>
          </a:bodyPr>
          <a:lstStyle/>
          <a:p>
            <a:r>
              <a:rPr lang="en-US" dirty="0"/>
              <a:t>The accompanying bar graph shows the percentage of reservations that are canceled and those that are not. It is obvious that there are still a significant number of reservations that have not been canceled. There are still 37% of clients who canceled their reservation, which has a significant impact on the hotels' earnings.</a:t>
            </a:r>
            <a:endParaRPr lang="en-IN" dirty="0"/>
          </a:p>
        </p:txBody>
      </p:sp>
    </p:spTree>
    <p:extLst>
      <p:ext uri="{BB962C8B-B14F-4D97-AF65-F5344CB8AC3E}">
        <p14:creationId xmlns:p14="http://schemas.microsoft.com/office/powerpoint/2010/main" val="188716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A1B8BA-52F7-FBCC-8B9D-35F2179CF0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535" y="154142"/>
            <a:ext cx="8316091" cy="4351338"/>
          </a:xfrm>
        </p:spPr>
      </p:pic>
      <p:sp>
        <p:nvSpPr>
          <p:cNvPr id="6" name="TextBox 5">
            <a:extLst>
              <a:ext uri="{FF2B5EF4-FFF2-40B4-BE49-F238E27FC236}">
                <a16:creationId xmlns:a16="http://schemas.microsoft.com/office/drawing/2014/main" id="{F45FB836-3635-9F2C-0EAA-65C342E4E0FB}"/>
              </a:ext>
            </a:extLst>
          </p:cNvPr>
          <p:cNvSpPr txBox="1"/>
          <p:nvPr/>
        </p:nvSpPr>
        <p:spPr>
          <a:xfrm>
            <a:off x="1332270" y="5043948"/>
            <a:ext cx="8316090" cy="646331"/>
          </a:xfrm>
          <a:prstGeom prst="rect">
            <a:avLst/>
          </a:prstGeom>
          <a:noFill/>
        </p:spPr>
        <p:txBody>
          <a:bodyPr wrap="square" rtlCol="0">
            <a:spAutoFit/>
          </a:bodyPr>
          <a:lstStyle/>
          <a:p>
            <a:r>
              <a:rPr lang="en-US" dirty="0"/>
              <a:t>In comparison to resort hotels, city hotels have more bookings. It's possible that resort hotels are more expensive than those in cities.</a:t>
            </a:r>
            <a:endParaRPr lang="en-IN" dirty="0"/>
          </a:p>
        </p:txBody>
      </p:sp>
    </p:spTree>
    <p:extLst>
      <p:ext uri="{BB962C8B-B14F-4D97-AF65-F5344CB8AC3E}">
        <p14:creationId xmlns:p14="http://schemas.microsoft.com/office/powerpoint/2010/main" val="232718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D705BD-1B84-D599-0448-9762084B72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2948" y="134477"/>
            <a:ext cx="10131472" cy="4351338"/>
          </a:xfrm>
        </p:spPr>
      </p:pic>
      <p:sp>
        <p:nvSpPr>
          <p:cNvPr id="6" name="TextBox 5">
            <a:extLst>
              <a:ext uri="{FF2B5EF4-FFF2-40B4-BE49-F238E27FC236}">
                <a16:creationId xmlns:a16="http://schemas.microsoft.com/office/drawing/2014/main" id="{A685AC06-7421-44B4-A9A1-530174E71567}"/>
              </a:ext>
            </a:extLst>
          </p:cNvPr>
          <p:cNvSpPr txBox="1"/>
          <p:nvPr/>
        </p:nvSpPr>
        <p:spPr>
          <a:xfrm>
            <a:off x="1219200" y="4798141"/>
            <a:ext cx="9881419" cy="923330"/>
          </a:xfrm>
          <a:prstGeom prst="rect">
            <a:avLst/>
          </a:prstGeom>
          <a:noFill/>
        </p:spPr>
        <p:txBody>
          <a:bodyPr wrap="square" rtlCol="0">
            <a:spAutoFit/>
          </a:bodyPr>
          <a:lstStyle/>
          <a:p>
            <a:r>
              <a:rPr lang="en-US" dirty="0"/>
              <a:t>The line graph above shows that, on certain days, the average daily rate for a city hotel is less than that of a resort hotel, and on other days, it is even less. It goes without saying that weekends and holidays may see a rise in resort hotel rates.</a:t>
            </a:r>
            <a:endParaRPr lang="en-IN" dirty="0"/>
          </a:p>
        </p:txBody>
      </p:sp>
    </p:spTree>
    <p:extLst>
      <p:ext uri="{BB962C8B-B14F-4D97-AF65-F5344CB8AC3E}">
        <p14:creationId xmlns:p14="http://schemas.microsoft.com/office/powerpoint/2010/main" val="316953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ADD1EF-5D6A-5D9E-89FF-EEE009A4FE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534" y="144309"/>
            <a:ext cx="8394674" cy="4351338"/>
          </a:xfrm>
        </p:spPr>
      </p:pic>
      <p:sp>
        <p:nvSpPr>
          <p:cNvPr id="6" name="TextBox 5">
            <a:extLst>
              <a:ext uri="{FF2B5EF4-FFF2-40B4-BE49-F238E27FC236}">
                <a16:creationId xmlns:a16="http://schemas.microsoft.com/office/drawing/2014/main" id="{4F2D5F1A-BB36-0D79-287E-A2916A7C53AB}"/>
              </a:ext>
            </a:extLst>
          </p:cNvPr>
          <p:cNvSpPr txBox="1"/>
          <p:nvPr/>
        </p:nvSpPr>
        <p:spPr>
          <a:xfrm>
            <a:off x="1671484" y="4906297"/>
            <a:ext cx="9871587" cy="1200329"/>
          </a:xfrm>
          <a:prstGeom prst="rect">
            <a:avLst/>
          </a:prstGeom>
          <a:noFill/>
        </p:spPr>
        <p:txBody>
          <a:bodyPr wrap="square" rtlCol="0">
            <a:spAutoFit/>
          </a:bodyPr>
          <a:lstStyle/>
          <a:p>
            <a:r>
              <a:rPr lang="en-US" dirty="0"/>
              <a:t>We have developed the grouped bar graph to analyze the months with the highest and lowest reservation levels according to reservation status. As can be seen, both the number of confirmed reservations and the number of canceled reservations are largest in the month of August. whereas January is the month with the most canceled reservations.</a:t>
            </a:r>
            <a:endParaRPr lang="en-IN" dirty="0"/>
          </a:p>
        </p:txBody>
      </p:sp>
    </p:spTree>
    <p:extLst>
      <p:ext uri="{BB962C8B-B14F-4D97-AF65-F5344CB8AC3E}">
        <p14:creationId xmlns:p14="http://schemas.microsoft.com/office/powerpoint/2010/main" val="3719955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87E9A1-0650-DBD7-FD94-2CA43418A6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643" y="193471"/>
            <a:ext cx="8313102" cy="4351338"/>
          </a:xfrm>
        </p:spPr>
      </p:pic>
      <p:sp>
        <p:nvSpPr>
          <p:cNvPr id="6" name="TextBox 5">
            <a:extLst>
              <a:ext uri="{FF2B5EF4-FFF2-40B4-BE49-F238E27FC236}">
                <a16:creationId xmlns:a16="http://schemas.microsoft.com/office/drawing/2014/main" id="{0DFFE8EF-BF31-7358-6E22-6B4C5B6A7B66}"/>
              </a:ext>
            </a:extLst>
          </p:cNvPr>
          <p:cNvSpPr txBox="1"/>
          <p:nvPr/>
        </p:nvSpPr>
        <p:spPr>
          <a:xfrm>
            <a:off x="1693643" y="4906297"/>
            <a:ext cx="9092343" cy="923330"/>
          </a:xfrm>
          <a:prstGeom prst="rect">
            <a:avLst/>
          </a:prstGeom>
          <a:noFill/>
        </p:spPr>
        <p:txBody>
          <a:bodyPr wrap="square" rtlCol="0">
            <a:spAutoFit/>
          </a:bodyPr>
          <a:lstStyle/>
          <a:p>
            <a:r>
              <a:rPr lang="en-US" dirty="0"/>
              <a:t>This bar graph demonstrates that cancellations are most common when prices are greatest and are least common when they are lowest. Therefore, the cost of the accommodation is solely responsible for the cancellation</a:t>
            </a:r>
            <a:endParaRPr lang="en-IN" dirty="0"/>
          </a:p>
        </p:txBody>
      </p:sp>
    </p:spTree>
    <p:extLst>
      <p:ext uri="{BB962C8B-B14F-4D97-AF65-F5344CB8AC3E}">
        <p14:creationId xmlns:p14="http://schemas.microsoft.com/office/powerpoint/2010/main" val="167830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831</Words>
  <Application>Microsoft Office PowerPoint</Application>
  <PresentationFormat>Widescreen</PresentationFormat>
  <Paragraphs>43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 Display</vt:lpstr>
      <vt:lpstr>Aptos Narrow</vt:lpstr>
      <vt:lpstr>Arial</vt:lpstr>
      <vt:lpstr>Calibri</vt:lpstr>
      <vt:lpstr>Calibri Light</vt:lpstr>
      <vt:lpstr>Office Theme</vt:lpstr>
      <vt:lpstr>Business Problem</vt:lpstr>
      <vt:lpstr>Assumptions</vt:lpstr>
      <vt:lpstr>Research Question</vt:lpstr>
      <vt:lpstr>Process</vt:lpstr>
      <vt:lpstr>Analysis &amp; Finding</vt:lpstr>
      <vt:lpstr>PowerPoint Presentation</vt:lpstr>
      <vt:lpstr>PowerPoint Presentation</vt:lpstr>
      <vt:lpstr>PowerPoint Presentation</vt:lpstr>
      <vt:lpstr>PowerPoint Presentation</vt:lpstr>
      <vt:lpstr>Now, let's see which country has the highest reservation canceled. The top country is Portugal with the highest number of cancellations</vt:lpstr>
      <vt:lpstr>PowerPoint Presentation</vt:lpstr>
      <vt:lpstr>PowerPoint Presentation</vt:lpstr>
      <vt:lpstr>Suggestion or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Nishant sahu</dc:creator>
  <cp:lastModifiedBy>Nishant sahu</cp:lastModifiedBy>
  <cp:revision>1</cp:revision>
  <dcterms:created xsi:type="dcterms:W3CDTF">2025-03-01T11:58:58Z</dcterms:created>
  <dcterms:modified xsi:type="dcterms:W3CDTF">2025-03-01T13:17:56Z</dcterms:modified>
</cp:coreProperties>
</file>