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1410" r:id="rId5"/>
    <p:sldId id="256" r:id="rId6"/>
    <p:sldId id="261" r:id="rId7"/>
    <p:sldId id="262" r:id="rId8"/>
    <p:sldId id="260" r:id="rId9"/>
    <p:sldId id="1411" r:id="rId10"/>
    <p:sldId id="1412" r:id="rId11"/>
    <p:sldId id="1413" r:id="rId12"/>
    <p:sldId id="1414" r:id="rId13"/>
    <p:sldId id="1415" r:id="rId14"/>
    <p:sldId id="1416" r:id="rId15"/>
    <p:sldId id="1417" r:id="rId16"/>
    <p:sldId id="1418" r:id="rId17"/>
    <p:sldId id="1419" r:id="rId18"/>
    <p:sldId id="1421" r:id="rId19"/>
    <p:sldId id="1420" r:id="rId20"/>
    <p:sldId id="1422" r:id="rId21"/>
    <p:sldId id="1423" r:id="rId22"/>
    <p:sldId id="1424" r:id="rId23"/>
    <p:sldId id="1425" r:id="rId24"/>
    <p:sldId id="1426" r:id="rId25"/>
    <p:sldId id="1427" r:id="rId26"/>
    <p:sldId id="1428" r:id="rId27"/>
    <p:sldId id="1429" r:id="rId28"/>
    <p:sldId id="1430" r:id="rId29"/>
    <p:sldId id="14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44B9-6789-4B5F-9089-C6620E2BDB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1753F7-CE14-4514-B2C9-5E66C7E94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003C26-841C-4A14-9CD1-55E26566CBB1}"/>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5" name="Footer Placeholder 4">
            <a:extLst>
              <a:ext uri="{FF2B5EF4-FFF2-40B4-BE49-F238E27FC236}">
                <a16:creationId xmlns:a16="http://schemas.microsoft.com/office/drawing/2014/main" id="{04005CD4-2BB5-4DC1-BC48-4377B6353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48912-391F-4854-8F4C-526CBACD6509}"/>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377003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13C8-5721-49FB-A3CE-E310CEFE68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CBC7-03A7-4CEC-B556-5B58599DC4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F809B-9A4B-4D8E-8B1C-F5E0A3573D28}"/>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5" name="Footer Placeholder 4">
            <a:extLst>
              <a:ext uri="{FF2B5EF4-FFF2-40B4-BE49-F238E27FC236}">
                <a16:creationId xmlns:a16="http://schemas.microsoft.com/office/drawing/2014/main" id="{3ACCC251-EBFE-4936-8393-7CD671DD2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1CF4C-86D0-49F6-9151-294098437C3C}"/>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146129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5ACC0-750E-40D3-9A15-364E8B0BBA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6FDD5-FD68-43E2-8070-4870B8B230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531D4-F92B-427F-824A-350D0D7BA664}"/>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5" name="Footer Placeholder 4">
            <a:extLst>
              <a:ext uri="{FF2B5EF4-FFF2-40B4-BE49-F238E27FC236}">
                <a16:creationId xmlns:a16="http://schemas.microsoft.com/office/drawing/2014/main" id="{AB6732B2-F700-4227-8FE2-C39819FA1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CDECE-D776-4625-9894-FFC8A9E0576A}"/>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733870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color curved photo">
    <p:bg>
      <p:bgRef idx="1001">
        <a:schemeClr val="bg2"/>
      </p:bgRef>
    </p:bg>
    <p:spTree>
      <p:nvGrpSpPr>
        <p:cNvPr id="1" name=""/>
        <p:cNvGrpSpPr/>
        <p:nvPr/>
      </p:nvGrpSpPr>
      <p:grpSpPr>
        <a:xfrm>
          <a:off x="0" y="0"/>
          <a:ext cx="0" cy="0"/>
          <a:chOff x="0" y="0"/>
          <a:chExt cx="0" cy="0"/>
        </a:xfrm>
      </p:grpSpPr>
      <p:sp>
        <p:nvSpPr>
          <p:cNvPr id="11" name="Rectangle 1"/>
          <p:cNvSpPr/>
          <p:nvPr userDrawn="1"/>
        </p:nvSpPr>
        <p:spPr>
          <a:xfrm>
            <a:off x="6000752" y="1604433"/>
            <a:ext cx="6191249" cy="5283200"/>
          </a:xfrm>
          <a:custGeom>
            <a:avLst/>
            <a:gdLst>
              <a:gd name="connsiteX0" fmla="*/ 0 w 5143500"/>
              <a:gd name="connsiteY0" fmla="*/ 0 h 5143500"/>
              <a:gd name="connsiteX1" fmla="*/ 5143500 w 5143500"/>
              <a:gd name="connsiteY1" fmla="*/ 0 h 5143500"/>
              <a:gd name="connsiteX2" fmla="*/ 5143500 w 5143500"/>
              <a:gd name="connsiteY2" fmla="*/ 5143500 h 5143500"/>
              <a:gd name="connsiteX3" fmla="*/ 0 w 5143500"/>
              <a:gd name="connsiteY3" fmla="*/ 5143500 h 5143500"/>
              <a:gd name="connsiteX4" fmla="*/ 0 w 5143500"/>
              <a:gd name="connsiteY4" fmla="*/ 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8254 w 5144754"/>
              <a:gd name="connsiteY0" fmla="*/ 2006600 h 5143500"/>
              <a:gd name="connsiteX1" fmla="*/ 5144754 w 5144754"/>
              <a:gd name="connsiteY1" fmla="*/ 0 h 5143500"/>
              <a:gd name="connsiteX2" fmla="*/ 5144754 w 5144754"/>
              <a:gd name="connsiteY2" fmla="*/ 5143500 h 5143500"/>
              <a:gd name="connsiteX3" fmla="*/ 1254 w 5144754"/>
              <a:gd name="connsiteY3" fmla="*/ 5143500 h 5143500"/>
              <a:gd name="connsiteX4" fmla="*/ 1398254 w 5144754"/>
              <a:gd name="connsiteY4" fmla="*/ 2006600 h 5143500"/>
              <a:gd name="connsiteX0" fmla="*/ 1419236 w 5165736"/>
              <a:gd name="connsiteY0" fmla="*/ 2006600 h 5143500"/>
              <a:gd name="connsiteX1" fmla="*/ 5165736 w 5165736"/>
              <a:gd name="connsiteY1" fmla="*/ 0 h 5143500"/>
              <a:gd name="connsiteX2" fmla="*/ 5165736 w 5165736"/>
              <a:gd name="connsiteY2" fmla="*/ 5143500 h 5143500"/>
              <a:gd name="connsiteX3" fmla="*/ 22236 w 5165736"/>
              <a:gd name="connsiteY3" fmla="*/ 5143500 h 5143500"/>
              <a:gd name="connsiteX4" fmla="*/ 1419236 w 5165736"/>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600466 w 5143766"/>
              <a:gd name="connsiteY0" fmla="*/ 2120900 h 5143500"/>
              <a:gd name="connsiteX1" fmla="*/ 5143766 w 5143766"/>
              <a:gd name="connsiteY1" fmla="*/ 0 h 5143500"/>
              <a:gd name="connsiteX2" fmla="*/ 5143766 w 5143766"/>
              <a:gd name="connsiteY2" fmla="*/ 5143500 h 5143500"/>
              <a:gd name="connsiteX3" fmla="*/ 266 w 5143766"/>
              <a:gd name="connsiteY3" fmla="*/ 5143500 h 5143500"/>
              <a:gd name="connsiteX4" fmla="*/ 1600466 w 5143766"/>
              <a:gd name="connsiteY4" fmla="*/ 21209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1105234 w 5143833"/>
              <a:gd name="connsiteY3" fmla="*/ 5143500 h 5143500"/>
              <a:gd name="connsiteX4" fmla="*/ 333 w 5143833"/>
              <a:gd name="connsiteY4" fmla="*/ 5143500 h 5143500"/>
              <a:gd name="connsiteX5" fmla="*/ 1435433 w 5143833"/>
              <a:gd name="connsiteY5" fmla="*/ 2159000 h 5143500"/>
              <a:gd name="connsiteX0" fmla="*/ 487278 w 4195678"/>
              <a:gd name="connsiteY0" fmla="*/ 2159000 h 5168900"/>
              <a:gd name="connsiteX1" fmla="*/ 4195678 w 4195678"/>
              <a:gd name="connsiteY1" fmla="*/ 0 h 5168900"/>
              <a:gd name="connsiteX2" fmla="*/ 4195678 w 4195678"/>
              <a:gd name="connsiteY2" fmla="*/ 5143500 h 5168900"/>
              <a:gd name="connsiteX3" fmla="*/ 157079 w 4195678"/>
              <a:gd name="connsiteY3" fmla="*/ 5143500 h 5168900"/>
              <a:gd name="connsiteX4" fmla="*/ 144378 w 4195678"/>
              <a:gd name="connsiteY4" fmla="*/ 5168900 h 5168900"/>
              <a:gd name="connsiteX5" fmla="*/ 487278 w 4195678"/>
              <a:gd name="connsiteY5" fmla="*/ 2159000 h 5168900"/>
              <a:gd name="connsiteX0" fmla="*/ 928533 w 4636933"/>
              <a:gd name="connsiteY0" fmla="*/ 2159000 h 5181600"/>
              <a:gd name="connsiteX1" fmla="*/ 4636933 w 4636933"/>
              <a:gd name="connsiteY1" fmla="*/ 0 h 5181600"/>
              <a:gd name="connsiteX2" fmla="*/ 4636933 w 4636933"/>
              <a:gd name="connsiteY2" fmla="*/ 5143500 h 5181600"/>
              <a:gd name="connsiteX3" fmla="*/ 598334 w 4636933"/>
              <a:gd name="connsiteY3" fmla="*/ 5143500 h 5181600"/>
              <a:gd name="connsiteX4" fmla="*/ 1433 w 4636933"/>
              <a:gd name="connsiteY4" fmla="*/ 5181600 h 5181600"/>
              <a:gd name="connsiteX5" fmla="*/ 928533 w 4636933"/>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5" fmla="*/ 927100 w 4635500"/>
              <a:gd name="connsiteY5" fmla="*/ 21590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5147 h 5145147"/>
              <a:gd name="connsiteX1" fmla="*/ 4635500 w 4635500"/>
              <a:gd name="connsiteY1" fmla="*/ 1647 h 5145147"/>
              <a:gd name="connsiteX2" fmla="*/ 4635500 w 4635500"/>
              <a:gd name="connsiteY2" fmla="*/ 5145147 h 5145147"/>
              <a:gd name="connsiteX3" fmla="*/ 596901 w 4635500"/>
              <a:gd name="connsiteY3" fmla="*/ 5145147 h 5145147"/>
              <a:gd name="connsiteX4" fmla="*/ 0 w 4635500"/>
              <a:gd name="connsiteY4" fmla="*/ 5145147 h 5145147"/>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457700"/>
              <a:gd name="connsiteY0" fmla="*/ 5143500 h 5143500"/>
              <a:gd name="connsiteX1" fmla="*/ 4457700 w 4457700"/>
              <a:gd name="connsiteY1" fmla="*/ 0 h 5143500"/>
              <a:gd name="connsiteX2" fmla="*/ 4457700 w 4457700"/>
              <a:gd name="connsiteY2" fmla="*/ 5143500 h 5143500"/>
              <a:gd name="connsiteX3" fmla="*/ 419101 w 4457700"/>
              <a:gd name="connsiteY3" fmla="*/ 5143500 h 5143500"/>
              <a:gd name="connsiteX4" fmla="*/ 0 w 4457700"/>
              <a:gd name="connsiteY4" fmla="*/ 5143500 h 51435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100" h="5143500">
                <a:moveTo>
                  <a:pt x="0" y="5130800"/>
                </a:moveTo>
                <a:cubicBezTo>
                  <a:pt x="215900" y="1136650"/>
                  <a:pt x="3012017" y="38100"/>
                  <a:pt x="4610100" y="0"/>
                </a:cubicBezTo>
                <a:lnTo>
                  <a:pt x="4610100" y="5143500"/>
                </a:lnTo>
                <a:lnTo>
                  <a:pt x="571501" y="5143500"/>
                </a:lnTo>
                <a:lnTo>
                  <a:pt x="0" y="5130800"/>
                </a:lnTo>
                <a:close/>
              </a:path>
            </a:pathLst>
          </a:custGeom>
          <a:solidFill>
            <a:srgbClr val="4F2D7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4" name="Straight Connector 13"/>
          <p:cNvCxnSpPr/>
          <p:nvPr userDrawn="1"/>
        </p:nvCxnSpPr>
        <p:spPr>
          <a:xfrm>
            <a:off x="635002" y="4337273"/>
            <a:ext cx="2082799" cy="0"/>
          </a:xfrm>
          <a:prstGeom prst="line">
            <a:avLst/>
          </a:prstGeom>
          <a:ln w="28575" cap="rnd">
            <a:solidFill>
              <a:srgbClr val="4F2D7F"/>
            </a:solidFill>
          </a:ln>
        </p:spPr>
        <p:style>
          <a:lnRef idx="1">
            <a:schemeClr val="accent1"/>
          </a:lnRef>
          <a:fillRef idx="0">
            <a:schemeClr val="accent1"/>
          </a:fillRef>
          <a:effectRef idx="0">
            <a:schemeClr val="accent1"/>
          </a:effectRef>
          <a:fontRef idx="minor">
            <a:schemeClr val="tx1"/>
          </a:fontRef>
        </p:style>
      </p:cxnSp>
      <p:sp>
        <p:nvSpPr>
          <p:cNvPr id="15" name="Title Placeholder"/>
          <p:cNvSpPr>
            <a:spLocks noGrp="1" noChangeArrowheads="1"/>
          </p:cNvSpPr>
          <p:nvPr>
            <p:ph type="ctrTitle" sz="quarter"/>
          </p:nvPr>
        </p:nvSpPr>
        <p:spPr>
          <a:xfrm>
            <a:off x="609600" y="1964482"/>
            <a:ext cx="7264400" cy="1489289"/>
          </a:xfrm>
        </p:spPr>
        <p:txBody>
          <a:bodyPr anchor="b"/>
          <a:lstStyle>
            <a:lvl1pPr>
              <a:defRPr sz="4800">
                <a:solidFill>
                  <a:srgbClr val="4F2D7F"/>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Text Placeholder 10"/>
          <p:cNvSpPr>
            <a:spLocks noGrp="1"/>
          </p:cNvSpPr>
          <p:nvPr>
            <p:ph type="body" sz="quarter" idx="10" hasCustomPrompt="1"/>
          </p:nvPr>
        </p:nvSpPr>
        <p:spPr>
          <a:xfrm>
            <a:off x="609600" y="3453771"/>
            <a:ext cx="7264400" cy="355397"/>
          </a:xfrm>
        </p:spPr>
        <p:txBody>
          <a:bodyPr anchor="b"/>
          <a:lstStyle>
            <a:lvl1pPr marL="0" indent="0">
              <a:buNone/>
              <a:defRPr sz="2400" b="0" i="0">
                <a:latin typeface="Arial" panose="020B0604020202020204" pitchFamily="34" charset="0"/>
                <a:ea typeface="Arial" panose="020B0604020202020204" pitchFamily="34" charset="0"/>
                <a:cs typeface="Arial" panose="020B0604020202020204" pitchFamily="34" charset="0"/>
              </a:defRPr>
            </a:lvl1pPr>
          </a:lstStyle>
          <a:p>
            <a:pPr lvl="0"/>
            <a:r>
              <a:rPr lang="en-US" dirty="0"/>
              <a:t>Secondary header here</a:t>
            </a:r>
          </a:p>
        </p:txBody>
      </p:sp>
      <p:sp>
        <p:nvSpPr>
          <p:cNvPr id="18" name="Content Placeholder 12"/>
          <p:cNvSpPr>
            <a:spLocks noGrp="1"/>
          </p:cNvSpPr>
          <p:nvPr>
            <p:ph sz="quarter" idx="11" hasCustomPrompt="1"/>
          </p:nvPr>
        </p:nvSpPr>
        <p:spPr>
          <a:xfrm>
            <a:off x="609601" y="4462222"/>
            <a:ext cx="5176761" cy="678543"/>
          </a:xfrm>
        </p:spPr>
        <p:txBody>
          <a:bodyPr/>
          <a:lstStyle>
            <a:lvl1pPr marL="0" indent="0">
              <a:buNone/>
              <a:defRPr sz="1733" b="1" i="0">
                <a:latin typeface="Arial" panose="020B0604020202020204" pitchFamily="34" charset="0"/>
                <a:ea typeface="Arial" panose="020B0604020202020204" pitchFamily="34" charset="0"/>
                <a:cs typeface="Arial" panose="020B0604020202020204" pitchFamily="34" charset="0"/>
              </a:defRPr>
            </a:lvl1pPr>
          </a:lstStyle>
          <a:p>
            <a:pPr lvl="0"/>
            <a:r>
              <a:rPr lang="en-US" dirty="0"/>
              <a:t>DATE TO GO HERE</a:t>
            </a:r>
          </a:p>
        </p:txBody>
      </p:sp>
    </p:spTree>
    <p:extLst>
      <p:ext uri="{BB962C8B-B14F-4D97-AF65-F5344CB8AC3E}">
        <p14:creationId xmlns:p14="http://schemas.microsoft.com/office/powerpoint/2010/main" val="13241422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1EDD-0955-4B9B-A81A-635860FBB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F5EF8-0D8F-47A5-8B5A-3F7E1BB5D0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BC231-A1E3-421A-B616-84A52ECD2366}"/>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5" name="Footer Placeholder 4">
            <a:extLst>
              <a:ext uri="{FF2B5EF4-FFF2-40B4-BE49-F238E27FC236}">
                <a16:creationId xmlns:a16="http://schemas.microsoft.com/office/drawing/2014/main" id="{F59DAA88-7167-423E-9198-E3E3D6078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5833F-E4E8-417A-8D17-29DD1BC7E048}"/>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412849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5A21-EC38-4796-A8A7-65D827955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1FA55D-B754-4671-8962-F9712BE84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C5956-8A44-4828-BF76-F2BF676C2BBA}"/>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5" name="Footer Placeholder 4">
            <a:extLst>
              <a:ext uri="{FF2B5EF4-FFF2-40B4-BE49-F238E27FC236}">
                <a16:creationId xmlns:a16="http://schemas.microsoft.com/office/drawing/2014/main" id="{44EBA62D-097E-498E-82C5-8E1CE546F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73797-3F64-4B69-836C-97CBD02A4823}"/>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411148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B17D-D141-4DB3-B47B-3295B4DFB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5FD1B-E087-43D5-8B7A-1FFA36084A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6FAC4F-1FBC-4AAE-B8FA-703EBF905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018731-79B7-4107-9AA9-E6D39F71396D}"/>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6" name="Footer Placeholder 5">
            <a:extLst>
              <a:ext uri="{FF2B5EF4-FFF2-40B4-BE49-F238E27FC236}">
                <a16:creationId xmlns:a16="http://schemas.microsoft.com/office/drawing/2014/main" id="{6EFAA60B-9210-4A51-9FAC-EA981FD2B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BA44A-8BE0-46C5-B3A6-89209EC146D6}"/>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47818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CC1BF-271B-4928-AB7F-A43B36F4B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AE57CC-A923-4071-BF98-DCDCF8819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4EF8C-0F26-4D20-89ED-0ED0ED910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0610F7-0F9C-40DF-9B44-773F08871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55B4D7-D9F8-4D18-957C-6754CD4458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4BEBDA-4FB8-4AA1-9D5B-CEA06EA450D3}"/>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8" name="Footer Placeholder 7">
            <a:extLst>
              <a:ext uri="{FF2B5EF4-FFF2-40B4-BE49-F238E27FC236}">
                <a16:creationId xmlns:a16="http://schemas.microsoft.com/office/drawing/2014/main" id="{00021E20-3DF4-408F-89AD-9C37F3F03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B837AF-F13F-4FF3-AFB1-5F00A33C71FF}"/>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306424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0DBD-AD1E-47BD-B36F-330345BE8D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8A5BA-B65F-45FF-A6D9-E38054B6ACA3}"/>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4" name="Footer Placeholder 3">
            <a:extLst>
              <a:ext uri="{FF2B5EF4-FFF2-40B4-BE49-F238E27FC236}">
                <a16:creationId xmlns:a16="http://schemas.microsoft.com/office/drawing/2014/main" id="{94C84FCF-F73E-4A84-BD52-8825E206DD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C56FE1-77D3-4CC5-87D9-9849B9BD600A}"/>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277215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83ACA-F553-46BA-8B6A-F413C91F6143}"/>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3" name="Footer Placeholder 2">
            <a:extLst>
              <a:ext uri="{FF2B5EF4-FFF2-40B4-BE49-F238E27FC236}">
                <a16:creationId xmlns:a16="http://schemas.microsoft.com/office/drawing/2014/main" id="{6402098E-8786-4145-A21A-808287BDDE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7F6F9-7375-4539-AB47-39DB49F91E17}"/>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55673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9ACE-DCA3-43A1-A9B2-82825C182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570AA9-AE4D-4544-98FB-E378429B7E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D4053-CD04-474A-85E7-75358D213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74357-1AE1-4BB9-8540-BC49A1C9D464}"/>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6" name="Footer Placeholder 5">
            <a:extLst>
              <a:ext uri="{FF2B5EF4-FFF2-40B4-BE49-F238E27FC236}">
                <a16:creationId xmlns:a16="http://schemas.microsoft.com/office/drawing/2014/main" id="{0FDA8756-6147-49E0-B6E6-893123730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A1B63-A90F-4880-9CEB-2101B8F0EED0}"/>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19418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14A6-A032-4FC8-8BA4-6C3E643B2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B47527-487F-44AC-89E6-EC0EA664D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49D481-C885-4EE2-9C07-27790651E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18BBE-A992-4773-847C-4EF135345385}"/>
              </a:ext>
            </a:extLst>
          </p:cNvPr>
          <p:cNvSpPr>
            <a:spLocks noGrp="1"/>
          </p:cNvSpPr>
          <p:nvPr>
            <p:ph type="dt" sz="half" idx="10"/>
          </p:nvPr>
        </p:nvSpPr>
        <p:spPr/>
        <p:txBody>
          <a:bodyPr/>
          <a:lstStyle/>
          <a:p>
            <a:fld id="{131763E8-4F51-4838-94B4-CEBFC0EFC422}" type="datetimeFigureOut">
              <a:rPr lang="en-US" smtClean="0"/>
              <a:t>6/12/2020</a:t>
            </a:fld>
            <a:endParaRPr lang="en-US"/>
          </a:p>
        </p:txBody>
      </p:sp>
      <p:sp>
        <p:nvSpPr>
          <p:cNvPr id="6" name="Footer Placeholder 5">
            <a:extLst>
              <a:ext uri="{FF2B5EF4-FFF2-40B4-BE49-F238E27FC236}">
                <a16:creationId xmlns:a16="http://schemas.microsoft.com/office/drawing/2014/main" id="{9A9F5B51-2933-42F7-B9FA-29AEAF24F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EA7E8-52B8-4841-B630-1B13E06085E8}"/>
              </a:ext>
            </a:extLst>
          </p:cNvPr>
          <p:cNvSpPr>
            <a:spLocks noGrp="1"/>
          </p:cNvSpPr>
          <p:nvPr>
            <p:ph type="sldNum" sz="quarter" idx="12"/>
          </p:nvPr>
        </p:nvSpPr>
        <p:spPr/>
        <p:txBody>
          <a:bodyPr/>
          <a:lstStyle/>
          <a:p>
            <a:fld id="{77702714-046A-4961-ADA0-09E0FD67B4D5}" type="slidenum">
              <a:rPr lang="en-US" smtClean="0"/>
              <a:t>‹#›</a:t>
            </a:fld>
            <a:endParaRPr lang="en-US"/>
          </a:p>
        </p:txBody>
      </p:sp>
    </p:spTree>
    <p:extLst>
      <p:ext uri="{BB962C8B-B14F-4D97-AF65-F5344CB8AC3E}">
        <p14:creationId xmlns:p14="http://schemas.microsoft.com/office/powerpoint/2010/main" val="176580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9EEF9-790F-44E2-B574-E08AB8B7B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848871-9E3D-4278-B233-1CCC9BA28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004BA-678F-47BE-ADE3-E5FFE0F4C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763E8-4F51-4838-94B4-CEBFC0EFC422}" type="datetimeFigureOut">
              <a:rPr lang="en-US" smtClean="0"/>
              <a:t>6/12/2020</a:t>
            </a:fld>
            <a:endParaRPr lang="en-US"/>
          </a:p>
        </p:txBody>
      </p:sp>
      <p:sp>
        <p:nvSpPr>
          <p:cNvPr id="5" name="Footer Placeholder 4">
            <a:extLst>
              <a:ext uri="{FF2B5EF4-FFF2-40B4-BE49-F238E27FC236}">
                <a16:creationId xmlns:a16="http://schemas.microsoft.com/office/drawing/2014/main" id="{0DA999D7-32CD-452B-8584-E671CB23F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939CD4-1477-46B3-B6B6-66FE6A084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02714-046A-4961-ADA0-09E0FD67B4D5}" type="slidenum">
              <a:rPr lang="en-US" smtClean="0"/>
              <a:t>‹#›</a:t>
            </a:fld>
            <a:endParaRPr lang="en-US"/>
          </a:p>
        </p:txBody>
      </p:sp>
    </p:spTree>
    <p:extLst>
      <p:ext uri="{BB962C8B-B14F-4D97-AF65-F5344CB8AC3E}">
        <p14:creationId xmlns:p14="http://schemas.microsoft.com/office/powerpoint/2010/main" val="2725647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1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5307A8-0694-4A10-AF30-576CB4DA918D}"/>
              </a:ext>
            </a:extLst>
          </p:cNvPr>
          <p:cNvSpPr>
            <a:spLocks noGrp="1"/>
          </p:cNvSpPr>
          <p:nvPr>
            <p:ph type="ctrTitle" sz="quarter"/>
          </p:nvPr>
        </p:nvSpPr>
        <p:spPr>
          <a:xfrm>
            <a:off x="4038600" y="1939159"/>
            <a:ext cx="7644627" cy="2751086"/>
          </a:xfrm>
        </p:spPr>
        <p:txBody>
          <a:bodyPr vert="horz" lIns="91440" tIns="45720" rIns="91440" bIns="45720" rtlCol="0" anchor="b">
            <a:normAutofit/>
          </a:bodyPr>
          <a:lstStyle/>
          <a:p>
            <a:pPr algn="r"/>
            <a:r>
              <a:rPr lang="en-US" dirty="0"/>
              <a:t>HR Analytics-</a:t>
            </a:r>
            <a:br>
              <a:rPr lang="en-US" dirty="0"/>
            </a:br>
            <a:r>
              <a:rPr lang="en-US" sz="4000" dirty="0"/>
              <a:t>Who should we promote</a:t>
            </a:r>
            <a:endParaRPr lang="en-US" sz="4000"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75918BA2-ACF2-4720-8172-010D1C6D8DF8}"/>
              </a:ext>
            </a:extLst>
          </p:cNvPr>
          <p:cNvSpPr>
            <a:spLocks noGrp="1"/>
          </p:cNvSpPr>
          <p:nvPr>
            <p:ph sz="quarter" idx="11"/>
          </p:nvPr>
        </p:nvSpPr>
        <p:spPr>
          <a:xfrm>
            <a:off x="4038600" y="4782320"/>
            <a:ext cx="7644627" cy="1329443"/>
          </a:xfrm>
        </p:spPr>
        <p:txBody>
          <a:bodyPr vert="horz" lIns="91440" tIns="45720" rIns="91440" bIns="45720" rtlCol="0">
            <a:normAutofit/>
          </a:bodyPr>
          <a:lstStyle/>
          <a:p>
            <a:pPr algn="r"/>
            <a:r>
              <a:rPr lang="en-US" sz="2400" dirty="0">
                <a:latin typeface="+mn-lt"/>
                <a:ea typeface="+mn-ea"/>
                <a:cs typeface="+mn-cs"/>
              </a:rPr>
              <a:t>Nishant Saurabh</a:t>
            </a:r>
          </a:p>
          <a:p>
            <a:pPr algn="r"/>
            <a:r>
              <a:rPr lang="en-US" sz="2400" dirty="0">
                <a:latin typeface="+mn-lt"/>
                <a:ea typeface="+mn-ea"/>
                <a:cs typeface="+mn-cs"/>
              </a:rPr>
              <a:t>6</a:t>
            </a:r>
            <a:r>
              <a:rPr lang="en-US" sz="2400" kern="1200" dirty="0">
                <a:solidFill>
                  <a:schemeClr val="tx1"/>
                </a:solidFill>
                <a:latin typeface="+mn-lt"/>
                <a:ea typeface="+mn-ea"/>
                <a:cs typeface="+mn-cs"/>
              </a:rPr>
              <a:t>/9/2020</a:t>
            </a:r>
          </a:p>
        </p:txBody>
      </p:sp>
    </p:spTree>
    <p:extLst>
      <p:ext uri="{BB962C8B-B14F-4D97-AF65-F5344CB8AC3E}">
        <p14:creationId xmlns:p14="http://schemas.microsoft.com/office/powerpoint/2010/main" val="203577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Statistical Data Analysis - 2</a:t>
            </a:r>
          </a:p>
        </p:txBody>
      </p:sp>
      <p:sp>
        <p:nvSpPr>
          <p:cNvPr id="16" name="Rectangle 15">
            <a:extLst>
              <a:ext uri="{FF2B5EF4-FFF2-40B4-BE49-F238E27FC236}">
                <a16:creationId xmlns:a16="http://schemas.microsoft.com/office/drawing/2014/main" id="{77D4E3D0-7D2C-473F-8FAA-E2531A3BC843}"/>
              </a:ext>
            </a:extLst>
          </p:cNvPr>
          <p:cNvSpPr/>
          <p:nvPr/>
        </p:nvSpPr>
        <p:spPr>
          <a:xfrm>
            <a:off x="433246" y="1153637"/>
            <a:ext cx="8428383" cy="2031325"/>
          </a:xfrm>
          <a:prstGeom prst="rect">
            <a:avLst/>
          </a:prstGeom>
        </p:spPr>
        <p:txBody>
          <a:bodyPr wrap="square">
            <a:spAutoFit/>
          </a:bodyPr>
          <a:lstStyle/>
          <a:p>
            <a:r>
              <a:rPr lang="en-US" dirty="0"/>
              <a:t>Step 2: Visualizing the data and looking at some other deep data analysis, I conceptualized two NULL hypotheses and performed the frequentist approach to prove/disprove the same. I will detail out one of them in the below steps.</a:t>
            </a:r>
          </a:p>
          <a:p>
            <a:br>
              <a:rPr lang="en-US" dirty="0"/>
            </a:br>
            <a:r>
              <a:rPr lang="en-US" dirty="0"/>
              <a:t>Step 3: One of correlation I noticed through visualization was between Previous year ratings and how it influences if someone met there KPI &gt; 80%.</a:t>
            </a:r>
            <a:br>
              <a:rPr lang="en-US" dirty="0"/>
            </a:br>
            <a:endParaRPr lang="en-US" dirty="0"/>
          </a:p>
        </p:txBody>
      </p:sp>
      <p:pic>
        <p:nvPicPr>
          <p:cNvPr id="8194" name="Picture 2">
            <a:extLst>
              <a:ext uri="{FF2B5EF4-FFF2-40B4-BE49-F238E27FC236}">
                <a16:creationId xmlns:a16="http://schemas.microsoft.com/office/drawing/2014/main" id="{B84892A8-EC60-4BA4-B8E4-5D21AC310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45" y="3268436"/>
            <a:ext cx="7665725" cy="305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71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Statistical Data Analysis - 3</a:t>
            </a:r>
          </a:p>
        </p:txBody>
      </p:sp>
      <p:sp>
        <p:nvSpPr>
          <p:cNvPr id="16" name="Rectangle 15">
            <a:extLst>
              <a:ext uri="{FF2B5EF4-FFF2-40B4-BE49-F238E27FC236}">
                <a16:creationId xmlns:a16="http://schemas.microsoft.com/office/drawing/2014/main" id="{77D4E3D0-7D2C-473F-8FAA-E2531A3BC843}"/>
              </a:ext>
            </a:extLst>
          </p:cNvPr>
          <p:cNvSpPr/>
          <p:nvPr/>
        </p:nvSpPr>
        <p:spPr>
          <a:xfrm>
            <a:off x="433246" y="1153637"/>
            <a:ext cx="8428383" cy="4247317"/>
          </a:xfrm>
          <a:prstGeom prst="rect">
            <a:avLst/>
          </a:prstGeom>
        </p:spPr>
        <p:txBody>
          <a:bodyPr wrap="square">
            <a:spAutoFit/>
          </a:bodyPr>
          <a:lstStyle/>
          <a:p>
            <a:r>
              <a:rPr lang="en-US" dirty="0"/>
              <a:t>Through Visualizing and analyzing I conceptualized the below NULL Hypothesis for further research:</a:t>
            </a:r>
          </a:p>
          <a:p>
            <a:br>
              <a:rPr lang="en-US" dirty="0"/>
            </a:br>
            <a:r>
              <a:rPr lang="en-US" b="1" u="sng" dirty="0"/>
              <a:t>My NULL Hypothesis: </a:t>
            </a:r>
            <a:r>
              <a:rPr lang="en-US" dirty="0"/>
              <a:t>Previous Year rating has no influence on if someone meets KPI &gt; 80 % or in other words there is no statistical significance between both the variables.</a:t>
            </a:r>
          </a:p>
          <a:p>
            <a:br>
              <a:rPr lang="en-US" dirty="0"/>
            </a:br>
            <a:r>
              <a:rPr lang="en-US" dirty="0"/>
              <a:t>Since both the variables in consideration were </a:t>
            </a:r>
            <a:r>
              <a:rPr lang="en-US" b="1" dirty="0"/>
              <a:t>categorical variables - I used to Chi Squared Test</a:t>
            </a:r>
            <a:endParaRPr lang="en-US" dirty="0"/>
          </a:p>
          <a:p>
            <a:br>
              <a:rPr lang="en-US" dirty="0"/>
            </a:br>
            <a:r>
              <a:rPr lang="en-US" dirty="0"/>
              <a:t>Step 4: I went ahead with Significance level (Alpha) of 0.05 and would accept the NULL hypothesis with below conditions being true:</a:t>
            </a:r>
          </a:p>
          <a:p>
            <a:endParaRPr lang="en-US" dirty="0"/>
          </a:p>
          <a:p>
            <a:pPr marL="742950" lvl="1" indent="-285750" fontAlgn="base">
              <a:buFont typeface="Arial" panose="020B0604020202020204" pitchFamily="34" charset="0"/>
              <a:buChar char="•"/>
            </a:pPr>
            <a:r>
              <a:rPr lang="en-US" dirty="0"/>
              <a:t>If my P value is greater than or equal to Alpha</a:t>
            </a:r>
          </a:p>
          <a:p>
            <a:pPr marL="742950" lvl="1" indent="-285750" fontAlgn="base">
              <a:buFont typeface="Arial" panose="020B0604020202020204" pitchFamily="34" charset="0"/>
              <a:buChar char="•"/>
            </a:pPr>
            <a:r>
              <a:rPr lang="en-US" dirty="0"/>
              <a:t>If my </a:t>
            </a:r>
            <a:r>
              <a:rPr lang="en-US" dirty="0" err="1"/>
              <a:t>chi_square_statistic</a:t>
            </a:r>
            <a:r>
              <a:rPr lang="en-US" dirty="0"/>
              <a:t> is less than equal to </a:t>
            </a:r>
            <a:r>
              <a:rPr lang="en-US" dirty="0" err="1"/>
              <a:t>critical_value</a:t>
            </a:r>
            <a:endParaRPr lang="en-US" dirty="0"/>
          </a:p>
          <a:p>
            <a:endParaRPr lang="en-US" dirty="0"/>
          </a:p>
        </p:txBody>
      </p:sp>
    </p:spTree>
    <p:extLst>
      <p:ext uri="{BB962C8B-B14F-4D97-AF65-F5344CB8AC3E}">
        <p14:creationId xmlns:p14="http://schemas.microsoft.com/office/powerpoint/2010/main" val="54647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Statistical Data Analysis - 4</a:t>
            </a:r>
          </a:p>
        </p:txBody>
      </p:sp>
      <p:pic>
        <p:nvPicPr>
          <p:cNvPr id="9218" name="Picture 2">
            <a:extLst>
              <a:ext uri="{FF2B5EF4-FFF2-40B4-BE49-F238E27FC236}">
                <a16:creationId xmlns:a16="http://schemas.microsoft.com/office/drawing/2014/main" id="{958C00B6-E08F-41E7-A03F-4A54B3361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62" y="1164772"/>
            <a:ext cx="8098971" cy="309154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6951164-11AD-4025-96F3-58EBC1571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61" y="4740728"/>
            <a:ext cx="8098971"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44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Statistical Data Analysis - Conclusions</a:t>
            </a:r>
          </a:p>
        </p:txBody>
      </p:sp>
      <p:sp>
        <p:nvSpPr>
          <p:cNvPr id="5" name="Rectangle 4">
            <a:extLst>
              <a:ext uri="{FF2B5EF4-FFF2-40B4-BE49-F238E27FC236}">
                <a16:creationId xmlns:a16="http://schemas.microsoft.com/office/drawing/2014/main" id="{885A5627-374F-44F3-93C6-2295970316CC}"/>
              </a:ext>
            </a:extLst>
          </p:cNvPr>
          <p:cNvSpPr/>
          <p:nvPr/>
        </p:nvSpPr>
        <p:spPr>
          <a:xfrm>
            <a:off x="413368" y="1720167"/>
            <a:ext cx="8428383" cy="3139321"/>
          </a:xfrm>
          <a:prstGeom prst="rect">
            <a:avLst/>
          </a:prstGeom>
        </p:spPr>
        <p:txBody>
          <a:bodyPr wrap="square">
            <a:spAutoFit/>
          </a:bodyPr>
          <a:lstStyle/>
          <a:p>
            <a:r>
              <a:rPr lang="en-US" b="1" u="sng" dirty="0"/>
              <a:t>Conclusions:</a:t>
            </a:r>
            <a:r>
              <a:rPr lang="en-US" dirty="0"/>
              <a:t> As we can refer above. Both my P Value(0.0) was less than my Alpha of 0.05 and Chi Squared Static (6826) was greater than my critical value (9.48). This led to me to conclude that the NULL hypothesis has to be rejected.</a:t>
            </a:r>
          </a:p>
          <a:p>
            <a:br>
              <a:rPr lang="en-US" dirty="0"/>
            </a:br>
            <a:r>
              <a:rPr lang="en-US" dirty="0"/>
              <a:t>Or in other words the data that we visualized showing dependency between Previous Year Ration and KPI Met &gt;80 </a:t>
            </a:r>
            <a:r>
              <a:rPr lang="en-US" b="1" dirty="0"/>
              <a:t>was not just any random observation and did had some statistical significance to the same.</a:t>
            </a:r>
            <a:endParaRPr lang="en-US" dirty="0"/>
          </a:p>
          <a:p>
            <a:br>
              <a:rPr lang="en-US" dirty="0"/>
            </a:br>
            <a:r>
              <a:rPr lang="en-US" dirty="0"/>
              <a:t>With the above observation I moved on to my next step - Machine Learning.</a:t>
            </a:r>
          </a:p>
          <a:p>
            <a:br>
              <a:rPr lang="en-US" dirty="0"/>
            </a:br>
            <a:endParaRPr lang="en-US" dirty="0"/>
          </a:p>
        </p:txBody>
      </p:sp>
    </p:spTree>
    <p:extLst>
      <p:ext uri="{BB962C8B-B14F-4D97-AF65-F5344CB8AC3E}">
        <p14:creationId xmlns:p14="http://schemas.microsoft.com/office/powerpoint/2010/main" val="244237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08906"/>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Approach</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380530"/>
            <a:ext cx="8428383" cy="5355312"/>
          </a:xfrm>
          <a:prstGeom prst="rect">
            <a:avLst/>
          </a:prstGeom>
        </p:spPr>
        <p:txBody>
          <a:bodyPr wrap="square">
            <a:spAutoFit/>
          </a:bodyPr>
          <a:lstStyle/>
          <a:p>
            <a:r>
              <a:rPr lang="en-US" b="1" u="sng" dirty="0"/>
              <a:t>My Approach</a:t>
            </a:r>
          </a:p>
          <a:p>
            <a:endParaRPr lang="en-US" dirty="0"/>
          </a:p>
          <a:p>
            <a:pPr marL="285750" indent="-285750">
              <a:buFont typeface="Arial" panose="020B0604020202020204" pitchFamily="34" charset="0"/>
              <a:buChar char="•"/>
            </a:pPr>
            <a:r>
              <a:rPr lang="en-US" dirty="0"/>
              <a:t>Being a classification problem I will try below machine learning algorithms and then pick the best performing model out of same.</a:t>
            </a:r>
          </a:p>
          <a:p>
            <a:pPr marL="285750" indent="-285750">
              <a:buFont typeface="Arial" panose="020B0604020202020204" pitchFamily="34" charset="0"/>
              <a:buChar char="•"/>
            </a:pPr>
            <a:endParaRPr lang="en-US" dirty="0"/>
          </a:p>
          <a:p>
            <a:pPr marL="800100" lvl="1" indent="-342900">
              <a:buFont typeface="+mj-lt"/>
              <a:buAutoNum type="arabicPeriod"/>
            </a:pPr>
            <a:r>
              <a:rPr lang="en-US" dirty="0"/>
              <a:t>SVC</a:t>
            </a:r>
          </a:p>
          <a:p>
            <a:pPr marL="800100" lvl="1" indent="-342900">
              <a:buFont typeface="+mj-lt"/>
              <a:buAutoNum type="arabicPeriod"/>
            </a:pPr>
            <a:r>
              <a:rPr lang="en-US" dirty="0"/>
              <a:t>Random Forest</a:t>
            </a:r>
          </a:p>
          <a:p>
            <a:pPr marL="800100" lvl="1" indent="-342900">
              <a:buFont typeface="+mj-lt"/>
              <a:buAutoNum type="arabicPeriod"/>
            </a:pPr>
            <a:r>
              <a:rPr lang="en-US" dirty="0"/>
              <a:t>Logistic regression</a:t>
            </a:r>
          </a:p>
          <a:p>
            <a:pPr marL="800100" lvl="1" indent="-342900">
              <a:buFont typeface="+mj-lt"/>
              <a:buAutoNum type="arabicPeriod"/>
            </a:pPr>
            <a:r>
              <a:rPr lang="en-US" dirty="0"/>
              <a:t>KNN</a:t>
            </a:r>
          </a:p>
          <a:p>
            <a:pPr marL="800100" lvl="1" indent="-342900">
              <a:buFont typeface="+mj-lt"/>
              <a:buAutoNum type="arabicPeriod"/>
            </a:pPr>
            <a:r>
              <a:rPr lang="en-US" dirty="0"/>
              <a:t>XGBoost </a:t>
            </a:r>
          </a:p>
          <a:p>
            <a:pPr lvl="1"/>
            <a:endParaRPr lang="en-US" dirty="0"/>
          </a:p>
          <a:p>
            <a:pPr marL="285750" indent="-285750">
              <a:buFont typeface="Arial" panose="020B0604020202020204" pitchFamily="34" charset="0"/>
              <a:buChar char="•"/>
            </a:pPr>
            <a:r>
              <a:rPr lang="en-US" dirty="0"/>
              <a:t>For each of methods above I will try different parameter values to get the most optimized parameter combinations (Parameter Tuning)</a:t>
            </a:r>
          </a:p>
          <a:p>
            <a:pPr marL="285750" indent="-285750">
              <a:buFont typeface="Arial" panose="020B0604020202020204" pitchFamily="34" charset="0"/>
              <a:buChar char="•"/>
            </a:pPr>
            <a:r>
              <a:rPr lang="en-US" dirty="0"/>
              <a:t>Being imbalanced data set Accuracy Score may be misleading. </a:t>
            </a:r>
          </a:p>
          <a:p>
            <a:pPr marL="285750" indent="-285750">
              <a:buFont typeface="Arial" panose="020B0604020202020204" pitchFamily="34" charset="0"/>
              <a:buChar char="•"/>
            </a:pPr>
            <a:r>
              <a:rPr lang="en-US" dirty="0"/>
              <a:t>I will have to rate the model performance based on how well it will predict who got promoted </a:t>
            </a:r>
          </a:p>
          <a:p>
            <a:pPr marL="285750" indent="-285750">
              <a:buFont typeface="Arial" panose="020B0604020202020204" pitchFamily="34" charset="0"/>
              <a:buChar char="•"/>
            </a:pPr>
            <a:r>
              <a:rPr lang="en-US" dirty="0"/>
              <a:t>I will look for Precision/Recall and F1 Score for promoted = 1</a:t>
            </a:r>
          </a:p>
          <a:p>
            <a:br>
              <a:rPr lang="en-US" dirty="0"/>
            </a:br>
            <a:endParaRPr lang="en-US" dirty="0"/>
          </a:p>
        </p:txBody>
      </p:sp>
    </p:spTree>
    <p:extLst>
      <p:ext uri="{BB962C8B-B14F-4D97-AF65-F5344CB8AC3E}">
        <p14:creationId xmlns:p14="http://schemas.microsoft.com/office/powerpoint/2010/main" val="23699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08906"/>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Data Prep 1</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380530"/>
            <a:ext cx="10392538" cy="1477328"/>
          </a:xfrm>
          <a:prstGeom prst="rect">
            <a:avLst/>
          </a:prstGeom>
        </p:spPr>
        <p:txBody>
          <a:bodyPr wrap="square">
            <a:spAutoFit/>
          </a:bodyPr>
          <a:lstStyle/>
          <a:p>
            <a:r>
              <a:rPr lang="en-US" dirty="0"/>
              <a:t>Before we start will perform below data preparation steps:</a:t>
            </a:r>
          </a:p>
          <a:p>
            <a:pPr marL="285750" indent="-285750">
              <a:buFont typeface="Arial" panose="020B0604020202020204" pitchFamily="34" charset="0"/>
              <a:buChar char="•"/>
            </a:pPr>
            <a:r>
              <a:rPr lang="en-US" dirty="0"/>
              <a:t>Perform one hot encoding for categorical variables</a:t>
            </a:r>
          </a:p>
          <a:p>
            <a:endParaRPr lang="en-US" dirty="0"/>
          </a:p>
          <a:p>
            <a:br>
              <a:rPr lang="en-US" dirty="0"/>
            </a:br>
            <a:endParaRPr lang="en-US" dirty="0"/>
          </a:p>
        </p:txBody>
      </p:sp>
      <p:pic>
        <p:nvPicPr>
          <p:cNvPr id="2" name="Picture 1">
            <a:extLst>
              <a:ext uri="{FF2B5EF4-FFF2-40B4-BE49-F238E27FC236}">
                <a16:creationId xmlns:a16="http://schemas.microsoft.com/office/drawing/2014/main" id="{2D39D2BA-75EF-49FD-8FFE-EADF79E4348E}"/>
              </a:ext>
            </a:extLst>
          </p:cNvPr>
          <p:cNvPicPr>
            <a:picLocks noChangeAspect="1"/>
          </p:cNvPicPr>
          <p:nvPr/>
        </p:nvPicPr>
        <p:blipFill>
          <a:blip r:embed="rId2"/>
          <a:stretch>
            <a:fillRect/>
          </a:stretch>
        </p:blipFill>
        <p:spPr>
          <a:xfrm>
            <a:off x="275462" y="2525486"/>
            <a:ext cx="4935167" cy="3686627"/>
          </a:xfrm>
          <a:prstGeom prst="rect">
            <a:avLst/>
          </a:prstGeom>
        </p:spPr>
      </p:pic>
    </p:spTree>
    <p:extLst>
      <p:ext uri="{BB962C8B-B14F-4D97-AF65-F5344CB8AC3E}">
        <p14:creationId xmlns:p14="http://schemas.microsoft.com/office/powerpoint/2010/main" val="383384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Data Prep 2</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1477328"/>
          </a:xfrm>
          <a:prstGeom prst="rect">
            <a:avLst/>
          </a:prstGeom>
        </p:spPr>
        <p:txBody>
          <a:bodyPr wrap="square">
            <a:spAutoFit/>
          </a:bodyPr>
          <a:lstStyle/>
          <a:p>
            <a:pPr marL="285750" indent="-285750">
              <a:buFont typeface="Arial" panose="020B0604020202020204" pitchFamily="34" charset="0"/>
              <a:buChar char="•"/>
            </a:pPr>
            <a:r>
              <a:rPr lang="en-US" dirty="0"/>
              <a:t>Store feature matrix and response vector</a:t>
            </a:r>
          </a:p>
          <a:p>
            <a:pPr marL="285750" indent="-285750">
              <a:buFont typeface="Arial" panose="020B0604020202020204" pitchFamily="34" charset="0"/>
              <a:buChar char="•"/>
            </a:pPr>
            <a:r>
              <a:rPr lang="en-US" dirty="0"/>
              <a:t>Next, I will go for </a:t>
            </a:r>
            <a:r>
              <a:rPr lang="en-US" b="1" u="sng" dirty="0"/>
              <a:t>Feature scaling </a:t>
            </a:r>
            <a:r>
              <a:rPr lang="en-US" dirty="0"/>
              <a:t>to make sure all my features are of similar scale</a:t>
            </a:r>
          </a:p>
          <a:p>
            <a:pPr marL="285750" indent="-285750">
              <a:buFont typeface="Arial" panose="020B0604020202020204" pitchFamily="34" charset="0"/>
              <a:buChar char="•"/>
            </a:pPr>
            <a:endParaRPr lang="en-US" dirty="0"/>
          </a:p>
          <a:p>
            <a:r>
              <a:rPr lang="en-US" dirty="0"/>
              <a:t> </a:t>
            </a:r>
            <a:br>
              <a:rPr lang="en-US" dirty="0"/>
            </a:br>
            <a:endParaRPr lang="en-US" dirty="0"/>
          </a:p>
        </p:txBody>
      </p:sp>
      <p:pic>
        <p:nvPicPr>
          <p:cNvPr id="2" name="Picture 1">
            <a:extLst>
              <a:ext uri="{FF2B5EF4-FFF2-40B4-BE49-F238E27FC236}">
                <a16:creationId xmlns:a16="http://schemas.microsoft.com/office/drawing/2014/main" id="{D1D03CEB-64C8-40B5-8C38-11731179C3AC}"/>
              </a:ext>
            </a:extLst>
          </p:cNvPr>
          <p:cNvPicPr>
            <a:picLocks noChangeAspect="1"/>
          </p:cNvPicPr>
          <p:nvPr/>
        </p:nvPicPr>
        <p:blipFill>
          <a:blip r:embed="rId2"/>
          <a:stretch>
            <a:fillRect/>
          </a:stretch>
        </p:blipFill>
        <p:spPr>
          <a:xfrm>
            <a:off x="275462" y="4263890"/>
            <a:ext cx="10307411" cy="2223777"/>
          </a:xfrm>
          <a:prstGeom prst="rect">
            <a:avLst/>
          </a:prstGeom>
        </p:spPr>
      </p:pic>
      <p:pic>
        <p:nvPicPr>
          <p:cNvPr id="6" name="Picture 5">
            <a:extLst>
              <a:ext uri="{FF2B5EF4-FFF2-40B4-BE49-F238E27FC236}">
                <a16:creationId xmlns:a16="http://schemas.microsoft.com/office/drawing/2014/main" id="{6D6ABFF3-5335-4259-9249-C4F3F44E6290}"/>
              </a:ext>
            </a:extLst>
          </p:cNvPr>
          <p:cNvPicPr>
            <a:picLocks noChangeAspect="1"/>
          </p:cNvPicPr>
          <p:nvPr/>
        </p:nvPicPr>
        <p:blipFill>
          <a:blip r:embed="rId3"/>
          <a:stretch>
            <a:fillRect/>
          </a:stretch>
        </p:blipFill>
        <p:spPr>
          <a:xfrm>
            <a:off x="638629" y="1855448"/>
            <a:ext cx="9944244" cy="2643982"/>
          </a:xfrm>
          <a:prstGeom prst="rect">
            <a:avLst/>
          </a:prstGeom>
        </p:spPr>
      </p:pic>
    </p:spTree>
    <p:extLst>
      <p:ext uri="{BB962C8B-B14F-4D97-AF65-F5344CB8AC3E}">
        <p14:creationId xmlns:p14="http://schemas.microsoft.com/office/powerpoint/2010/main" val="418456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Logistic Regression 1</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4524315"/>
          </a:xfrm>
          <a:prstGeom prst="rect">
            <a:avLst/>
          </a:prstGeom>
        </p:spPr>
        <p:txBody>
          <a:bodyPr wrap="square">
            <a:spAutoFit/>
          </a:bodyPr>
          <a:lstStyle/>
          <a:p>
            <a:r>
              <a:rPr lang="en-US" b="1" u="sng" dirty="0"/>
              <a:t>What is Logistic regression </a:t>
            </a:r>
            <a:r>
              <a:rPr lang="en-US" dirty="0"/>
              <a:t>: Logistic regression is the appropriate regression analysis to conduct when the dependent variable is binary.  Like all regression analyses, the logistic regression is a predictive analysis and is used to describe data and to explain the relationship between one dependent binary variable and one or more nominal, ordinal, interval or ratio-level independent variables.</a:t>
            </a:r>
          </a:p>
          <a:p>
            <a:pPr marL="285750" indent="-285750">
              <a:buFont typeface="Arial" panose="020B0604020202020204" pitchFamily="34" charset="0"/>
              <a:buChar char="•"/>
            </a:pPr>
            <a:endParaRPr lang="en-US" dirty="0"/>
          </a:p>
          <a:p>
            <a:r>
              <a:rPr lang="en-US" dirty="0"/>
              <a:t>Some details on important parameters I will use for tuning</a:t>
            </a:r>
          </a:p>
          <a:p>
            <a:endParaRPr lang="en-US" dirty="0"/>
          </a:p>
          <a:p>
            <a:r>
              <a:rPr lang="en-US" b="1" u="sng" dirty="0"/>
              <a:t>Penalty:</a:t>
            </a:r>
          </a:p>
          <a:p>
            <a:pPr marL="285750" indent="-285750">
              <a:buFont typeface="Arial" panose="020B0604020202020204" pitchFamily="34" charset="0"/>
              <a:buChar char="•"/>
            </a:pPr>
            <a:r>
              <a:rPr lang="en-US" dirty="0"/>
              <a:t>This hyper-parameter is used to specify the type of normalization used.  Few of the values for this hyper-parameter can be l1, l2 or none. The default value is l2.</a:t>
            </a:r>
          </a:p>
          <a:p>
            <a:r>
              <a:rPr lang="en-US" b="1" u="sng" dirty="0"/>
              <a:t>Inverse of regularization(C):</a:t>
            </a:r>
          </a:p>
          <a:p>
            <a:pPr marL="285750" indent="-285750">
              <a:buFont typeface="Arial" panose="020B0604020202020204" pitchFamily="34" charset="0"/>
              <a:buChar char="•"/>
            </a:pPr>
            <a:r>
              <a:rPr lang="en-US" dirty="0"/>
              <a:t>This hyper-parameter is denoted as C. Smaller values of this hyper-parameter indicates a stronger regularization. Default value is 1.0</a:t>
            </a:r>
          </a:p>
          <a:p>
            <a:r>
              <a:rPr lang="en-US" b="1" u="sng" dirty="0"/>
              <a:t>Solver:</a:t>
            </a:r>
          </a:p>
          <a:p>
            <a:pPr marL="285750" indent="-285750">
              <a:buFont typeface="Arial" panose="020B0604020202020204" pitchFamily="34" charset="0"/>
              <a:buChar char="•"/>
            </a:pPr>
            <a:r>
              <a:rPr lang="en-US" dirty="0"/>
              <a:t>This indicates which algorithm to use in the optimization problem. Default value is </a:t>
            </a:r>
            <a:r>
              <a:rPr lang="en-US" dirty="0" err="1"/>
              <a:t>lbfgs</a:t>
            </a:r>
            <a:r>
              <a:rPr lang="en-US" dirty="0"/>
              <a:t>. other possible values are newton-cg, </a:t>
            </a:r>
            <a:r>
              <a:rPr lang="en-US" dirty="0" err="1"/>
              <a:t>liblinear</a:t>
            </a:r>
            <a:r>
              <a:rPr lang="en-US" dirty="0"/>
              <a:t>, sag, saga.</a:t>
            </a:r>
          </a:p>
        </p:txBody>
      </p:sp>
    </p:spTree>
    <p:extLst>
      <p:ext uri="{BB962C8B-B14F-4D97-AF65-F5344CB8AC3E}">
        <p14:creationId xmlns:p14="http://schemas.microsoft.com/office/powerpoint/2010/main" val="990597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Logistic Regression 2</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2031325"/>
          </a:xfrm>
          <a:prstGeom prst="rect">
            <a:avLst/>
          </a:prstGeom>
        </p:spPr>
        <p:txBody>
          <a:bodyPr wrap="square">
            <a:spAutoFit/>
          </a:bodyPr>
          <a:lstStyle/>
          <a:p>
            <a:pPr marL="285750" indent="-285750">
              <a:buFont typeface="Arial" panose="020B0604020202020204" pitchFamily="34" charset="0"/>
              <a:buChar char="•"/>
            </a:pPr>
            <a:r>
              <a:rPr lang="en-US" dirty="0"/>
              <a:t>To Start with I will define some model parameters</a:t>
            </a:r>
          </a:p>
          <a:p>
            <a:pPr marL="285750" indent="-285750">
              <a:buFont typeface="Arial" panose="020B0604020202020204" pitchFamily="34" charset="0"/>
              <a:buChar char="•"/>
            </a:pPr>
            <a:r>
              <a:rPr lang="en-US" dirty="0"/>
              <a:t>Next, will use a for loop to iterate through all possible parameter combinations and store classification report results in a </a:t>
            </a:r>
            <a:r>
              <a:rPr lang="en-US" dirty="0" err="1"/>
              <a:t>dataframe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br>
              <a:rPr lang="en-US" dirty="0"/>
            </a:br>
            <a:endParaRPr lang="en-US" dirty="0"/>
          </a:p>
        </p:txBody>
      </p:sp>
      <p:pic>
        <p:nvPicPr>
          <p:cNvPr id="3" name="Picture 2">
            <a:extLst>
              <a:ext uri="{FF2B5EF4-FFF2-40B4-BE49-F238E27FC236}">
                <a16:creationId xmlns:a16="http://schemas.microsoft.com/office/drawing/2014/main" id="{66BD5C66-313F-47D4-BAA4-0FFE7A7BEBFE}"/>
              </a:ext>
            </a:extLst>
          </p:cNvPr>
          <p:cNvPicPr>
            <a:picLocks noChangeAspect="1"/>
          </p:cNvPicPr>
          <p:nvPr/>
        </p:nvPicPr>
        <p:blipFill>
          <a:blip r:embed="rId2"/>
          <a:stretch>
            <a:fillRect/>
          </a:stretch>
        </p:blipFill>
        <p:spPr>
          <a:xfrm>
            <a:off x="398234" y="2275341"/>
            <a:ext cx="10405889" cy="3990975"/>
          </a:xfrm>
          <a:prstGeom prst="rect">
            <a:avLst/>
          </a:prstGeom>
        </p:spPr>
      </p:pic>
    </p:spTree>
    <p:extLst>
      <p:ext uri="{BB962C8B-B14F-4D97-AF65-F5344CB8AC3E}">
        <p14:creationId xmlns:p14="http://schemas.microsoft.com/office/powerpoint/2010/main" val="305686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Logistic Regression 3 </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923330"/>
          </a:xfrm>
          <a:prstGeom prst="rect">
            <a:avLst/>
          </a:prstGeom>
        </p:spPr>
        <p:txBody>
          <a:bodyPr wrap="square">
            <a:spAutoFit/>
          </a:bodyPr>
          <a:lstStyle/>
          <a:p>
            <a:pPr marL="285750" indent="-285750">
              <a:buFont typeface="Arial" panose="020B0604020202020204" pitchFamily="34" charset="0"/>
              <a:buChar char="•"/>
            </a:pPr>
            <a:r>
              <a:rPr lang="en-US" dirty="0"/>
              <a:t>Next, I will get the best training and test score for </a:t>
            </a:r>
            <a:r>
              <a:rPr lang="en-US" dirty="0" err="1"/>
              <a:t>Is_promoted</a:t>
            </a:r>
            <a:r>
              <a:rPr lang="en-US" dirty="0"/>
              <a:t> = 1 for Logistic regression model</a:t>
            </a:r>
          </a:p>
          <a:p>
            <a:r>
              <a:rPr lang="en-US" dirty="0"/>
              <a:t> </a:t>
            </a:r>
            <a:br>
              <a:rPr lang="en-US" dirty="0"/>
            </a:br>
            <a:endParaRPr lang="en-US" dirty="0"/>
          </a:p>
        </p:txBody>
      </p:sp>
      <p:pic>
        <p:nvPicPr>
          <p:cNvPr id="3" name="Picture 2">
            <a:extLst>
              <a:ext uri="{FF2B5EF4-FFF2-40B4-BE49-F238E27FC236}">
                <a16:creationId xmlns:a16="http://schemas.microsoft.com/office/drawing/2014/main" id="{F9C4DAAA-F213-412C-AF99-2194D16BBE35}"/>
              </a:ext>
            </a:extLst>
          </p:cNvPr>
          <p:cNvPicPr>
            <a:picLocks noChangeAspect="1"/>
          </p:cNvPicPr>
          <p:nvPr/>
        </p:nvPicPr>
        <p:blipFill>
          <a:blip r:embed="rId2"/>
          <a:stretch>
            <a:fillRect/>
          </a:stretch>
        </p:blipFill>
        <p:spPr>
          <a:xfrm>
            <a:off x="626435" y="2040113"/>
            <a:ext cx="10177689" cy="2777775"/>
          </a:xfrm>
          <a:prstGeom prst="rect">
            <a:avLst/>
          </a:prstGeom>
        </p:spPr>
      </p:pic>
      <p:sp>
        <p:nvSpPr>
          <p:cNvPr id="7" name="Rectangle 6">
            <a:extLst>
              <a:ext uri="{FF2B5EF4-FFF2-40B4-BE49-F238E27FC236}">
                <a16:creationId xmlns:a16="http://schemas.microsoft.com/office/drawing/2014/main" id="{41B8B03A-20D8-4554-89B9-A1773456A772}"/>
              </a:ext>
            </a:extLst>
          </p:cNvPr>
          <p:cNvSpPr/>
          <p:nvPr/>
        </p:nvSpPr>
        <p:spPr>
          <a:xfrm>
            <a:off x="275462" y="5002553"/>
            <a:ext cx="10560011" cy="1477328"/>
          </a:xfrm>
          <a:prstGeom prst="rect">
            <a:avLst/>
          </a:prstGeom>
        </p:spPr>
        <p:txBody>
          <a:bodyPr wrap="square">
            <a:spAutoFit/>
          </a:bodyPr>
          <a:lstStyle/>
          <a:p>
            <a:r>
              <a:rPr lang="en-US" b="1" u="sng" dirty="0"/>
              <a:t>Model Performance analysis</a:t>
            </a:r>
          </a:p>
          <a:p>
            <a:endParaRPr lang="en-US" b="1" u="sng" dirty="0"/>
          </a:p>
          <a:p>
            <a:pPr marL="285750" indent="-285750">
              <a:buFont typeface="Arial" panose="020B0604020202020204" pitchFamily="34" charset="0"/>
              <a:buChar char="•"/>
            </a:pPr>
            <a:r>
              <a:rPr lang="en-US" dirty="0"/>
              <a:t>With a score F-Score of 37% I do not find this as a suitable model to predict if someone should be promoted or not. </a:t>
            </a:r>
          </a:p>
          <a:p>
            <a:pPr marL="285750" indent="-285750">
              <a:buFont typeface="Arial" panose="020B0604020202020204" pitchFamily="34" charset="0"/>
              <a:buChar char="•"/>
            </a:pPr>
            <a:r>
              <a:rPr lang="en-US" dirty="0"/>
              <a:t>Model seems to be generalizing well though, as F-Score of Test and Train set are almost similar</a:t>
            </a:r>
          </a:p>
        </p:txBody>
      </p:sp>
    </p:spTree>
    <p:extLst>
      <p:ext uri="{BB962C8B-B14F-4D97-AF65-F5344CB8AC3E}">
        <p14:creationId xmlns:p14="http://schemas.microsoft.com/office/powerpoint/2010/main" val="266772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9916633"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Problem Statement</a:t>
            </a:r>
          </a:p>
        </p:txBody>
      </p:sp>
      <p:sp>
        <p:nvSpPr>
          <p:cNvPr id="5" name="CPTKSTEPV2f07t01l00s01m00j0ca0cb01i01u00z14">
            <a:extLst>
              <a:ext uri="{FF2B5EF4-FFF2-40B4-BE49-F238E27FC236}">
                <a16:creationId xmlns:a16="http://schemas.microsoft.com/office/drawing/2014/main" id="{AF900817-AA38-4A80-8D25-AB575B60E788}"/>
              </a:ext>
            </a:extLst>
          </p:cNvPr>
          <p:cNvSpPr/>
          <p:nvPr/>
        </p:nvSpPr>
        <p:spPr>
          <a:xfrm>
            <a:off x="106045" y="1623291"/>
            <a:ext cx="1646555" cy="652763"/>
          </a:xfrm>
          <a:prstGeom prst="homePlate">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292" b="1" i="1" dirty="0">
              <a:solidFill>
                <a:srgbClr val="FFFFFF"/>
              </a:solidFill>
            </a:endParaRPr>
          </a:p>
          <a:p>
            <a:pPr algn="ctr"/>
            <a:r>
              <a:rPr lang="en-US" sz="1292" b="1" i="1" dirty="0">
                <a:solidFill>
                  <a:srgbClr val="FFFFFF"/>
                </a:solidFill>
              </a:rPr>
              <a:t>Problem Statement</a:t>
            </a:r>
          </a:p>
          <a:p>
            <a:pPr algn="ctr"/>
            <a:endParaRPr lang="en-US" sz="1292" b="1" i="1" dirty="0">
              <a:solidFill>
                <a:srgbClr val="FFFFFF"/>
              </a:solidFill>
            </a:endParaRPr>
          </a:p>
        </p:txBody>
      </p:sp>
      <p:sp>
        <p:nvSpPr>
          <p:cNvPr id="6" name="CPTKSTEPV2f07t01l00s01m00j0ca0cb01i01u00z14">
            <a:extLst>
              <a:ext uri="{FF2B5EF4-FFF2-40B4-BE49-F238E27FC236}">
                <a16:creationId xmlns:a16="http://schemas.microsoft.com/office/drawing/2014/main" id="{4D08BC4B-F1A1-4034-83E6-AFE6464676B9}"/>
              </a:ext>
            </a:extLst>
          </p:cNvPr>
          <p:cNvSpPr/>
          <p:nvPr/>
        </p:nvSpPr>
        <p:spPr>
          <a:xfrm>
            <a:off x="106044" y="4648200"/>
            <a:ext cx="1646555" cy="652763"/>
          </a:xfrm>
          <a:prstGeom prst="homePlate">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92" b="1" i="1" dirty="0">
                <a:solidFill>
                  <a:srgbClr val="FFFFFF"/>
                </a:solidFill>
              </a:rPr>
              <a:t>Solution</a:t>
            </a:r>
          </a:p>
        </p:txBody>
      </p:sp>
      <p:sp>
        <p:nvSpPr>
          <p:cNvPr id="3" name="Rectangle 2">
            <a:extLst>
              <a:ext uri="{FF2B5EF4-FFF2-40B4-BE49-F238E27FC236}">
                <a16:creationId xmlns:a16="http://schemas.microsoft.com/office/drawing/2014/main" id="{BF7DBCC4-659E-4E77-B7C3-FA43ECBB2749}"/>
              </a:ext>
            </a:extLst>
          </p:cNvPr>
          <p:cNvSpPr/>
          <p:nvPr/>
        </p:nvSpPr>
        <p:spPr>
          <a:xfrm>
            <a:off x="2027582" y="1421993"/>
            <a:ext cx="8428383" cy="1354217"/>
          </a:xfrm>
          <a:prstGeom prst="rect">
            <a:avLst/>
          </a:prstGeom>
        </p:spPr>
        <p:txBody>
          <a:bodyPr wrap="square">
            <a:spAutoFit/>
          </a:bodyPr>
          <a:lstStyle/>
          <a:p>
            <a:pPr algn="just">
              <a:spcAft>
                <a:spcPts val="1200"/>
              </a:spcAft>
            </a:pPr>
            <a:r>
              <a:rPr lang="en-US" dirty="0"/>
              <a:t>A large MNC with 9 broad verticals across the organization is facing problems around identifying the right people to promote. </a:t>
            </a:r>
          </a:p>
          <a:p>
            <a:pPr algn="just">
              <a:spcAft>
                <a:spcPts val="1200"/>
              </a:spcAft>
            </a:pPr>
            <a:r>
              <a:rPr lang="en-US" dirty="0"/>
              <a:t>The current process being followed are time consuming, very manual and are contributing to delays in employee transitions to their new roles.</a:t>
            </a:r>
          </a:p>
        </p:txBody>
      </p:sp>
      <p:sp>
        <p:nvSpPr>
          <p:cNvPr id="10" name="Rectangle 9">
            <a:extLst>
              <a:ext uri="{FF2B5EF4-FFF2-40B4-BE49-F238E27FC236}">
                <a16:creationId xmlns:a16="http://schemas.microsoft.com/office/drawing/2014/main" id="{9189BA60-7AA1-4683-83A1-FB2D81453893}"/>
              </a:ext>
            </a:extLst>
          </p:cNvPr>
          <p:cNvSpPr/>
          <p:nvPr/>
        </p:nvSpPr>
        <p:spPr>
          <a:xfrm>
            <a:off x="2027582" y="4436863"/>
            <a:ext cx="8428383" cy="1200329"/>
          </a:xfrm>
          <a:prstGeom prst="rect">
            <a:avLst/>
          </a:prstGeom>
        </p:spPr>
        <p:txBody>
          <a:bodyPr wrap="square">
            <a:spAutoFit/>
          </a:bodyPr>
          <a:lstStyle/>
          <a:p>
            <a:pPr algn="just">
              <a:spcAft>
                <a:spcPts val="1200"/>
              </a:spcAft>
            </a:pPr>
            <a:r>
              <a:rPr lang="en-US" dirty="0"/>
              <a:t>Armed with  client provided multiple attributes ( And associated data ) around Employee's past and current performance along with demographics, build a machine learning model to predict whether a potential promotee at checkpoint in the test set will be promoted or not after the evaluation process. </a:t>
            </a:r>
          </a:p>
        </p:txBody>
      </p:sp>
    </p:spTree>
    <p:extLst>
      <p:ext uri="{BB962C8B-B14F-4D97-AF65-F5344CB8AC3E}">
        <p14:creationId xmlns:p14="http://schemas.microsoft.com/office/powerpoint/2010/main" val="374586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Logistic Regression 4</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1754326"/>
          </a:xfrm>
          <a:prstGeom prst="rect">
            <a:avLst/>
          </a:prstGeom>
        </p:spPr>
        <p:txBody>
          <a:bodyPr wrap="square">
            <a:spAutoFit/>
          </a:bodyPr>
          <a:lstStyle/>
          <a:p>
            <a:pPr marL="285750" indent="-285750">
              <a:buFont typeface="Arial" panose="020B0604020202020204" pitchFamily="34" charset="0"/>
              <a:buChar char="•"/>
            </a:pPr>
            <a:r>
              <a:rPr lang="en-US" dirty="0"/>
              <a:t>As a last step I will try to visualize the coefficients that have the largest positive and negative impact on the probability of getting promoted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br>
              <a:rPr lang="en-US" dirty="0"/>
            </a:br>
            <a:endParaRPr lang="en-US" dirty="0"/>
          </a:p>
        </p:txBody>
      </p:sp>
      <p:pic>
        <p:nvPicPr>
          <p:cNvPr id="7" name="Picture 6">
            <a:extLst>
              <a:ext uri="{FF2B5EF4-FFF2-40B4-BE49-F238E27FC236}">
                <a16:creationId xmlns:a16="http://schemas.microsoft.com/office/drawing/2014/main" id="{BA2DB678-EE44-488D-A3A3-A5885BEDA82C}"/>
              </a:ext>
            </a:extLst>
          </p:cNvPr>
          <p:cNvPicPr>
            <a:picLocks noChangeAspect="1"/>
          </p:cNvPicPr>
          <p:nvPr/>
        </p:nvPicPr>
        <p:blipFill>
          <a:blip r:embed="rId2"/>
          <a:stretch>
            <a:fillRect/>
          </a:stretch>
        </p:blipFill>
        <p:spPr>
          <a:xfrm>
            <a:off x="510948" y="1993946"/>
            <a:ext cx="4638675" cy="2766740"/>
          </a:xfrm>
          <a:prstGeom prst="rect">
            <a:avLst/>
          </a:prstGeom>
        </p:spPr>
      </p:pic>
      <p:pic>
        <p:nvPicPr>
          <p:cNvPr id="8" name="Picture 7">
            <a:extLst>
              <a:ext uri="{FF2B5EF4-FFF2-40B4-BE49-F238E27FC236}">
                <a16:creationId xmlns:a16="http://schemas.microsoft.com/office/drawing/2014/main" id="{0CADC5CB-AD24-4338-86A9-01F16CC4307C}"/>
              </a:ext>
            </a:extLst>
          </p:cNvPr>
          <p:cNvPicPr>
            <a:picLocks noChangeAspect="1"/>
          </p:cNvPicPr>
          <p:nvPr/>
        </p:nvPicPr>
        <p:blipFill>
          <a:blip r:embed="rId3"/>
          <a:stretch>
            <a:fillRect/>
          </a:stretch>
        </p:blipFill>
        <p:spPr>
          <a:xfrm>
            <a:off x="5652773" y="1993946"/>
            <a:ext cx="4648200" cy="2563540"/>
          </a:xfrm>
          <a:prstGeom prst="rect">
            <a:avLst/>
          </a:prstGeom>
        </p:spPr>
      </p:pic>
      <p:sp>
        <p:nvSpPr>
          <p:cNvPr id="9" name="Rectangle 8">
            <a:extLst>
              <a:ext uri="{FF2B5EF4-FFF2-40B4-BE49-F238E27FC236}">
                <a16:creationId xmlns:a16="http://schemas.microsoft.com/office/drawing/2014/main" id="{24EAE112-B2EE-4758-ADD6-B4BD348DCD34}"/>
              </a:ext>
            </a:extLst>
          </p:cNvPr>
          <p:cNvSpPr/>
          <p:nvPr/>
        </p:nvSpPr>
        <p:spPr>
          <a:xfrm>
            <a:off x="510948" y="4781640"/>
            <a:ext cx="10882766" cy="2308324"/>
          </a:xfrm>
          <a:prstGeom prst="rect">
            <a:avLst/>
          </a:prstGeom>
        </p:spPr>
        <p:txBody>
          <a:bodyPr wrap="square">
            <a:spAutoFit/>
          </a:bodyPr>
          <a:lstStyle/>
          <a:p>
            <a:pPr marL="285750" indent="-285750">
              <a:buFont typeface="Arial" panose="020B0604020202020204" pitchFamily="34" charset="0"/>
              <a:buChar char="•"/>
            </a:pPr>
            <a:r>
              <a:rPr lang="en-US" dirty="0"/>
              <a:t> We can see from these graphs that the odds are brightest for people who are in Sales &amp; Marketing department and have met KPI&gt;80 %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Also if you work with R&amp;D or Analytics department, it negatively impacts your promotion.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I will advice my client on looking into these disparities based on department</a:t>
            </a:r>
          </a:p>
          <a:p>
            <a:r>
              <a:rPr lang="en-US" dirty="0"/>
              <a:t> </a:t>
            </a:r>
            <a:br>
              <a:rPr lang="en-US" dirty="0"/>
            </a:br>
            <a:endParaRPr lang="en-US" dirty="0"/>
          </a:p>
        </p:txBody>
      </p:sp>
    </p:spTree>
    <p:extLst>
      <p:ext uri="{BB962C8B-B14F-4D97-AF65-F5344CB8AC3E}">
        <p14:creationId xmlns:p14="http://schemas.microsoft.com/office/powerpoint/2010/main" val="228428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XGboost 1</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5078313"/>
          </a:xfrm>
          <a:prstGeom prst="rect">
            <a:avLst/>
          </a:prstGeom>
        </p:spPr>
        <p:txBody>
          <a:bodyPr wrap="square">
            <a:spAutoFit/>
          </a:bodyPr>
          <a:lstStyle/>
          <a:p>
            <a:r>
              <a:rPr lang="en-US" b="1" dirty="0"/>
              <a:t>What is XGboost </a:t>
            </a:r>
            <a:r>
              <a:rPr lang="en-US" dirty="0"/>
              <a:t>: XGBoost is an algorithm that has recently been dominating applied machine learning and Kaggle competitions for structured or tabular data. XGBoost is an implementation of gradient boosted decision trees designed for speed and performance.</a:t>
            </a:r>
          </a:p>
          <a:p>
            <a:endParaRPr lang="en-US" dirty="0"/>
          </a:p>
          <a:p>
            <a:r>
              <a:rPr lang="en-US" dirty="0"/>
              <a:t>Some details on important parameters I will use for tuning</a:t>
            </a:r>
          </a:p>
          <a:p>
            <a:endParaRPr lang="en-US" dirty="0"/>
          </a:p>
          <a:p>
            <a:r>
              <a:rPr lang="en-US" b="1" u="sng" dirty="0" err="1"/>
              <a:t>max_depths</a:t>
            </a:r>
            <a:r>
              <a:rPr lang="en-US" b="1" u="sng" dirty="0"/>
              <a:t>:</a:t>
            </a:r>
          </a:p>
          <a:p>
            <a:r>
              <a:rPr lang="en-US" dirty="0"/>
              <a:t>The maximum depth of a tree and used to control over-fitting as higher depth will allow model to learn relations very specific to a particular sample.</a:t>
            </a:r>
          </a:p>
          <a:p>
            <a:r>
              <a:rPr lang="en-US" b="1" u="sng" dirty="0" err="1"/>
              <a:t>min_child_weights</a:t>
            </a:r>
            <a:r>
              <a:rPr lang="en-US" b="1" u="sng" dirty="0"/>
              <a:t>:</a:t>
            </a:r>
          </a:p>
          <a:p>
            <a:r>
              <a:rPr lang="en-US" dirty="0"/>
              <a:t>Defines the minimum sum of weights of all observations required in a child</a:t>
            </a:r>
          </a:p>
          <a:p>
            <a:r>
              <a:rPr lang="en-US" b="1" u="sng" dirty="0"/>
              <a:t>gammas:</a:t>
            </a:r>
          </a:p>
          <a:p>
            <a:r>
              <a:rPr lang="en-US" dirty="0"/>
              <a:t>A node is split only when the resulting split gives a positive reduction in the loss function. Gamma specifies the minimum loss reduction required to make a split.</a:t>
            </a:r>
          </a:p>
          <a:p>
            <a:r>
              <a:rPr lang="en-US" b="1" u="sng" dirty="0" err="1"/>
              <a:t>colsample_bytrees</a:t>
            </a:r>
            <a:r>
              <a:rPr lang="en-US" b="1" u="sng" dirty="0"/>
              <a:t>:</a:t>
            </a:r>
          </a:p>
          <a:p>
            <a:r>
              <a:rPr lang="en-US" dirty="0"/>
              <a:t> Denotes the fraction of columns to be randomly samples for each tree.</a:t>
            </a:r>
          </a:p>
          <a:p>
            <a:r>
              <a:rPr lang="en-US" b="1" u="sng" dirty="0" err="1"/>
              <a:t>learning_rates</a:t>
            </a:r>
            <a:r>
              <a:rPr lang="en-US" b="1" u="sng" dirty="0"/>
              <a:t>:</a:t>
            </a:r>
          </a:p>
          <a:p>
            <a:r>
              <a:rPr lang="en-US" dirty="0"/>
              <a:t>Makes the model more robust by shrinking the weights on each step</a:t>
            </a:r>
          </a:p>
        </p:txBody>
      </p:sp>
    </p:spTree>
    <p:extLst>
      <p:ext uri="{BB962C8B-B14F-4D97-AF65-F5344CB8AC3E}">
        <p14:creationId xmlns:p14="http://schemas.microsoft.com/office/powerpoint/2010/main" val="1946482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a:t>
            </a:r>
            <a:r>
              <a:rPr lang="en-US" sz="4000" dirty="0" err="1">
                <a:ln w="0"/>
                <a:solidFill>
                  <a:srgbClr val="795EA3"/>
                </a:solidFill>
                <a:effectLst>
                  <a:innerShdw blurRad="114300">
                    <a:prstClr val="black"/>
                  </a:innerShdw>
                  <a:reflection blurRad="6350" stA="53000" endA="300" endPos="15000" dir="5400000" sy="-90000" algn="bl" rotWithShape="0"/>
                </a:effectLst>
              </a:rPr>
              <a:t>Xgboost</a:t>
            </a:r>
            <a:r>
              <a:rPr lang="en-US" sz="4000" dirty="0">
                <a:ln w="0"/>
                <a:solidFill>
                  <a:srgbClr val="795EA3"/>
                </a:solidFill>
                <a:effectLst>
                  <a:innerShdw blurRad="114300">
                    <a:prstClr val="black"/>
                  </a:innerShdw>
                  <a:reflection blurRad="6350" stA="53000" endA="300" endPos="15000" dir="5400000" sy="-90000" algn="bl" rotWithShape="0"/>
                </a:effectLst>
              </a:rPr>
              <a:t> 2</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2031325"/>
          </a:xfrm>
          <a:prstGeom prst="rect">
            <a:avLst/>
          </a:prstGeom>
        </p:spPr>
        <p:txBody>
          <a:bodyPr wrap="square">
            <a:spAutoFit/>
          </a:bodyPr>
          <a:lstStyle/>
          <a:p>
            <a:pPr marL="285750" indent="-285750">
              <a:buFont typeface="Arial" panose="020B0604020202020204" pitchFamily="34" charset="0"/>
              <a:buChar char="•"/>
            </a:pPr>
            <a:r>
              <a:rPr lang="en-US" dirty="0"/>
              <a:t>To Start with similar to Logistic regression I will define some model parameters</a:t>
            </a:r>
          </a:p>
          <a:p>
            <a:pPr marL="285750" indent="-285750">
              <a:buFont typeface="Arial" panose="020B0604020202020204" pitchFamily="34" charset="0"/>
              <a:buChar char="•"/>
            </a:pPr>
            <a:r>
              <a:rPr lang="en-US" dirty="0"/>
              <a:t>Next, will use a for loop to iterate through all possible parameter combinations and store classification report results in a </a:t>
            </a:r>
            <a:r>
              <a:rPr lang="en-US" dirty="0" err="1"/>
              <a:t>dataframe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br>
              <a:rPr lang="en-US" dirty="0"/>
            </a:br>
            <a:endParaRPr lang="en-US" dirty="0"/>
          </a:p>
        </p:txBody>
      </p:sp>
      <p:pic>
        <p:nvPicPr>
          <p:cNvPr id="2" name="Picture 1">
            <a:extLst>
              <a:ext uri="{FF2B5EF4-FFF2-40B4-BE49-F238E27FC236}">
                <a16:creationId xmlns:a16="http://schemas.microsoft.com/office/drawing/2014/main" id="{C6925126-2456-4B42-96D1-4B644CF51B1B}"/>
              </a:ext>
            </a:extLst>
          </p:cNvPr>
          <p:cNvPicPr>
            <a:picLocks noChangeAspect="1"/>
          </p:cNvPicPr>
          <p:nvPr/>
        </p:nvPicPr>
        <p:blipFill>
          <a:blip r:embed="rId2"/>
          <a:stretch>
            <a:fillRect/>
          </a:stretch>
        </p:blipFill>
        <p:spPr>
          <a:xfrm>
            <a:off x="507319" y="2403929"/>
            <a:ext cx="9725252" cy="3733800"/>
          </a:xfrm>
          <a:prstGeom prst="rect">
            <a:avLst/>
          </a:prstGeom>
        </p:spPr>
      </p:pic>
    </p:spTree>
    <p:extLst>
      <p:ext uri="{BB962C8B-B14F-4D97-AF65-F5344CB8AC3E}">
        <p14:creationId xmlns:p14="http://schemas.microsoft.com/office/powerpoint/2010/main" val="3534597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a:t>
            </a:r>
            <a:r>
              <a:rPr lang="en-US" sz="4000" dirty="0" err="1">
                <a:ln w="0"/>
                <a:solidFill>
                  <a:srgbClr val="795EA3"/>
                </a:solidFill>
                <a:effectLst>
                  <a:innerShdw blurRad="114300">
                    <a:prstClr val="black"/>
                  </a:innerShdw>
                  <a:reflection blurRad="6350" stA="53000" endA="300" endPos="15000" dir="5400000" sy="-90000" algn="bl" rotWithShape="0"/>
                </a:effectLst>
              </a:rPr>
              <a:t>Xgboost</a:t>
            </a:r>
            <a:r>
              <a:rPr lang="en-US" sz="4000" dirty="0">
                <a:ln w="0"/>
                <a:solidFill>
                  <a:srgbClr val="795EA3"/>
                </a:solidFill>
                <a:effectLst>
                  <a:innerShdw blurRad="114300">
                    <a:prstClr val="black"/>
                  </a:innerShdw>
                  <a:reflection blurRad="6350" stA="53000" endA="300" endPos="15000" dir="5400000" sy="-90000" algn="bl" rotWithShape="0"/>
                </a:effectLst>
              </a:rPr>
              <a:t> 3 </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923330"/>
          </a:xfrm>
          <a:prstGeom prst="rect">
            <a:avLst/>
          </a:prstGeom>
        </p:spPr>
        <p:txBody>
          <a:bodyPr wrap="square">
            <a:spAutoFit/>
          </a:bodyPr>
          <a:lstStyle/>
          <a:p>
            <a:pPr marL="285750" indent="-285750">
              <a:buFont typeface="Arial" panose="020B0604020202020204" pitchFamily="34" charset="0"/>
              <a:buChar char="•"/>
            </a:pPr>
            <a:r>
              <a:rPr lang="en-US" dirty="0"/>
              <a:t>Next, I will get the best training and test score for </a:t>
            </a:r>
            <a:r>
              <a:rPr lang="en-US" dirty="0" err="1"/>
              <a:t>Is_promoted</a:t>
            </a:r>
            <a:r>
              <a:rPr lang="en-US" dirty="0"/>
              <a:t> = 1 for Logistic regression model</a:t>
            </a:r>
          </a:p>
          <a:p>
            <a:r>
              <a:rPr lang="en-US" dirty="0"/>
              <a:t> </a:t>
            </a:r>
            <a:br>
              <a:rPr lang="en-US" dirty="0"/>
            </a:br>
            <a:endParaRPr lang="en-US" dirty="0"/>
          </a:p>
        </p:txBody>
      </p:sp>
      <p:sp>
        <p:nvSpPr>
          <p:cNvPr id="7" name="Rectangle 6">
            <a:extLst>
              <a:ext uri="{FF2B5EF4-FFF2-40B4-BE49-F238E27FC236}">
                <a16:creationId xmlns:a16="http://schemas.microsoft.com/office/drawing/2014/main" id="{41B8B03A-20D8-4554-89B9-A1773456A772}"/>
              </a:ext>
            </a:extLst>
          </p:cNvPr>
          <p:cNvSpPr/>
          <p:nvPr/>
        </p:nvSpPr>
        <p:spPr>
          <a:xfrm>
            <a:off x="464148" y="4849109"/>
            <a:ext cx="11364995" cy="923330"/>
          </a:xfrm>
          <a:prstGeom prst="rect">
            <a:avLst/>
          </a:prstGeom>
        </p:spPr>
        <p:txBody>
          <a:bodyPr wrap="square">
            <a:spAutoFit/>
          </a:bodyPr>
          <a:lstStyle/>
          <a:p>
            <a:r>
              <a:rPr lang="en-US" b="1" u="sng" dirty="0"/>
              <a:t>Model Performance analysis</a:t>
            </a:r>
          </a:p>
          <a:p>
            <a:pPr marL="285750" indent="-285750">
              <a:buFont typeface="Arial" panose="020B0604020202020204" pitchFamily="34" charset="0"/>
              <a:buChar char="•"/>
            </a:pPr>
            <a:r>
              <a:rPr lang="en-US" dirty="0"/>
              <a:t>With a score F-Score of 50% I do not find this as a suitable model to predict if someone should be promoted or not. </a:t>
            </a:r>
          </a:p>
          <a:p>
            <a:pPr marL="285750" indent="-285750">
              <a:buFont typeface="Arial" panose="020B0604020202020204" pitchFamily="34" charset="0"/>
              <a:buChar char="•"/>
            </a:pPr>
            <a:r>
              <a:rPr lang="en-US" dirty="0"/>
              <a:t>Model doesn’t seem to be generalizing well though, as F-Score of Test and Train set are not so similar (Overfitting)</a:t>
            </a:r>
          </a:p>
        </p:txBody>
      </p:sp>
      <p:pic>
        <p:nvPicPr>
          <p:cNvPr id="2" name="Picture 1">
            <a:extLst>
              <a:ext uri="{FF2B5EF4-FFF2-40B4-BE49-F238E27FC236}">
                <a16:creationId xmlns:a16="http://schemas.microsoft.com/office/drawing/2014/main" id="{596EBA1D-2D8F-4ED6-A3B4-998BE9FD6AE8}"/>
              </a:ext>
            </a:extLst>
          </p:cNvPr>
          <p:cNvPicPr>
            <a:picLocks noChangeAspect="1"/>
          </p:cNvPicPr>
          <p:nvPr/>
        </p:nvPicPr>
        <p:blipFill>
          <a:blip r:embed="rId2"/>
          <a:stretch>
            <a:fillRect/>
          </a:stretch>
        </p:blipFill>
        <p:spPr>
          <a:xfrm>
            <a:off x="754743" y="1855447"/>
            <a:ext cx="9494157" cy="2754653"/>
          </a:xfrm>
          <a:prstGeom prst="rect">
            <a:avLst/>
          </a:prstGeom>
        </p:spPr>
      </p:pic>
    </p:spTree>
    <p:extLst>
      <p:ext uri="{BB962C8B-B14F-4D97-AF65-F5344CB8AC3E}">
        <p14:creationId xmlns:p14="http://schemas.microsoft.com/office/powerpoint/2010/main" val="115822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a:t>
            </a:r>
            <a:r>
              <a:rPr lang="en-US" sz="4000" dirty="0" err="1">
                <a:ln w="0"/>
                <a:solidFill>
                  <a:srgbClr val="795EA3"/>
                </a:solidFill>
                <a:effectLst>
                  <a:innerShdw blurRad="114300">
                    <a:prstClr val="black"/>
                  </a:innerShdw>
                  <a:reflection blurRad="6350" stA="53000" endA="300" endPos="15000" dir="5400000" sy="-90000" algn="bl" rotWithShape="0"/>
                </a:effectLst>
              </a:rPr>
              <a:t>Xgboost</a:t>
            </a:r>
            <a:r>
              <a:rPr lang="en-US" sz="4000" dirty="0">
                <a:ln w="0"/>
                <a:solidFill>
                  <a:srgbClr val="795EA3"/>
                </a:solidFill>
                <a:effectLst>
                  <a:innerShdw blurRad="114300">
                    <a:prstClr val="black"/>
                  </a:innerShdw>
                  <a:reflection blurRad="6350" stA="53000" endA="300" endPos="15000" dir="5400000" sy="-90000" algn="bl" rotWithShape="0"/>
                </a:effectLst>
              </a:rPr>
              <a:t> 4</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1754326"/>
          </a:xfrm>
          <a:prstGeom prst="rect">
            <a:avLst/>
          </a:prstGeom>
        </p:spPr>
        <p:txBody>
          <a:bodyPr wrap="square">
            <a:spAutoFit/>
          </a:bodyPr>
          <a:lstStyle/>
          <a:p>
            <a:pPr marL="285750" indent="-285750">
              <a:buFont typeface="Arial" panose="020B0604020202020204" pitchFamily="34" charset="0"/>
              <a:buChar char="•"/>
            </a:pPr>
            <a:r>
              <a:rPr lang="en-US" dirty="0"/>
              <a:t>Now I will try to  visualize the feature importance graph to find out what impacts the most in deciding if someone gets promoted or not.</a:t>
            </a:r>
          </a:p>
          <a:p>
            <a:pPr marL="285750" indent="-285750">
              <a:buFont typeface="Arial" panose="020B0604020202020204" pitchFamily="34" charset="0"/>
              <a:buChar char="•"/>
            </a:pPr>
            <a:r>
              <a:rPr lang="en-US" dirty="0"/>
              <a:t>We will also check if the same matches to what we noticed in Logistic regression</a:t>
            </a:r>
          </a:p>
          <a:p>
            <a:pPr marL="285750" indent="-285750">
              <a:buFont typeface="Arial" panose="020B0604020202020204" pitchFamily="34" charset="0"/>
              <a:buChar char="•"/>
            </a:pPr>
            <a:endParaRPr lang="en-US" dirty="0"/>
          </a:p>
          <a:p>
            <a:r>
              <a:rPr lang="en-US" dirty="0"/>
              <a:t> </a:t>
            </a:r>
            <a:br>
              <a:rPr lang="en-US" dirty="0"/>
            </a:br>
            <a:endParaRPr lang="en-US" dirty="0"/>
          </a:p>
        </p:txBody>
      </p:sp>
      <p:sp>
        <p:nvSpPr>
          <p:cNvPr id="9" name="Rectangle 8">
            <a:extLst>
              <a:ext uri="{FF2B5EF4-FFF2-40B4-BE49-F238E27FC236}">
                <a16:creationId xmlns:a16="http://schemas.microsoft.com/office/drawing/2014/main" id="{24EAE112-B2EE-4758-ADD6-B4BD348DCD34}"/>
              </a:ext>
            </a:extLst>
          </p:cNvPr>
          <p:cNvSpPr/>
          <p:nvPr/>
        </p:nvSpPr>
        <p:spPr>
          <a:xfrm>
            <a:off x="406090" y="5260059"/>
            <a:ext cx="10882766" cy="923330"/>
          </a:xfrm>
          <a:prstGeom prst="rect">
            <a:avLst/>
          </a:prstGeom>
        </p:spPr>
        <p:txBody>
          <a:bodyPr wrap="square">
            <a:spAutoFit/>
          </a:bodyPr>
          <a:lstStyle/>
          <a:p>
            <a:pPr marL="285750" indent="-285750">
              <a:buFont typeface="Arial" panose="020B0604020202020204" pitchFamily="34" charset="0"/>
              <a:buChar char="•"/>
            </a:pPr>
            <a:r>
              <a:rPr lang="en-US" dirty="0"/>
              <a:t> We can see from these graphs that its very much like Logistic regression, odds are brightest for people who are in Sales &amp; Marketing department and have met KPI&gt;80 %</a:t>
            </a:r>
            <a:br>
              <a:rPr lang="en-US" dirty="0"/>
            </a:br>
            <a:endParaRPr lang="en-US" dirty="0"/>
          </a:p>
        </p:txBody>
      </p:sp>
      <p:pic>
        <p:nvPicPr>
          <p:cNvPr id="2" name="Picture 1">
            <a:extLst>
              <a:ext uri="{FF2B5EF4-FFF2-40B4-BE49-F238E27FC236}">
                <a16:creationId xmlns:a16="http://schemas.microsoft.com/office/drawing/2014/main" id="{0D811978-8D1B-44B2-A15C-A947785875A7}"/>
              </a:ext>
            </a:extLst>
          </p:cNvPr>
          <p:cNvPicPr>
            <a:picLocks noChangeAspect="1"/>
          </p:cNvPicPr>
          <p:nvPr/>
        </p:nvPicPr>
        <p:blipFill>
          <a:blip r:embed="rId2"/>
          <a:stretch>
            <a:fillRect/>
          </a:stretch>
        </p:blipFill>
        <p:spPr>
          <a:xfrm>
            <a:off x="275462" y="2206171"/>
            <a:ext cx="10987624" cy="2786743"/>
          </a:xfrm>
          <a:prstGeom prst="rect">
            <a:avLst/>
          </a:prstGeom>
        </p:spPr>
      </p:pic>
    </p:spTree>
    <p:extLst>
      <p:ext uri="{BB962C8B-B14F-4D97-AF65-F5344CB8AC3E}">
        <p14:creationId xmlns:p14="http://schemas.microsoft.com/office/powerpoint/2010/main" val="80827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Machine Learning – Conclusion</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3139321"/>
          </a:xfrm>
          <a:prstGeom prst="rect">
            <a:avLst/>
          </a:prstGeom>
        </p:spPr>
        <p:txBody>
          <a:bodyPr wrap="square">
            <a:spAutoFit/>
          </a:bodyPr>
          <a:lstStyle/>
          <a:p>
            <a:r>
              <a:rPr lang="en-US" b="1" u="sng" dirty="0"/>
              <a:t>Best Model</a:t>
            </a:r>
          </a:p>
          <a:p>
            <a:r>
              <a:rPr lang="en-US" dirty="0"/>
              <a:t>XGBoost</a:t>
            </a:r>
          </a:p>
          <a:p>
            <a:endParaRPr lang="en-US" dirty="0"/>
          </a:p>
          <a:p>
            <a:r>
              <a:rPr lang="en-US" b="1" u="sng" dirty="0"/>
              <a:t>Best Parameters</a:t>
            </a:r>
          </a:p>
          <a:p>
            <a:r>
              <a:rPr lang="en-US" dirty="0"/>
              <a:t>(</a:t>
            </a:r>
            <a:r>
              <a:rPr lang="en-US" dirty="0" err="1"/>
              <a:t>learning_rate</a:t>
            </a:r>
            <a:r>
              <a:rPr lang="en-US" dirty="0"/>
              <a:t>=0.15, </a:t>
            </a:r>
            <a:r>
              <a:rPr lang="en-US" dirty="0" err="1"/>
              <a:t>n_estimators</a:t>
            </a:r>
            <a:r>
              <a:rPr lang="en-US" dirty="0"/>
              <a:t>=200, </a:t>
            </a:r>
            <a:r>
              <a:rPr lang="en-US" dirty="0" err="1"/>
              <a:t>max_depth</a:t>
            </a:r>
            <a:r>
              <a:rPr lang="en-US" dirty="0"/>
              <a:t>=5, </a:t>
            </a:r>
            <a:r>
              <a:rPr lang="en-US" dirty="0" err="1"/>
              <a:t>min_child_weight</a:t>
            </a:r>
            <a:r>
              <a:rPr lang="en-US" dirty="0"/>
              <a:t>=1, gamma=0.1</a:t>
            </a:r>
          </a:p>
          <a:p>
            <a:endParaRPr lang="en-US" dirty="0"/>
          </a:p>
          <a:p>
            <a:r>
              <a:rPr lang="en-US" b="1" u="sng" dirty="0"/>
              <a:t>Who are most likely to get promoted</a:t>
            </a:r>
          </a:p>
          <a:p>
            <a:endParaRPr lang="en-US" dirty="0"/>
          </a:p>
          <a:p>
            <a:r>
              <a:rPr lang="en-US" dirty="0"/>
              <a:t>People working in Sales and Marketing department and/or have met KPI&gt;80 are more likely to get promoted</a:t>
            </a:r>
          </a:p>
          <a:p>
            <a:r>
              <a:rPr lang="en-US" dirty="0"/>
              <a:t> </a:t>
            </a:r>
            <a:br>
              <a:rPr lang="en-US" dirty="0"/>
            </a:br>
            <a:endParaRPr lang="en-US" dirty="0"/>
          </a:p>
        </p:txBody>
      </p:sp>
    </p:spTree>
    <p:extLst>
      <p:ext uri="{BB962C8B-B14F-4D97-AF65-F5344CB8AC3E}">
        <p14:creationId xmlns:p14="http://schemas.microsoft.com/office/powerpoint/2010/main" val="1059537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95654"/>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Future Work</a:t>
            </a:r>
          </a:p>
        </p:txBody>
      </p:sp>
      <p:sp>
        <p:nvSpPr>
          <p:cNvPr id="5" name="Rectangle 4">
            <a:extLst>
              <a:ext uri="{FF2B5EF4-FFF2-40B4-BE49-F238E27FC236}">
                <a16:creationId xmlns:a16="http://schemas.microsoft.com/office/drawing/2014/main" id="{885A5627-374F-44F3-93C6-2295970316CC}"/>
              </a:ext>
            </a:extLst>
          </p:cNvPr>
          <p:cNvSpPr/>
          <p:nvPr/>
        </p:nvSpPr>
        <p:spPr>
          <a:xfrm>
            <a:off x="275462" y="1116783"/>
            <a:ext cx="10528662" cy="3416320"/>
          </a:xfrm>
          <a:prstGeom prst="rect">
            <a:avLst/>
          </a:prstGeom>
        </p:spPr>
        <p:txBody>
          <a:bodyPr wrap="square">
            <a:spAutoFit/>
          </a:bodyPr>
          <a:lstStyle/>
          <a:p>
            <a:r>
              <a:rPr lang="en-US" b="1" u="sng" dirty="0"/>
              <a:t>Future Work</a:t>
            </a:r>
          </a:p>
          <a:p>
            <a:endParaRPr lang="en-US" b="1" u="sng" dirty="0"/>
          </a:p>
          <a:p>
            <a:r>
              <a:rPr lang="en-US" dirty="0"/>
              <a:t>With above conclusions I will end my model building process. We always have rooms for improvement </a:t>
            </a:r>
          </a:p>
          <a:p>
            <a:r>
              <a:rPr lang="en-US" dirty="0"/>
              <a:t>and I will always love if someone ( Or me in near future) may be able try few of below with my Features(X) and check if we can make this model perform even better</a:t>
            </a:r>
          </a:p>
          <a:p>
            <a:endParaRPr lang="en-US" dirty="0"/>
          </a:p>
          <a:p>
            <a:pPr marL="285750" indent="-285750">
              <a:buFont typeface="Arial" panose="020B0604020202020204" pitchFamily="34" charset="0"/>
              <a:buChar char="•"/>
            </a:pPr>
            <a:r>
              <a:rPr lang="en-US" dirty="0"/>
              <a:t>np.log(X)</a:t>
            </a:r>
          </a:p>
          <a:p>
            <a:pPr marL="285750" indent="-285750">
              <a:buFont typeface="Arial" panose="020B0604020202020204" pitchFamily="34" charset="0"/>
              <a:buChar char="•"/>
            </a:pPr>
            <a:r>
              <a:rPr lang="en-US" dirty="0" err="1"/>
              <a:t>np.exp</a:t>
            </a:r>
            <a:r>
              <a:rPr lang="en-US" dirty="0"/>
              <a:t>(X)</a:t>
            </a:r>
          </a:p>
          <a:p>
            <a:pPr marL="285750" indent="-285750">
              <a:buFont typeface="Arial" panose="020B0604020202020204" pitchFamily="34" charset="0"/>
              <a:buChar char="•"/>
            </a:pPr>
            <a:r>
              <a:rPr lang="en-US" dirty="0" err="1"/>
              <a:t>np.sqrt</a:t>
            </a:r>
            <a:r>
              <a:rPr lang="en-US" dirty="0"/>
              <a:t>(X)</a:t>
            </a:r>
          </a:p>
          <a:p>
            <a:pPr marL="285750" indent="-285750">
              <a:buFont typeface="Arial" panose="020B0604020202020204" pitchFamily="34" charset="0"/>
              <a:buChar char="•"/>
            </a:pPr>
            <a:r>
              <a:rPr lang="en-US" dirty="0"/>
              <a:t>X**</a:t>
            </a:r>
          </a:p>
          <a:p>
            <a:pPr marL="285750" indent="-285750">
              <a:buFont typeface="Arial" panose="020B0604020202020204" pitchFamily="34" charset="0"/>
              <a:buChar char="•"/>
            </a:pPr>
            <a:r>
              <a:rPr lang="en-US" dirty="0"/>
              <a:t>X***</a:t>
            </a:r>
          </a:p>
          <a:p>
            <a:pPr marL="285750" indent="-285750">
              <a:buFont typeface="Arial" panose="020B0604020202020204" pitchFamily="34" charset="0"/>
              <a:buChar char="•"/>
            </a:pPr>
            <a:r>
              <a:rPr lang="en-US" dirty="0"/>
              <a:t>X1*X2(Multiply top 2 most impacting features)</a:t>
            </a:r>
          </a:p>
        </p:txBody>
      </p:sp>
    </p:spTree>
    <p:extLst>
      <p:ext uri="{BB962C8B-B14F-4D97-AF65-F5344CB8AC3E}">
        <p14:creationId xmlns:p14="http://schemas.microsoft.com/office/powerpoint/2010/main" val="65428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9916633"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High Level Approach</a:t>
            </a:r>
          </a:p>
        </p:txBody>
      </p:sp>
      <p:sp>
        <p:nvSpPr>
          <p:cNvPr id="12" name="Freeform: Shape 11">
            <a:extLst>
              <a:ext uri="{FF2B5EF4-FFF2-40B4-BE49-F238E27FC236}">
                <a16:creationId xmlns:a16="http://schemas.microsoft.com/office/drawing/2014/main" id="{AC1FFF40-B0DC-4A9F-85AB-946E9ABBD066}"/>
              </a:ext>
            </a:extLst>
          </p:cNvPr>
          <p:cNvSpPr/>
          <p:nvPr/>
        </p:nvSpPr>
        <p:spPr>
          <a:xfrm>
            <a:off x="211915" y="1617141"/>
            <a:ext cx="2035067" cy="880551"/>
          </a:xfrm>
          <a:custGeom>
            <a:avLst/>
            <a:gdLst>
              <a:gd name="connsiteX0" fmla="*/ 0 w 2458082"/>
              <a:gd name="connsiteY0" fmla="*/ 88055 h 880551"/>
              <a:gd name="connsiteX1" fmla="*/ 88055 w 2458082"/>
              <a:gd name="connsiteY1" fmla="*/ 0 h 880551"/>
              <a:gd name="connsiteX2" fmla="*/ 2370027 w 2458082"/>
              <a:gd name="connsiteY2" fmla="*/ 0 h 880551"/>
              <a:gd name="connsiteX3" fmla="*/ 2458082 w 2458082"/>
              <a:gd name="connsiteY3" fmla="*/ 88055 h 880551"/>
              <a:gd name="connsiteX4" fmla="*/ 2458082 w 2458082"/>
              <a:gd name="connsiteY4" fmla="*/ 792496 h 880551"/>
              <a:gd name="connsiteX5" fmla="*/ 2370027 w 2458082"/>
              <a:gd name="connsiteY5" fmla="*/ 880551 h 880551"/>
              <a:gd name="connsiteX6" fmla="*/ 88055 w 2458082"/>
              <a:gd name="connsiteY6" fmla="*/ 880551 h 880551"/>
              <a:gd name="connsiteX7" fmla="*/ 0 w 2458082"/>
              <a:gd name="connsiteY7" fmla="*/ 792496 h 880551"/>
              <a:gd name="connsiteX8" fmla="*/ 0 w 2458082"/>
              <a:gd name="connsiteY8" fmla="*/ 88055 h 88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880551">
                <a:moveTo>
                  <a:pt x="0" y="88055"/>
                </a:moveTo>
                <a:cubicBezTo>
                  <a:pt x="0" y="39424"/>
                  <a:pt x="39424" y="0"/>
                  <a:pt x="88055" y="0"/>
                </a:cubicBezTo>
                <a:lnTo>
                  <a:pt x="2370027" y="0"/>
                </a:lnTo>
                <a:cubicBezTo>
                  <a:pt x="2418658" y="0"/>
                  <a:pt x="2458082" y="39424"/>
                  <a:pt x="2458082" y="88055"/>
                </a:cubicBezTo>
                <a:lnTo>
                  <a:pt x="2458082" y="792496"/>
                </a:lnTo>
                <a:cubicBezTo>
                  <a:pt x="2458082" y="841127"/>
                  <a:pt x="2418658" y="880551"/>
                  <a:pt x="2370027" y="880551"/>
                </a:cubicBezTo>
                <a:lnTo>
                  <a:pt x="88055" y="880551"/>
                </a:lnTo>
                <a:cubicBezTo>
                  <a:pt x="39424" y="880551"/>
                  <a:pt x="0" y="841127"/>
                  <a:pt x="0" y="792496"/>
                </a:cubicBezTo>
                <a:lnTo>
                  <a:pt x="0" y="8805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106680" rIns="106680" bIns="350667" numCol="1" spcCol="1270" anchor="ctr" anchorCtr="0">
            <a:noAutofit/>
          </a:bodyPr>
          <a:lstStyle/>
          <a:p>
            <a:pPr marL="0" lvl="0" indent="0" algn="ctr" defTabSz="666750">
              <a:lnSpc>
                <a:spcPct val="90000"/>
              </a:lnSpc>
              <a:spcBef>
                <a:spcPct val="0"/>
              </a:spcBef>
              <a:spcAft>
                <a:spcPct val="35000"/>
              </a:spcAft>
              <a:buNone/>
            </a:pPr>
            <a:r>
              <a:rPr lang="en-US" sz="1400" b="1" kern="1200" dirty="0"/>
              <a:t>Understand the problem</a:t>
            </a:r>
          </a:p>
        </p:txBody>
      </p:sp>
      <p:sp>
        <p:nvSpPr>
          <p:cNvPr id="14" name="Freeform: Shape 13">
            <a:extLst>
              <a:ext uri="{FF2B5EF4-FFF2-40B4-BE49-F238E27FC236}">
                <a16:creationId xmlns:a16="http://schemas.microsoft.com/office/drawing/2014/main" id="{D9F4DEFA-60FE-4933-ABEE-93D8246592DB}"/>
              </a:ext>
            </a:extLst>
          </p:cNvPr>
          <p:cNvSpPr/>
          <p:nvPr/>
        </p:nvSpPr>
        <p:spPr>
          <a:xfrm>
            <a:off x="211915" y="2581862"/>
            <a:ext cx="2035067" cy="3590337"/>
          </a:xfrm>
          <a:custGeom>
            <a:avLst/>
            <a:gdLst>
              <a:gd name="connsiteX0" fmla="*/ 0 w 2458082"/>
              <a:gd name="connsiteY0" fmla="*/ 245808 h 3689613"/>
              <a:gd name="connsiteX1" fmla="*/ 245808 w 2458082"/>
              <a:gd name="connsiteY1" fmla="*/ 0 h 3689613"/>
              <a:gd name="connsiteX2" fmla="*/ 2212274 w 2458082"/>
              <a:gd name="connsiteY2" fmla="*/ 0 h 3689613"/>
              <a:gd name="connsiteX3" fmla="*/ 2458082 w 2458082"/>
              <a:gd name="connsiteY3" fmla="*/ 245808 h 3689613"/>
              <a:gd name="connsiteX4" fmla="*/ 2458082 w 2458082"/>
              <a:gd name="connsiteY4" fmla="*/ 3443805 h 3689613"/>
              <a:gd name="connsiteX5" fmla="*/ 2212274 w 2458082"/>
              <a:gd name="connsiteY5" fmla="*/ 3689613 h 3689613"/>
              <a:gd name="connsiteX6" fmla="*/ 245808 w 2458082"/>
              <a:gd name="connsiteY6" fmla="*/ 3689613 h 3689613"/>
              <a:gd name="connsiteX7" fmla="*/ 0 w 2458082"/>
              <a:gd name="connsiteY7" fmla="*/ 3443805 h 3689613"/>
              <a:gd name="connsiteX8" fmla="*/ 0 w 2458082"/>
              <a:gd name="connsiteY8" fmla="*/ 245808 h 368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3689613">
                <a:moveTo>
                  <a:pt x="0" y="245808"/>
                </a:moveTo>
                <a:cubicBezTo>
                  <a:pt x="0" y="110052"/>
                  <a:pt x="110052" y="0"/>
                  <a:pt x="245808" y="0"/>
                </a:cubicBezTo>
                <a:lnTo>
                  <a:pt x="2212274" y="0"/>
                </a:lnTo>
                <a:cubicBezTo>
                  <a:pt x="2348030" y="0"/>
                  <a:pt x="2458082" y="110052"/>
                  <a:pt x="2458082" y="245808"/>
                </a:cubicBezTo>
                <a:lnTo>
                  <a:pt x="2458082" y="3443805"/>
                </a:lnTo>
                <a:cubicBezTo>
                  <a:pt x="2458082" y="3579561"/>
                  <a:pt x="2348030" y="3689613"/>
                  <a:pt x="2212274" y="3689613"/>
                </a:cubicBezTo>
                <a:lnTo>
                  <a:pt x="245808" y="3689613"/>
                </a:lnTo>
                <a:cubicBezTo>
                  <a:pt x="110052" y="3689613"/>
                  <a:pt x="0" y="3579561"/>
                  <a:pt x="0" y="3443805"/>
                </a:cubicBezTo>
                <a:lnTo>
                  <a:pt x="0" y="2458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8675" tIns="178675" rIns="178675" bIns="178675" numCol="1" spcCol="1270" anchor="ctr" anchorCtr="0">
            <a:noAutofit/>
          </a:bodyPr>
          <a:lstStyle/>
          <a:p>
            <a:pPr marL="114300" lvl="1" indent="-114300" algn="ctr" defTabSz="666750">
              <a:lnSpc>
                <a:spcPct val="90000"/>
              </a:lnSpc>
              <a:spcBef>
                <a:spcPct val="0"/>
              </a:spcBef>
              <a:spcAft>
                <a:spcPct val="15000"/>
              </a:spcAft>
              <a:buFont typeface="Arial" panose="020B0604020202020204" pitchFamily="34" charset="0"/>
              <a:buChar char="•"/>
            </a:pPr>
            <a:r>
              <a:rPr lang="en-US" sz="1400" dirty="0"/>
              <a:t>Understand clear organizational need</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Identify and engage different actors necessary to getting your project from design to production</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 Define timelines and KPIs</a:t>
            </a:r>
          </a:p>
          <a:p>
            <a:pPr marL="114300" lvl="1" indent="-114300" algn="ctr" defTabSz="666750">
              <a:lnSpc>
                <a:spcPct val="90000"/>
              </a:lnSpc>
              <a:spcBef>
                <a:spcPct val="0"/>
              </a:spcBef>
              <a:spcAft>
                <a:spcPct val="15000"/>
              </a:spcAft>
              <a:buFont typeface="Arial" panose="020B0604020202020204" pitchFamily="34" charset="0"/>
              <a:buChar char="•"/>
            </a:pPr>
            <a:endParaRPr lang="en-US" sz="1400" kern="1200" dirty="0"/>
          </a:p>
        </p:txBody>
      </p:sp>
      <p:sp>
        <p:nvSpPr>
          <p:cNvPr id="15" name="Freeform: Shape 14">
            <a:extLst>
              <a:ext uri="{FF2B5EF4-FFF2-40B4-BE49-F238E27FC236}">
                <a16:creationId xmlns:a16="http://schemas.microsoft.com/office/drawing/2014/main" id="{D11EE137-14EA-4E40-A6B3-1496327EED99}"/>
              </a:ext>
            </a:extLst>
          </p:cNvPr>
          <p:cNvSpPr/>
          <p:nvPr/>
        </p:nvSpPr>
        <p:spPr>
          <a:xfrm>
            <a:off x="2267420" y="1783370"/>
            <a:ext cx="654039" cy="611991"/>
          </a:xfrm>
          <a:custGeom>
            <a:avLst/>
            <a:gdLst>
              <a:gd name="connsiteX0" fmla="*/ 0 w 789989"/>
              <a:gd name="connsiteY0" fmla="*/ 122398 h 611991"/>
              <a:gd name="connsiteX1" fmla="*/ 483994 w 789989"/>
              <a:gd name="connsiteY1" fmla="*/ 122398 h 611991"/>
              <a:gd name="connsiteX2" fmla="*/ 483994 w 789989"/>
              <a:gd name="connsiteY2" fmla="*/ 0 h 611991"/>
              <a:gd name="connsiteX3" fmla="*/ 789989 w 789989"/>
              <a:gd name="connsiteY3" fmla="*/ 305996 h 611991"/>
              <a:gd name="connsiteX4" fmla="*/ 483994 w 789989"/>
              <a:gd name="connsiteY4" fmla="*/ 611991 h 611991"/>
              <a:gd name="connsiteX5" fmla="*/ 483994 w 789989"/>
              <a:gd name="connsiteY5" fmla="*/ 489593 h 611991"/>
              <a:gd name="connsiteX6" fmla="*/ 0 w 789989"/>
              <a:gd name="connsiteY6" fmla="*/ 489593 h 611991"/>
              <a:gd name="connsiteX7" fmla="*/ 0 w 789989"/>
              <a:gd name="connsiteY7" fmla="*/ 122398 h 611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989" h="611991">
                <a:moveTo>
                  <a:pt x="0" y="122398"/>
                </a:moveTo>
                <a:lnTo>
                  <a:pt x="483994" y="122398"/>
                </a:lnTo>
                <a:lnTo>
                  <a:pt x="483994" y="0"/>
                </a:lnTo>
                <a:lnTo>
                  <a:pt x="789989" y="305996"/>
                </a:lnTo>
                <a:lnTo>
                  <a:pt x="483994" y="611991"/>
                </a:lnTo>
                <a:lnTo>
                  <a:pt x="483994" y="489593"/>
                </a:lnTo>
                <a:lnTo>
                  <a:pt x="0" y="489593"/>
                </a:lnTo>
                <a:lnTo>
                  <a:pt x="0" y="12239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2398" rIns="183597" bIns="122398" numCol="1" spcCol="1270" anchor="ctr" anchorCtr="0">
            <a:noAutofit/>
          </a:bodyPr>
          <a:lstStyle/>
          <a:p>
            <a:pPr marL="0" lvl="0" indent="0" algn="ctr" defTabSz="533400">
              <a:lnSpc>
                <a:spcPct val="90000"/>
              </a:lnSpc>
              <a:spcBef>
                <a:spcPct val="0"/>
              </a:spcBef>
              <a:spcAft>
                <a:spcPct val="35000"/>
              </a:spcAft>
              <a:buNone/>
            </a:pPr>
            <a:endParaRPr lang="en-US" sz="1400" kern="1200"/>
          </a:p>
        </p:txBody>
      </p:sp>
      <p:sp>
        <p:nvSpPr>
          <p:cNvPr id="16" name="Freeform: Shape 15">
            <a:extLst>
              <a:ext uri="{FF2B5EF4-FFF2-40B4-BE49-F238E27FC236}">
                <a16:creationId xmlns:a16="http://schemas.microsoft.com/office/drawing/2014/main" id="{05E5A56B-D152-43C1-8F2A-64A6493D3C91}"/>
              </a:ext>
            </a:extLst>
          </p:cNvPr>
          <p:cNvSpPr/>
          <p:nvPr/>
        </p:nvSpPr>
        <p:spPr>
          <a:xfrm>
            <a:off x="2940965" y="1602444"/>
            <a:ext cx="2035067" cy="880551"/>
          </a:xfrm>
          <a:custGeom>
            <a:avLst/>
            <a:gdLst>
              <a:gd name="connsiteX0" fmla="*/ 0 w 2458082"/>
              <a:gd name="connsiteY0" fmla="*/ 88055 h 880551"/>
              <a:gd name="connsiteX1" fmla="*/ 88055 w 2458082"/>
              <a:gd name="connsiteY1" fmla="*/ 0 h 880551"/>
              <a:gd name="connsiteX2" fmla="*/ 2370027 w 2458082"/>
              <a:gd name="connsiteY2" fmla="*/ 0 h 880551"/>
              <a:gd name="connsiteX3" fmla="*/ 2458082 w 2458082"/>
              <a:gd name="connsiteY3" fmla="*/ 88055 h 880551"/>
              <a:gd name="connsiteX4" fmla="*/ 2458082 w 2458082"/>
              <a:gd name="connsiteY4" fmla="*/ 792496 h 880551"/>
              <a:gd name="connsiteX5" fmla="*/ 2370027 w 2458082"/>
              <a:gd name="connsiteY5" fmla="*/ 880551 h 880551"/>
              <a:gd name="connsiteX6" fmla="*/ 88055 w 2458082"/>
              <a:gd name="connsiteY6" fmla="*/ 880551 h 880551"/>
              <a:gd name="connsiteX7" fmla="*/ 0 w 2458082"/>
              <a:gd name="connsiteY7" fmla="*/ 792496 h 880551"/>
              <a:gd name="connsiteX8" fmla="*/ 0 w 2458082"/>
              <a:gd name="connsiteY8" fmla="*/ 88055 h 88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880551">
                <a:moveTo>
                  <a:pt x="0" y="88055"/>
                </a:moveTo>
                <a:cubicBezTo>
                  <a:pt x="0" y="39424"/>
                  <a:pt x="39424" y="0"/>
                  <a:pt x="88055" y="0"/>
                </a:cubicBezTo>
                <a:lnTo>
                  <a:pt x="2370027" y="0"/>
                </a:lnTo>
                <a:cubicBezTo>
                  <a:pt x="2418658" y="0"/>
                  <a:pt x="2458082" y="39424"/>
                  <a:pt x="2458082" y="88055"/>
                </a:cubicBezTo>
                <a:lnTo>
                  <a:pt x="2458082" y="792496"/>
                </a:lnTo>
                <a:cubicBezTo>
                  <a:pt x="2458082" y="841127"/>
                  <a:pt x="2418658" y="880551"/>
                  <a:pt x="2370027" y="880551"/>
                </a:cubicBezTo>
                <a:lnTo>
                  <a:pt x="88055" y="880551"/>
                </a:lnTo>
                <a:cubicBezTo>
                  <a:pt x="39424" y="880551"/>
                  <a:pt x="0" y="841127"/>
                  <a:pt x="0" y="792496"/>
                </a:cubicBezTo>
                <a:lnTo>
                  <a:pt x="0" y="8805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106680" rIns="106680" bIns="350667" numCol="1" spcCol="1270" anchor="ctr" anchorCtr="0">
            <a:noAutofit/>
          </a:bodyPr>
          <a:lstStyle/>
          <a:p>
            <a:pPr marL="0" lvl="0" indent="0" algn="ctr" defTabSz="666750">
              <a:lnSpc>
                <a:spcPct val="90000"/>
              </a:lnSpc>
              <a:spcBef>
                <a:spcPct val="0"/>
              </a:spcBef>
              <a:spcAft>
                <a:spcPct val="35000"/>
              </a:spcAft>
              <a:buNone/>
            </a:pPr>
            <a:r>
              <a:rPr lang="en-US" sz="1400" b="1" kern="1200" dirty="0"/>
              <a:t>Get the data</a:t>
            </a:r>
          </a:p>
        </p:txBody>
      </p:sp>
      <p:sp>
        <p:nvSpPr>
          <p:cNvPr id="17" name="Freeform: Shape 16">
            <a:extLst>
              <a:ext uri="{FF2B5EF4-FFF2-40B4-BE49-F238E27FC236}">
                <a16:creationId xmlns:a16="http://schemas.microsoft.com/office/drawing/2014/main" id="{50E8E048-1ED0-489C-A3F2-EB50AB9CF2AD}"/>
              </a:ext>
            </a:extLst>
          </p:cNvPr>
          <p:cNvSpPr/>
          <p:nvPr/>
        </p:nvSpPr>
        <p:spPr>
          <a:xfrm>
            <a:off x="2940965" y="2581863"/>
            <a:ext cx="2035067" cy="3590336"/>
          </a:xfrm>
          <a:custGeom>
            <a:avLst/>
            <a:gdLst>
              <a:gd name="connsiteX0" fmla="*/ 0 w 2458082"/>
              <a:gd name="connsiteY0" fmla="*/ 245808 h 3689613"/>
              <a:gd name="connsiteX1" fmla="*/ 245808 w 2458082"/>
              <a:gd name="connsiteY1" fmla="*/ 0 h 3689613"/>
              <a:gd name="connsiteX2" fmla="*/ 2212274 w 2458082"/>
              <a:gd name="connsiteY2" fmla="*/ 0 h 3689613"/>
              <a:gd name="connsiteX3" fmla="*/ 2458082 w 2458082"/>
              <a:gd name="connsiteY3" fmla="*/ 245808 h 3689613"/>
              <a:gd name="connsiteX4" fmla="*/ 2458082 w 2458082"/>
              <a:gd name="connsiteY4" fmla="*/ 3443805 h 3689613"/>
              <a:gd name="connsiteX5" fmla="*/ 2212274 w 2458082"/>
              <a:gd name="connsiteY5" fmla="*/ 3689613 h 3689613"/>
              <a:gd name="connsiteX6" fmla="*/ 245808 w 2458082"/>
              <a:gd name="connsiteY6" fmla="*/ 3689613 h 3689613"/>
              <a:gd name="connsiteX7" fmla="*/ 0 w 2458082"/>
              <a:gd name="connsiteY7" fmla="*/ 3443805 h 3689613"/>
              <a:gd name="connsiteX8" fmla="*/ 0 w 2458082"/>
              <a:gd name="connsiteY8" fmla="*/ 245808 h 368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3689613">
                <a:moveTo>
                  <a:pt x="0" y="245808"/>
                </a:moveTo>
                <a:cubicBezTo>
                  <a:pt x="0" y="110052"/>
                  <a:pt x="110052" y="0"/>
                  <a:pt x="245808" y="0"/>
                </a:cubicBezTo>
                <a:lnTo>
                  <a:pt x="2212274" y="0"/>
                </a:lnTo>
                <a:cubicBezTo>
                  <a:pt x="2348030" y="0"/>
                  <a:pt x="2458082" y="110052"/>
                  <a:pt x="2458082" y="245808"/>
                </a:cubicBezTo>
                <a:lnTo>
                  <a:pt x="2458082" y="3443805"/>
                </a:lnTo>
                <a:cubicBezTo>
                  <a:pt x="2458082" y="3579561"/>
                  <a:pt x="2348030" y="3689613"/>
                  <a:pt x="2212274" y="3689613"/>
                </a:cubicBezTo>
                <a:lnTo>
                  <a:pt x="245808" y="3689613"/>
                </a:lnTo>
                <a:cubicBezTo>
                  <a:pt x="110052" y="3689613"/>
                  <a:pt x="0" y="3579561"/>
                  <a:pt x="0" y="3443805"/>
                </a:cubicBezTo>
                <a:lnTo>
                  <a:pt x="0" y="2458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8675" tIns="178675" rIns="178675" bIns="178675" numCol="1" spcCol="1270" anchor="ctr" anchorCtr="0">
            <a:noAutofit/>
          </a:bodyPr>
          <a:lstStyle/>
          <a:p>
            <a:pPr marL="114300" lvl="1" indent="-114300" algn="ctr" defTabSz="666750">
              <a:lnSpc>
                <a:spcPct val="90000"/>
              </a:lnSpc>
              <a:spcBef>
                <a:spcPct val="0"/>
              </a:spcBef>
              <a:spcAft>
                <a:spcPct val="15000"/>
              </a:spcAft>
              <a:buFont typeface="Arial" panose="020B0604020202020204" pitchFamily="34" charset="0"/>
              <a:buChar char="•"/>
            </a:pPr>
            <a:r>
              <a:rPr lang="en-US" sz="1400" dirty="0"/>
              <a:t>Analyze format of data ( Flat File/RDBMS?)</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Identify ways &amp; tools to access data.</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Connect to the data</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Gather enough data</a:t>
            </a:r>
          </a:p>
          <a:p>
            <a:pPr marL="114300" lvl="1" indent="-114300" algn="ctr" defTabSz="666750">
              <a:lnSpc>
                <a:spcPct val="90000"/>
              </a:lnSpc>
              <a:spcBef>
                <a:spcPct val="0"/>
              </a:spcBef>
              <a:spcAft>
                <a:spcPct val="15000"/>
              </a:spcAft>
              <a:buFont typeface="Arial" panose="020B0604020202020204" pitchFamily="34" charset="0"/>
              <a:buChar char="•"/>
            </a:pPr>
            <a:endParaRPr lang="en-US" sz="1400" dirty="0"/>
          </a:p>
        </p:txBody>
      </p:sp>
      <p:sp>
        <p:nvSpPr>
          <p:cNvPr id="18" name="Freeform: Shape 17">
            <a:extLst>
              <a:ext uri="{FF2B5EF4-FFF2-40B4-BE49-F238E27FC236}">
                <a16:creationId xmlns:a16="http://schemas.microsoft.com/office/drawing/2014/main" id="{3BE7801A-1EEA-4C1B-99D2-765E4BDCF4A4}"/>
              </a:ext>
            </a:extLst>
          </p:cNvPr>
          <p:cNvSpPr/>
          <p:nvPr/>
        </p:nvSpPr>
        <p:spPr>
          <a:xfrm>
            <a:off x="4995539" y="1736723"/>
            <a:ext cx="600192" cy="611991"/>
          </a:xfrm>
          <a:custGeom>
            <a:avLst/>
            <a:gdLst>
              <a:gd name="connsiteX0" fmla="*/ 0 w 789989"/>
              <a:gd name="connsiteY0" fmla="*/ 122398 h 611991"/>
              <a:gd name="connsiteX1" fmla="*/ 483994 w 789989"/>
              <a:gd name="connsiteY1" fmla="*/ 122398 h 611991"/>
              <a:gd name="connsiteX2" fmla="*/ 483994 w 789989"/>
              <a:gd name="connsiteY2" fmla="*/ 0 h 611991"/>
              <a:gd name="connsiteX3" fmla="*/ 789989 w 789989"/>
              <a:gd name="connsiteY3" fmla="*/ 305996 h 611991"/>
              <a:gd name="connsiteX4" fmla="*/ 483994 w 789989"/>
              <a:gd name="connsiteY4" fmla="*/ 611991 h 611991"/>
              <a:gd name="connsiteX5" fmla="*/ 483994 w 789989"/>
              <a:gd name="connsiteY5" fmla="*/ 489593 h 611991"/>
              <a:gd name="connsiteX6" fmla="*/ 0 w 789989"/>
              <a:gd name="connsiteY6" fmla="*/ 489593 h 611991"/>
              <a:gd name="connsiteX7" fmla="*/ 0 w 789989"/>
              <a:gd name="connsiteY7" fmla="*/ 122398 h 611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989" h="611991">
                <a:moveTo>
                  <a:pt x="0" y="122398"/>
                </a:moveTo>
                <a:lnTo>
                  <a:pt x="483994" y="122398"/>
                </a:lnTo>
                <a:lnTo>
                  <a:pt x="483994" y="0"/>
                </a:lnTo>
                <a:lnTo>
                  <a:pt x="789989" y="305996"/>
                </a:lnTo>
                <a:lnTo>
                  <a:pt x="483994" y="611991"/>
                </a:lnTo>
                <a:lnTo>
                  <a:pt x="483994" y="489593"/>
                </a:lnTo>
                <a:lnTo>
                  <a:pt x="0" y="489593"/>
                </a:lnTo>
                <a:lnTo>
                  <a:pt x="0" y="12239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2398" rIns="183597" bIns="122398" numCol="1" spcCol="1270" anchor="ctr" anchorCtr="0">
            <a:noAutofit/>
          </a:bodyPr>
          <a:lstStyle/>
          <a:p>
            <a:pPr marL="0" lvl="0" indent="0" algn="ctr" defTabSz="533400">
              <a:lnSpc>
                <a:spcPct val="90000"/>
              </a:lnSpc>
              <a:spcBef>
                <a:spcPct val="0"/>
              </a:spcBef>
              <a:spcAft>
                <a:spcPct val="35000"/>
              </a:spcAft>
              <a:buNone/>
            </a:pPr>
            <a:endParaRPr lang="en-US" sz="1400" kern="1200" dirty="0"/>
          </a:p>
        </p:txBody>
      </p:sp>
      <p:sp>
        <p:nvSpPr>
          <p:cNvPr id="19" name="Freeform: Shape 18">
            <a:extLst>
              <a:ext uri="{FF2B5EF4-FFF2-40B4-BE49-F238E27FC236}">
                <a16:creationId xmlns:a16="http://schemas.microsoft.com/office/drawing/2014/main" id="{74A62921-5F56-4925-9E1E-6A2F8176E9FB}"/>
              </a:ext>
            </a:extLst>
          </p:cNvPr>
          <p:cNvSpPr/>
          <p:nvPr/>
        </p:nvSpPr>
        <p:spPr>
          <a:xfrm>
            <a:off x="5589996" y="1602442"/>
            <a:ext cx="2035067" cy="880551"/>
          </a:xfrm>
          <a:custGeom>
            <a:avLst/>
            <a:gdLst>
              <a:gd name="connsiteX0" fmla="*/ 0 w 2458082"/>
              <a:gd name="connsiteY0" fmla="*/ 88055 h 880551"/>
              <a:gd name="connsiteX1" fmla="*/ 88055 w 2458082"/>
              <a:gd name="connsiteY1" fmla="*/ 0 h 880551"/>
              <a:gd name="connsiteX2" fmla="*/ 2370027 w 2458082"/>
              <a:gd name="connsiteY2" fmla="*/ 0 h 880551"/>
              <a:gd name="connsiteX3" fmla="*/ 2458082 w 2458082"/>
              <a:gd name="connsiteY3" fmla="*/ 88055 h 880551"/>
              <a:gd name="connsiteX4" fmla="*/ 2458082 w 2458082"/>
              <a:gd name="connsiteY4" fmla="*/ 792496 h 880551"/>
              <a:gd name="connsiteX5" fmla="*/ 2370027 w 2458082"/>
              <a:gd name="connsiteY5" fmla="*/ 880551 h 880551"/>
              <a:gd name="connsiteX6" fmla="*/ 88055 w 2458082"/>
              <a:gd name="connsiteY6" fmla="*/ 880551 h 880551"/>
              <a:gd name="connsiteX7" fmla="*/ 0 w 2458082"/>
              <a:gd name="connsiteY7" fmla="*/ 792496 h 880551"/>
              <a:gd name="connsiteX8" fmla="*/ 0 w 2458082"/>
              <a:gd name="connsiteY8" fmla="*/ 88055 h 88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880551">
                <a:moveTo>
                  <a:pt x="0" y="88055"/>
                </a:moveTo>
                <a:cubicBezTo>
                  <a:pt x="0" y="39424"/>
                  <a:pt x="39424" y="0"/>
                  <a:pt x="88055" y="0"/>
                </a:cubicBezTo>
                <a:lnTo>
                  <a:pt x="2370027" y="0"/>
                </a:lnTo>
                <a:cubicBezTo>
                  <a:pt x="2418658" y="0"/>
                  <a:pt x="2458082" y="39424"/>
                  <a:pt x="2458082" y="88055"/>
                </a:cubicBezTo>
                <a:lnTo>
                  <a:pt x="2458082" y="792496"/>
                </a:lnTo>
                <a:cubicBezTo>
                  <a:pt x="2458082" y="841127"/>
                  <a:pt x="2418658" y="880551"/>
                  <a:pt x="2370027" y="880551"/>
                </a:cubicBezTo>
                <a:lnTo>
                  <a:pt x="88055" y="880551"/>
                </a:lnTo>
                <a:cubicBezTo>
                  <a:pt x="39424" y="880551"/>
                  <a:pt x="0" y="841127"/>
                  <a:pt x="0" y="792496"/>
                </a:cubicBezTo>
                <a:lnTo>
                  <a:pt x="0" y="8805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106680" rIns="106680" bIns="350667" numCol="1" spcCol="1270" anchor="ctr" anchorCtr="0">
            <a:noAutofit/>
          </a:bodyPr>
          <a:lstStyle/>
          <a:p>
            <a:pPr marL="0" lvl="0" indent="0" algn="ctr" defTabSz="666750">
              <a:lnSpc>
                <a:spcPct val="90000"/>
              </a:lnSpc>
              <a:spcBef>
                <a:spcPct val="0"/>
              </a:spcBef>
              <a:spcAft>
                <a:spcPct val="35000"/>
              </a:spcAft>
              <a:buNone/>
            </a:pPr>
            <a:r>
              <a:rPr lang="en-US" sz="1400" b="1" kern="1200" dirty="0"/>
              <a:t>Explore and clean Data</a:t>
            </a:r>
          </a:p>
        </p:txBody>
      </p:sp>
      <p:sp>
        <p:nvSpPr>
          <p:cNvPr id="37" name="Freeform: Shape 36">
            <a:extLst>
              <a:ext uri="{FF2B5EF4-FFF2-40B4-BE49-F238E27FC236}">
                <a16:creationId xmlns:a16="http://schemas.microsoft.com/office/drawing/2014/main" id="{02FC53B7-1798-45D5-B7BD-F7173AAE47F4}"/>
              </a:ext>
            </a:extLst>
          </p:cNvPr>
          <p:cNvSpPr/>
          <p:nvPr/>
        </p:nvSpPr>
        <p:spPr>
          <a:xfrm>
            <a:off x="8233502" y="1609444"/>
            <a:ext cx="1397515" cy="873549"/>
          </a:xfrm>
          <a:custGeom>
            <a:avLst/>
            <a:gdLst>
              <a:gd name="connsiteX0" fmla="*/ 0 w 2458082"/>
              <a:gd name="connsiteY0" fmla="*/ 88055 h 880551"/>
              <a:gd name="connsiteX1" fmla="*/ 88055 w 2458082"/>
              <a:gd name="connsiteY1" fmla="*/ 0 h 880551"/>
              <a:gd name="connsiteX2" fmla="*/ 2370027 w 2458082"/>
              <a:gd name="connsiteY2" fmla="*/ 0 h 880551"/>
              <a:gd name="connsiteX3" fmla="*/ 2458082 w 2458082"/>
              <a:gd name="connsiteY3" fmla="*/ 88055 h 880551"/>
              <a:gd name="connsiteX4" fmla="*/ 2458082 w 2458082"/>
              <a:gd name="connsiteY4" fmla="*/ 792496 h 880551"/>
              <a:gd name="connsiteX5" fmla="*/ 2370027 w 2458082"/>
              <a:gd name="connsiteY5" fmla="*/ 880551 h 880551"/>
              <a:gd name="connsiteX6" fmla="*/ 88055 w 2458082"/>
              <a:gd name="connsiteY6" fmla="*/ 880551 h 880551"/>
              <a:gd name="connsiteX7" fmla="*/ 0 w 2458082"/>
              <a:gd name="connsiteY7" fmla="*/ 792496 h 880551"/>
              <a:gd name="connsiteX8" fmla="*/ 0 w 2458082"/>
              <a:gd name="connsiteY8" fmla="*/ 88055 h 88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880551">
                <a:moveTo>
                  <a:pt x="0" y="88055"/>
                </a:moveTo>
                <a:cubicBezTo>
                  <a:pt x="0" y="39424"/>
                  <a:pt x="39424" y="0"/>
                  <a:pt x="88055" y="0"/>
                </a:cubicBezTo>
                <a:lnTo>
                  <a:pt x="2370027" y="0"/>
                </a:lnTo>
                <a:cubicBezTo>
                  <a:pt x="2418658" y="0"/>
                  <a:pt x="2458082" y="39424"/>
                  <a:pt x="2458082" y="88055"/>
                </a:cubicBezTo>
                <a:lnTo>
                  <a:pt x="2458082" y="792496"/>
                </a:lnTo>
                <a:cubicBezTo>
                  <a:pt x="2458082" y="841127"/>
                  <a:pt x="2418658" y="880551"/>
                  <a:pt x="2370027" y="880551"/>
                </a:cubicBezTo>
                <a:lnTo>
                  <a:pt x="88055" y="880551"/>
                </a:lnTo>
                <a:cubicBezTo>
                  <a:pt x="39424" y="880551"/>
                  <a:pt x="0" y="841127"/>
                  <a:pt x="0" y="792496"/>
                </a:cubicBezTo>
                <a:lnTo>
                  <a:pt x="0" y="8805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106680" rIns="106680" bIns="350667" numCol="1" spcCol="1270" anchor="ctr" anchorCtr="0">
            <a:noAutofit/>
          </a:bodyPr>
          <a:lstStyle/>
          <a:p>
            <a:pPr marL="0" lvl="0" indent="0" algn="ctr" defTabSz="666750">
              <a:lnSpc>
                <a:spcPct val="90000"/>
              </a:lnSpc>
              <a:spcBef>
                <a:spcPct val="0"/>
              </a:spcBef>
              <a:spcAft>
                <a:spcPct val="35000"/>
              </a:spcAft>
              <a:buNone/>
            </a:pPr>
            <a:r>
              <a:rPr lang="en-US" sz="1400" b="1" dirty="0"/>
              <a:t>Perform EDA and build Visualizations</a:t>
            </a:r>
            <a:endParaRPr lang="en-US" sz="1400" b="1" kern="1200" dirty="0"/>
          </a:p>
        </p:txBody>
      </p:sp>
      <p:sp>
        <p:nvSpPr>
          <p:cNvPr id="39" name="Freeform: Shape 38">
            <a:extLst>
              <a:ext uri="{FF2B5EF4-FFF2-40B4-BE49-F238E27FC236}">
                <a16:creationId xmlns:a16="http://schemas.microsoft.com/office/drawing/2014/main" id="{F0FC599E-895B-436A-B628-4995FBC9880E}"/>
              </a:ext>
            </a:extLst>
          </p:cNvPr>
          <p:cNvSpPr/>
          <p:nvPr/>
        </p:nvSpPr>
        <p:spPr>
          <a:xfrm>
            <a:off x="10256124" y="1617141"/>
            <a:ext cx="1723961" cy="880551"/>
          </a:xfrm>
          <a:custGeom>
            <a:avLst/>
            <a:gdLst>
              <a:gd name="connsiteX0" fmla="*/ 0 w 2458082"/>
              <a:gd name="connsiteY0" fmla="*/ 88055 h 880551"/>
              <a:gd name="connsiteX1" fmla="*/ 88055 w 2458082"/>
              <a:gd name="connsiteY1" fmla="*/ 0 h 880551"/>
              <a:gd name="connsiteX2" fmla="*/ 2370027 w 2458082"/>
              <a:gd name="connsiteY2" fmla="*/ 0 h 880551"/>
              <a:gd name="connsiteX3" fmla="*/ 2458082 w 2458082"/>
              <a:gd name="connsiteY3" fmla="*/ 88055 h 880551"/>
              <a:gd name="connsiteX4" fmla="*/ 2458082 w 2458082"/>
              <a:gd name="connsiteY4" fmla="*/ 792496 h 880551"/>
              <a:gd name="connsiteX5" fmla="*/ 2370027 w 2458082"/>
              <a:gd name="connsiteY5" fmla="*/ 880551 h 880551"/>
              <a:gd name="connsiteX6" fmla="*/ 88055 w 2458082"/>
              <a:gd name="connsiteY6" fmla="*/ 880551 h 880551"/>
              <a:gd name="connsiteX7" fmla="*/ 0 w 2458082"/>
              <a:gd name="connsiteY7" fmla="*/ 792496 h 880551"/>
              <a:gd name="connsiteX8" fmla="*/ 0 w 2458082"/>
              <a:gd name="connsiteY8" fmla="*/ 88055 h 88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880551">
                <a:moveTo>
                  <a:pt x="0" y="88055"/>
                </a:moveTo>
                <a:cubicBezTo>
                  <a:pt x="0" y="39424"/>
                  <a:pt x="39424" y="0"/>
                  <a:pt x="88055" y="0"/>
                </a:cubicBezTo>
                <a:lnTo>
                  <a:pt x="2370027" y="0"/>
                </a:lnTo>
                <a:cubicBezTo>
                  <a:pt x="2418658" y="0"/>
                  <a:pt x="2458082" y="39424"/>
                  <a:pt x="2458082" y="88055"/>
                </a:cubicBezTo>
                <a:lnTo>
                  <a:pt x="2458082" y="792496"/>
                </a:lnTo>
                <a:cubicBezTo>
                  <a:pt x="2458082" y="841127"/>
                  <a:pt x="2418658" y="880551"/>
                  <a:pt x="2370027" y="880551"/>
                </a:cubicBezTo>
                <a:lnTo>
                  <a:pt x="88055" y="880551"/>
                </a:lnTo>
                <a:cubicBezTo>
                  <a:pt x="39424" y="880551"/>
                  <a:pt x="0" y="841127"/>
                  <a:pt x="0" y="792496"/>
                </a:cubicBezTo>
                <a:lnTo>
                  <a:pt x="0" y="8805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106680" rIns="106680" bIns="350667" numCol="1" spcCol="1270" anchor="ctr" anchorCtr="0">
            <a:noAutofit/>
          </a:bodyPr>
          <a:lstStyle/>
          <a:p>
            <a:pPr marL="0" lvl="0" indent="0" algn="ctr" defTabSz="666750">
              <a:lnSpc>
                <a:spcPct val="90000"/>
              </a:lnSpc>
              <a:spcBef>
                <a:spcPct val="0"/>
              </a:spcBef>
              <a:spcAft>
                <a:spcPct val="35000"/>
              </a:spcAft>
              <a:buNone/>
            </a:pPr>
            <a:r>
              <a:rPr lang="en-US" sz="1400" b="1" kern="1200" dirty="0"/>
              <a:t>Decide on model </a:t>
            </a:r>
            <a:r>
              <a:rPr lang="en-US" sz="1400" b="1" dirty="0"/>
              <a:t>type </a:t>
            </a:r>
            <a:r>
              <a:rPr lang="en-US" sz="1400" b="1" kern="1200" dirty="0"/>
              <a:t>and build/train</a:t>
            </a:r>
          </a:p>
        </p:txBody>
      </p:sp>
      <p:sp>
        <p:nvSpPr>
          <p:cNvPr id="40" name="Freeform: Shape 39">
            <a:extLst>
              <a:ext uri="{FF2B5EF4-FFF2-40B4-BE49-F238E27FC236}">
                <a16:creationId xmlns:a16="http://schemas.microsoft.com/office/drawing/2014/main" id="{82B38682-AD07-4F8B-92AE-16F686DF0663}"/>
              </a:ext>
            </a:extLst>
          </p:cNvPr>
          <p:cNvSpPr/>
          <p:nvPr/>
        </p:nvSpPr>
        <p:spPr>
          <a:xfrm>
            <a:off x="5416826" y="2617274"/>
            <a:ext cx="2178365" cy="3590336"/>
          </a:xfrm>
          <a:custGeom>
            <a:avLst/>
            <a:gdLst>
              <a:gd name="connsiteX0" fmla="*/ 0 w 2458082"/>
              <a:gd name="connsiteY0" fmla="*/ 245808 h 3689613"/>
              <a:gd name="connsiteX1" fmla="*/ 245808 w 2458082"/>
              <a:gd name="connsiteY1" fmla="*/ 0 h 3689613"/>
              <a:gd name="connsiteX2" fmla="*/ 2212274 w 2458082"/>
              <a:gd name="connsiteY2" fmla="*/ 0 h 3689613"/>
              <a:gd name="connsiteX3" fmla="*/ 2458082 w 2458082"/>
              <a:gd name="connsiteY3" fmla="*/ 245808 h 3689613"/>
              <a:gd name="connsiteX4" fmla="*/ 2458082 w 2458082"/>
              <a:gd name="connsiteY4" fmla="*/ 3443805 h 3689613"/>
              <a:gd name="connsiteX5" fmla="*/ 2212274 w 2458082"/>
              <a:gd name="connsiteY5" fmla="*/ 3689613 h 3689613"/>
              <a:gd name="connsiteX6" fmla="*/ 245808 w 2458082"/>
              <a:gd name="connsiteY6" fmla="*/ 3689613 h 3689613"/>
              <a:gd name="connsiteX7" fmla="*/ 0 w 2458082"/>
              <a:gd name="connsiteY7" fmla="*/ 3443805 h 3689613"/>
              <a:gd name="connsiteX8" fmla="*/ 0 w 2458082"/>
              <a:gd name="connsiteY8" fmla="*/ 245808 h 368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3689613">
                <a:moveTo>
                  <a:pt x="0" y="245808"/>
                </a:moveTo>
                <a:cubicBezTo>
                  <a:pt x="0" y="110052"/>
                  <a:pt x="110052" y="0"/>
                  <a:pt x="245808" y="0"/>
                </a:cubicBezTo>
                <a:lnTo>
                  <a:pt x="2212274" y="0"/>
                </a:lnTo>
                <a:cubicBezTo>
                  <a:pt x="2348030" y="0"/>
                  <a:pt x="2458082" y="110052"/>
                  <a:pt x="2458082" y="245808"/>
                </a:cubicBezTo>
                <a:lnTo>
                  <a:pt x="2458082" y="3443805"/>
                </a:lnTo>
                <a:cubicBezTo>
                  <a:pt x="2458082" y="3579561"/>
                  <a:pt x="2348030" y="3689613"/>
                  <a:pt x="2212274" y="3689613"/>
                </a:cubicBezTo>
                <a:lnTo>
                  <a:pt x="245808" y="3689613"/>
                </a:lnTo>
                <a:cubicBezTo>
                  <a:pt x="110052" y="3689613"/>
                  <a:pt x="0" y="3579561"/>
                  <a:pt x="0" y="3443805"/>
                </a:cubicBezTo>
                <a:lnTo>
                  <a:pt x="0" y="2458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8675" tIns="178675" rIns="178675" bIns="178675" numCol="1" spcCol="1270" anchor="t" anchorCtr="0">
            <a:noAutofit/>
          </a:bodyPr>
          <a:lstStyle/>
          <a:p>
            <a:pPr marL="114300" lvl="1" indent="-114300" algn="ctr" defTabSz="666750">
              <a:lnSpc>
                <a:spcPct val="90000"/>
              </a:lnSpc>
              <a:spcBef>
                <a:spcPct val="0"/>
              </a:spcBef>
              <a:spcAft>
                <a:spcPct val="15000"/>
              </a:spcAft>
              <a:buFont typeface="Arial" panose="020B0604020202020204" pitchFamily="34" charset="0"/>
              <a:buChar char="•"/>
            </a:pPr>
            <a:r>
              <a:rPr lang="en-US" sz="1400" dirty="0"/>
              <a:t>Explore what attributes you have and data types</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Identify dependent and independent variables.</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Handle missing values.</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Identify Dummy variables</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Look at each column and ensure homogeneity and cleanliness</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make data and project are </a:t>
            </a:r>
            <a:r>
              <a:rPr lang="en-US" sz="1400" dirty="0">
                <a:hlinkClick r:id="rId2">
                  <a:extLst>
                    <a:ext uri="{A12FA001-AC4F-418D-AE19-62706E023703}">
                      <ahyp:hlinkClr xmlns:ahyp="http://schemas.microsoft.com/office/drawing/2018/hyperlinkcolor" val="tx"/>
                    </a:ext>
                  </a:extLst>
                </a:hlinkClick>
              </a:rPr>
              <a:t>compliant with data privacy regulations</a:t>
            </a:r>
            <a:r>
              <a:rPr lang="en-US" sz="1400" dirty="0"/>
              <a:t>. </a:t>
            </a:r>
          </a:p>
          <a:p>
            <a:pPr marL="114300" lvl="1" indent="-114300" algn="ctr" defTabSz="666750">
              <a:lnSpc>
                <a:spcPct val="90000"/>
              </a:lnSpc>
              <a:spcBef>
                <a:spcPct val="0"/>
              </a:spcBef>
              <a:spcAft>
                <a:spcPct val="15000"/>
              </a:spcAft>
              <a:buFont typeface="Arial" panose="020B0604020202020204" pitchFamily="34" charset="0"/>
              <a:buChar char="•"/>
            </a:pPr>
            <a:endParaRPr lang="en-US" sz="1400" dirty="0"/>
          </a:p>
          <a:p>
            <a:pPr marL="114300" lvl="1" indent="-114300" algn="ctr" defTabSz="666750">
              <a:lnSpc>
                <a:spcPct val="90000"/>
              </a:lnSpc>
              <a:spcBef>
                <a:spcPct val="0"/>
              </a:spcBef>
              <a:spcAft>
                <a:spcPct val="15000"/>
              </a:spcAft>
              <a:buFont typeface="Arial" panose="020B0604020202020204" pitchFamily="34" charset="0"/>
              <a:buChar char="•"/>
            </a:pPr>
            <a:endParaRPr lang="en-US" sz="1400" dirty="0"/>
          </a:p>
        </p:txBody>
      </p:sp>
      <p:sp>
        <p:nvSpPr>
          <p:cNvPr id="41" name="Freeform: Shape 40">
            <a:extLst>
              <a:ext uri="{FF2B5EF4-FFF2-40B4-BE49-F238E27FC236}">
                <a16:creationId xmlns:a16="http://schemas.microsoft.com/office/drawing/2014/main" id="{9A36F5BA-49EA-4B8E-BFC5-4DCDFD57BACF}"/>
              </a:ext>
            </a:extLst>
          </p:cNvPr>
          <p:cNvSpPr/>
          <p:nvPr/>
        </p:nvSpPr>
        <p:spPr>
          <a:xfrm>
            <a:off x="7814913" y="2569611"/>
            <a:ext cx="2035067" cy="3590336"/>
          </a:xfrm>
          <a:custGeom>
            <a:avLst/>
            <a:gdLst>
              <a:gd name="connsiteX0" fmla="*/ 0 w 2458082"/>
              <a:gd name="connsiteY0" fmla="*/ 245808 h 3689613"/>
              <a:gd name="connsiteX1" fmla="*/ 245808 w 2458082"/>
              <a:gd name="connsiteY1" fmla="*/ 0 h 3689613"/>
              <a:gd name="connsiteX2" fmla="*/ 2212274 w 2458082"/>
              <a:gd name="connsiteY2" fmla="*/ 0 h 3689613"/>
              <a:gd name="connsiteX3" fmla="*/ 2458082 w 2458082"/>
              <a:gd name="connsiteY3" fmla="*/ 245808 h 3689613"/>
              <a:gd name="connsiteX4" fmla="*/ 2458082 w 2458082"/>
              <a:gd name="connsiteY4" fmla="*/ 3443805 h 3689613"/>
              <a:gd name="connsiteX5" fmla="*/ 2212274 w 2458082"/>
              <a:gd name="connsiteY5" fmla="*/ 3689613 h 3689613"/>
              <a:gd name="connsiteX6" fmla="*/ 245808 w 2458082"/>
              <a:gd name="connsiteY6" fmla="*/ 3689613 h 3689613"/>
              <a:gd name="connsiteX7" fmla="*/ 0 w 2458082"/>
              <a:gd name="connsiteY7" fmla="*/ 3443805 h 3689613"/>
              <a:gd name="connsiteX8" fmla="*/ 0 w 2458082"/>
              <a:gd name="connsiteY8" fmla="*/ 245808 h 368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3689613">
                <a:moveTo>
                  <a:pt x="0" y="245808"/>
                </a:moveTo>
                <a:cubicBezTo>
                  <a:pt x="0" y="110052"/>
                  <a:pt x="110052" y="0"/>
                  <a:pt x="245808" y="0"/>
                </a:cubicBezTo>
                <a:lnTo>
                  <a:pt x="2212274" y="0"/>
                </a:lnTo>
                <a:cubicBezTo>
                  <a:pt x="2348030" y="0"/>
                  <a:pt x="2458082" y="110052"/>
                  <a:pt x="2458082" y="245808"/>
                </a:cubicBezTo>
                <a:lnTo>
                  <a:pt x="2458082" y="3443805"/>
                </a:lnTo>
                <a:cubicBezTo>
                  <a:pt x="2458082" y="3579561"/>
                  <a:pt x="2348030" y="3689613"/>
                  <a:pt x="2212274" y="3689613"/>
                </a:cubicBezTo>
                <a:lnTo>
                  <a:pt x="245808" y="3689613"/>
                </a:lnTo>
                <a:cubicBezTo>
                  <a:pt x="110052" y="3689613"/>
                  <a:pt x="0" y="3579561"/>
                  <a:pt x="0" y="3443805"/>
                </a:cubicBezTo>
                <a:lnTo>
                  <a:pt x="0" y="2458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8675" tIns="178675" rIns="178675" bIns="178675" numCol="1" spcCol="1270" anchor="ctr" anchorCtr="0">
            <a:noAutofit/>
          </a:bodyPr>
          <a:lstStyle/>
          <a:p>
            <a:pPr marL="114300" lvl="1" indent="-114300" algn="ctr" defTabSz="666750">
              <a:lnSpc>
                <a:spcPct val="90000"/>
              </a:lnSpc>
              <a:spcBef>
                <a:spcPct val="0"/>
              </a:spcBef>
              <a:spcAft>
                <a:spcPct val="15000"/>
              </a:spcAft>
              <a:buFont typeface="Arial" panose="020B0604020202020204" pitchFamily="34" charset="0"/>
              <a:buChar char="•"/>
            </a:pPr>
            <a:r>
              <a:rPr lang="en-US" sz="1400" dirty="0"/>
              <a:t>Identify balance or imbalance in data set.</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Explore and build graphs.</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Identify trends and relationships and share with client.</a:t>
            </a:r>
          </a:p>
        </p:txBody>
      </p:sp>
      <p:sp>
        <p:nvSpPr>
          <p:cNvPr id="42" name="Freeform: Shape 41">
            <a:extLst>
              <a:ext uri="{FF2B5EF4-FFF2-40B4-BE49-F238E27FC236}">
                <a16:creationId xmlns:a16="http://schemas.microsoft.com/office/drawing/2014/main" id="{741F9225-96D7-419E-90E2-A6737C777473}"/>
              </a:ext>
            </a:extLst>
          </p:cNvPr>
          <p:cNvSpPr/>
          <p:nvPr/>
        </p:nvSpPr>
        <p:spPr>
          <a:xfrm>
            <a:off x="10069702" y="2630496"/>
            <a:ext cx="2035067" cy="3481007"/>
          </a:xfrm>
          <a:custGeom>
            <a:avLst/>
            <a:gdLst>
              <a:gd name="connsiteX0" fmla="*/ 0 w 2458082"/>
              <a:gd name="connsiteY0" fmla="*/ 245808 h 3689613"/>
              <a:gd name="connsiteX1" fmla="*/ 245808 w 2458082"/>
              <a:gd name="connsiteY1" fmla="*/ 0 h 3689613"/>
              <a:gd name="connsiteX2" fmla="*/ 2212274 w 2458082"/>
              <a:gd name="connsiteY2" fmla="*/ 0 h 3689613"/>
              <a:gd name="connsiteX3" fmla="*/ 2458082 w 2458082"/>
              <a:gd name="connsiteY3" fmla="*/ 245808 h 3689613"/>
              <a:gd name="connsiteX4" fmla="*/ 2458082 w 2458082"/>
              <a:gd name="connsiteY4" fmla="*/ 3443805 h 3689613"/>
              <a:gd name="connsiteX5" fmla="*/ 2212274 w 2458082"/>
              <a:gd name="connsiteY5" fmla="*/ 3689613 h 3689613"/>
              <a:gd name="connsiteX6" fmla="*/ 245808 w 2458082"/>
              <a:gd name="connsiteY6" fmla="*/ 3689613 h 3689613"/>
              <a:gd name="connsiteX7" fmla="*/ 0 w 2458082"/>
              <a:gd name="connsiteY7" fmla="*/ 3443805 h 3689613"/>
              <a:gd name="connsiteX8" fmla="*/ 0 w 2458082"/>
              <a:gd name="connsiteY8" fmla="*/ 245808 h 368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8082" h="3689613">
                <a:moveTo>
                  <a:pt x="0" y="245808"/>
                </a:moveTo>
                <a:cubicBezTo>
                  <a:pt x="0" y="110052"/>
                  <a:pt x="110052" y="0"/>
                  <a:pt x="245808" y="0"/>
                </a:cubicBezTo>
                <a:lnTo>
                  <a:pt x="2212274" y="0"/>
                </a:lnTo>
                <a:cubicBezTo>
                  <a:pt x="2348030" y="0"/>
                  <a:pt x="2458082" y="110052"/>
                  <a:pt x="2458082" y="245808"/>
                </a:cubicBezTo>
                <a:lnTo>
                  <a:pt x="2458082" y="3443805"/>
                </a:lnTo>
                <a:cubicBezTo>
                  <a:pt x="2458082" y="3579561"/>
                  <a:pt x="2348030" y="3689613"/>
                  <a:pt x="2212274" y="3689613"/>
                </a:cubicBezTo>
                <a:lnTo>
                  <a:pt x="245808" y="3689613"/>
                </a:lnTo>
                <a:cubicBezTo>
                  <a:pt x="110052" y="3689613"/>
                  <a:pt x="0" y="3579561"/>
                  <a:pt x="0" y="3443805"/>
                </a:cubicBezTo>
                <a:lnTo>
                  <a:pt x="0" y="2458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8675" tIns="178675" rIns="178675" bIns="178675" numCol="1" spcCol="1270" anchor="ctr" anchorCtr="0">
            <a:noAutofit/>
          </a:bodyPr>
          <a:lstStyle/>
          <a:p>
            <a:pPr marL="114300" lvl="1" indent="-114300" algn="ctr" defTabSz="666750">
              <a:lnSpc>
                <a:spcPct val="90000"/>
              </a:lnSpc>
              <a:spcBef>
                <a:spcPct val="0"/>
              </a:spcBef>
              <a:spcAft>
                <a:spcPct val="15000"/>
              </a:spcAft>
              <a:buFont typeface="Arial" panose="020B0604020202020204" pitchFamily="34" charset="0"/>
              <a:buChar char="•"/>
            </a:pPr>
            <a:r>
              <a:rPr lang="en-US" sz="1400" dirty="0"/>
              <a:t>Decide if it’s a classification or regressions problem.</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Supervised or unsupervised.</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Pick models to try.</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Perform parameter optimization through cross validation.</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Pick the best model and parameters.</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Identify most influential attributes.</a:t>
            </a:r>
          </a:p>
          <a:p>
            <a:pPr marL="114300" lvl="1" indent="-114300" algn="ctr" defTabSz="666750">
              <a:lnSpc>
                <a:spcPct val="90000"/>
              </a:lnSpc>
              <a:spcBef>
                <a:spcPct val="0"/>
              </a:spcBef>
              <a:spcAft>
                <a:spcPct val="15000"/>
              </a:spcAft>
              <a:buFont typeface="Arial" panose="020B0604020202020204" pitchFamily="34" charset="0"/>
              <a:buChar char="•"/>
            </a:pPr>
            <a:r>
              <a:rPr lang="en-US" sz="1400" dirty="0"/>
              <a:t>Share results with client</a:t>
            </a:r>
          </a:p>
        </p:txBody>
      </p:sp>
      <p:sp>
        <p:nvSpPr>
          <p:cNvPr id="44" name="Freeform: Shape 43">
            <a:extLst>
              <a:ext uri="{FF2B5EF4-FFF2-40B4-BE49-F238E27FC236}">
                <a16:creationId xmlns:a16="http://schemas.microsoft.com/office/drawing/2014/main" id="{D04CE0DD-729F-4C14-BFBD-8F150A23AC94}"/>
              </a:ext>
            </a:extLst>
          </p:cNvPr>
          <p:cNvSpPr/>
          <p:nvPr/>
        </p:nvSpPr>
        <p:spPr>
          <a:xfrm>
            <a:off x="7596131" y="1731050"/>
            <a:ext cx="654039" cy="611991"/>
          </a:xfrm>
          <a:custGeom>
            <a:avLst/>
            <a:gdLst>
              <a:gd name="connsiteX0" fmla="*/ 0 w 789989"/>
              <a:gd name="connsiteY0" fmla="*/ 122398 h 611991"/>
              <a:gd name="connsiteX1" fmla="*/ 483994 w 789989"/>
              <a:gd name="connsiteY1" fmla="*/ 122398 h 611991"/>
              <a:gd name="connsiteX2" fmla="*/ 483994 w 789989"/>
              <a:gd name="connsiteY2" fmla="*/ 0 h 611991"/>
              <a:gd name="connsiteX3" fmla="*/ 789989 w 789989"/>
              <a:gd name="connsiteY3" fmla="*/ 305996 h 611991"/>
              <a:gd name="connsiteX4" fmla="*/ 483994 w 789989"/>
              <a:gd name="connsiteY4" fmla="*/ 611991 h 611991"/>
              <a:gd name="connsiteX5" fmla="*/ 483994 w 789989"/>
              <a:gd name="connsiteY5" fmla="*/ 489593 h 611991"/>
              <a:gd name="connsiteX6" fmla="*/ 0 w 789989"/>
              <a:gd name="connsiteY6" fmla="*/ 489593 h 611991"/>
              <a:gd name="connsiteX7" fmla="*/ 0 w 789989"/>
              <a:gd name="connsiteY7" fmla="*/ 122398 h 611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989" h="611991">
                <a:moveTo>
                  <a:pt x="0" y="122398"/>
                </a:moveTo>
                <a:lnTo>
                  <a:pt x="483994" y="122398"/>
                </a:lnTo>
                <a:lnTo>
                  <a:pt x="483994" y="0"/>
                </a:lnTo>
                <a:lnTo>
                  <a:pt x="789989" y="305996"/>
                </a:lnTo>
                <a:lnTo>
                  <a:pt x="483994" y="611991"/>
                </a:lnTo>
                <a:lnTo>
                  <a:pt x="483994" y="489593"/>
                </a:lnTo>
                <a:lnTo>
                  <a:pt x="0" y="489593"/>
                </a:lnTo>
                <a:lnTo>
                  <a:pt x="0" y="12239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2398" rIns="183597" bIns="122398" numCol="1" spcCol="1270" anchor="ctr" anchorCtr="0">
            <a:noAutofit/>
          </a:bodyPr>
          <a:lstStyle/>
          <a:p>
            <a:pPr marL="0" lvl="0" indent="0" algn="ctr" defTabSz="533400">
              <a:lnSpc>
                <a:spcPct val="90000"/>
              </a:lnSpc>
              <a:spcBef>
                <a:spcPct val="0"/>
              </a:spcBef>
              <a:spcAft>
                <a:spcPct val="35000"/>
              </a:spcAft>
              <a:buNone/>
            </a:pPr>
            <a:endParaRPr lang="en-US" sz="1400" kern="1200" dirty="0"/>
          </a:p>
        </p:txBody>
      </p:sp>
      <p:sp>
        <p:nvSpPr>
          <p:cNvPr id="46" name="Freeform: Shape 45">
            <a:extLst>
              <a:ext uri="{FF2B5EF4-FFF2-40B4-BE49-F238E27FC236}">
                <a16:creationId xmlns:a16="http://schemas.microsoft.com/office/drawing/2014/main" id="{129BC82F-BECA-4115-B756-A7755F8494D1}"/>
              </a:ext>
            </a:extLst>
          </p:cNvPr>
          <p:cNvSpPr/>
          <p:nvPr/>
        </p:nvSpPr>
        <p:spPr>
          <a:xfrm>
            <a:off x="9635704" y="1751420"/>
            <a:ext cx="654039" cy="611991"/>
          </a:xfrm>
          <a:custGeom>
            <a:avLst/>
            <a:gdLst>
              <a:gd name="connsiteX0" fmla="*/ 0 w 789989"/>
              <a:gd name="connsiteY0" fmla="*/ 122398 h 611991"/>
              <a:gd name="connsiteX1" fmla="*/ 483994 w 789989"/>
              <a:gd name="connsiteY1" fmla="*/ 122398 h 611991"/>
              <a:gd name="connsiteX2" fmla="*/ 483994 w 789989"/>
              <a:gd name="connsiteY2" fmla="*/ 0 h 611991"/>
              <a:gd name="connsiteX3" fmla="*/ 789989 w 789989"/>
              <a:gd name="connsiteY3" fmla="*/ 305996 h 611991"/>
              <a:gd name="connsiteX4" fmla="*/ 483994 w 789989"/>
              <a:gd name="connsiteY4" fmla="*/ 611991 h 611991"/>
              <a:gd name="connsiteX5" fmla="*/ 483994 w 789989"/>
              <a:gd name="connsiteY5" fmla="*/ 489593 h 611991"/>
              <a:gd name="connsiteX6" fmla="*/ 0 w 789989"/>
              <a:gd name="connsiteY6" fmla="*/ 489593 h 611991"/>
              <a:gd name="connsiteX7" fmla="*/ 0 w 789989"/>
              <a:gd name="connsiteY7" fmla="*/ 122398 h 611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989" h="611991">
                <a:moveTo>
                  <a:pt x="0" y="122398"/>
                </a:moveTo>
                <a:lnTo>
                  <a:pt x="483994" y="122398"/>
                </a:lnTo>
                <a:lnTo>
                  <a:pt x="483994" y="0"/>
                </a:lnTo>
                <a:lnTo>
                  <a:pt x="789989" y="305996"/>
                </a:lnTo>
                <a:lnTo>
                  <a:pt x="483994" y="611991"/>
                </a:lnTo>
                <a:lnTo>
                  <a:pt x="483994" y="489593"/>
                </a:lnTo>
                <a:lnTo>
                  <a:pt x="0" y="489593"/>
                </a:lnTo>
                <a:lnTo>
                  <a:pt x="0" y="12239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22398" rIns="183597" bIns="122398" numCol="1" spcCol="1270" anchor="ctr" anchorCtr="0">
            <a:noAutofit/>
          </a:bodyPr>
          <a:lstStyle/>
          <a:p>
            <a:pPr marL="0" lvl="0" indent="0" algn="ctr" defTabSz="533400">
              <a:lnSpc>
                <a:spcPct val="90000"/>
              </a:lnSpc>
              <a:spcBef>
                <a:spcPct val="0"/>
              </a:spcBef>
              <a:spcAft>
                <a:spcPct val="35000"/>
              </a:spcAft>
              <a:buNone/>
            </a:pPr>
            <a:endParaRPr lang="en-US" sz="1400" kern="1200" dirty="0"/>
          </a:p>
        </p:txBody>
      </p:sp>
    </p:spTree>
    <p:extLst>
      <p:ext uri="{BB962C8B-B14F-4D97-AF65-F5344CB8AC3E}">
        <p14:creationId xmlns:p14="http://schemas.microsoft.com/office/powerpoint/2010/main" val="149265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9916633"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a:ln w="0"/>
                <a:solidFill>
                  <a:srgbClr val="795EA3"/>
                </a:solidFill>
                <a:effectLst>
                  <a:innerShdw blurRad="114300">
                    <a:prstClr val="black"/>
                  </a:innerShdw>
                  <a:reflection blurRad="6350" stA="53000" endA="300" endPos="15000" dir="5400000" sy="-90000" algn="bl" rotWithShape="0"/>
                </a:effectLst>
              </a:rPr>
              <a:t>Dataset Description</a:t>
            </a:r>
            <a:endParaRPr lang="en-US" sz="4000" dirty="0">
              <a:ln w="0"/>
              <a:solidFill>
                <a:srgbClr val="795EA3"/>
              </a:solidFill>
              <a:effectLst>
                <a:innerShdw blurRad="114300">
                  <a:prstClr val="black"/>
                </a:innerShdw>
                <a:reflection blurRad="6350" stA="53000" endA="300" endPos="15000" dir="5400000" sy="-90000" algn="bl" rotWithShape="0"/>
              </a:effectLst>
            </a:endParaRPr>
          </a:p>
        </p:txBody>
      </p:sp>
      <p:graphicFrame>
        <p:nvGraphicFramePr>
          <p:cNvPr id="3" name="Table 2">
            <a:extLst>
              <a:ext uri="{FF2B5EF4-FFF2-40B4-BE49-F238E27FC236}">
                <a16:creationId xmlns:a16="http://schemas.microsoft.com/office/drawing/2014/main" id="{E98AE465-F4B4-41A8-8198-A8FD2972DADD}"/>
              </a:ext>
            </a:extLst>
          </p:cNvPr>
          <p:cNvGraphicFramePr>
            <a:graphicFrameLocks noGrp="1"/>
          </p:cNvGraphicFramePr>
          <p:nvPr>
            <p:extLst>
              <p:ext uri="{D42A27DB-BD31-4B8C-83A1-F6EECF244321}">
                <p14:modId xmlns:p14="http://schemas.microsoft.com/office/powerpoint/2010/main" val="496301027"/>
              </p:ext>
            </p:extLst>
          </p:nvPr>
        </p:nvGraphicFramePr>
        <p:xfrm>
          <a:off x="662152" y="1281854"/>
          <a:ext cx="10079420" cy="4556855"/>
        </p:xfrm>
        <a:graphic>
          <a:graphicData uri="http://schemas.openxmlformats.org/drawingml/2006/table">
            <a:tbl>
              <a:tblPr/>
              <a:tblGrid>
                <a:gridCol w="2519855">
                  <a:extLst>
                    <a:ext uri="{9D8B030D-6E8A-4147-A177-3AD203B41FA5}">
                      <a16:colId xmlns:a16="http://schemas.microsoft.com/office/drawing/2014/main" val="2501419199"/>
                    </a:ext>
                  </a:extLst>
                </a:gridCol>
                <a:gridCol w="2519855">
                  <a:extLst>
                    <a:ext uri="{9D8B030D-6E8A-4147-A177-3AD203B41FA5}">
                      <a16:colId xmlns:a16="http://schemas.microsoft.com/office/drawing/2014/main" val="1296073463"/>
                    </a:ext>
                  </a:extLst>
                </a:gridCol>
                <a:gridCol w="2519855">
                  <a:extLst>
                    <a:ext uri="{9D8B030D-6E8A-4147-A177-3AD203B41FA5}">
                      <a16:colId xmlns:a16="http://schemas.microsoft.com/office/drawing/2014/main" val="2983445544"/>
                    </a:ext>
                  </a:extLst>
                </a:gridCol>
                <a:gridCol w="2519855">
                  <a:extLst>
                    <a:ext uri="{9D8B030D-6E8A-4147-A177-3AD203B41FA5}">
                      <a16:colId xmlns:a16="http://schemas.microsoft.com/office/drawing/2014/main" val="3881284795"/>
                    </a:ext>
                  </a:extLst>
                </a:gridCol>
              </a:tblGrid>
              <a:tr h="260848">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Variable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Definition</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dirty="0">
                          <a:solidFill>
                            <a:srgbClr val="000000"/>
                          </a:solidFill>
                          <a:effectLst/>
                          <a:latin typeface="Arial" panose="020B0604020202020204" pitchFamily="34" charset="0"/>
                        </a:rPr>
                        <a:t>Variable Type 1</a:t>
                      </a:r>
                      <a:endParaRPr lang="en-US" sz="1100" dirty="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Variable Type 2</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541158"/>
                  </a:ext>
                </a:extLst>
              </a:tr>
              <a:tr h="20602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employee_id</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Unique ID for employee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Discrete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888196"/>
                  </a:ext>
                </a:extLst>
              </a:tr>
              <a:tr h="20602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department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Department of employee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Nominal</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0601897"/>
                  </a:ext>
                </a:extLst>
              </a:tr>
              <a:tr h="315676">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region</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Region of employment (unordered)</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Nominal</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341669"/>
                  </a:ext>
                </a:extLst>
              </a:tr>
              <a:tr h="151192">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education</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Education Level</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Ordinal</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8634325"/>
                  </a:ext>
                </a:extLst>
              </a:tr>
              <a:tr h="151192">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gender</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Gender of Employee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Nominal</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4062807"/>
                  </a:ext>
                </a:extLst>
              </a:tr>
              <a:tr h="315676">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recruitment_channel</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Channel of recruitment for employee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Nominal</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956764"/>
                  </a:ext>
                </a:extLst>
              </a:tr>
              <a:tr h="534987">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no_of_trainings</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no of other trainings completed in previous year on soft skills, technical skills etc.</a:t>
                      </a:r>
                      <a:endParaRPr lang="en-US" sz="1100" dirty="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Discrete(Or Call it Numeric)</a:t>
                      </a:r>
                      <a:endParaRPr lang="en-US" sz="1100" dirty="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307767"/>
                  </a:ext>
                </a:extLst>
              </a:tr>
              <a:tr h="151192">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age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Age of Employee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Discrete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153051"/>
                  </a:ext>
                </a:extLst>
              </a:tr>
              <a:tr h="315676">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previous_year_rating</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Employee Rating for the previous year</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Discrete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Independent</a:t>
                      </a:r>
                      <a:endParaRPr lang="en-US" sz="1100" dirty="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745581"/>
                  </a:ext>
                </a:extLst>
              </a:tr>
              <a:tr h="206020">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length_of_service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Length of service in years</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Discrete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4311444"/>
                  </a:ext>
                </a:extLst>
              </a:tr>
              <a:tr h="534987">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KPIs_met &gt;80%</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if Percent of KPIs(Key performance Indicators) &gt;80% then 1 else 0</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Ordinal(Binary)</a:t>
                      </a:r>
                      <a:endParaRPr lang="en-US" sz="1100" dirty="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Independent</a:t>
                      </a:r>
                      <a:endParaRPr lang="en-US" sz="1100" dirty="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91607"/>
                  </a:ext>
                </a:extLst>
              </a:tr>
              <a:tr h="370503">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awards_won?</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if awards won during previous year then 1 else 0</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Ordinal</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9374485"/>
                  </a:ext>
                </a:extLst>
              </a:tr>
              <a:tr h="370503">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avg_training_score</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Average score in current training evaluations</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Ordinal</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Independent</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741074"/>
                  </a:ext>
                </a:extLst>
              </a:tr>
              <a:tr h="260848">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is_promoted</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(Target) Recommended for promotion</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a:solidFill>
                            <a:srgbClr val="000000"/>
                          </a:solidFill>
                          <a:effectLst/>
                          <a:latin typeface="Arial" panose="020B0604020202020204" pitchFamily="34" charset="0"/>
                        </a:rPr>
                        <a:t>Ordinal(Binary)</a:t>
                      </a:r>
                      <a:endParaRPr lang="en-US" sz="110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100" b="0" i="0" u="none" strike="noStrike" dirty="0">
                          <a:solidFill>
                            <a:srgbClr val="000000"/>
                          </a:solidFill>
                          <a:effectLst/>
                          <a:latin typeface="Arial" panose="020B0604020202020204" pitchFamily="34" charset="0"/>
                        </a:rPr>
                        <a:t>Target Variable (Dependent)</a:t>
                      </a:r>
                      <a:endParaRPr lang="en-US" sz="1100" dirty="0">
                        <a:effectLst/>
                      </a:endParaRPr>
                    </a:p>
                  </a:txBody>
                  <a:tcPr marL="20768" marR="20768" marT="20768" marB="2076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7145608"/>
                  </a:ext>
                </a:extLst>
              </a:tr>
            </a:tbl>
          </a:graphicData>
        </a:graphic>
      </p:graphicFrame>
      <p:sp>
        <p:nvSpPr>
          <p:cNvPr id="5" name="Rectangle 1">
            <a:extLst>
              <a:ext uri="{FF2B5EF4-FFF2-40B4-BE49-F238E27FC236}">
                <a16:creationId xmlns:a16="http://schemas.microsoft.com/office/drawing/2014/main" id="{E20C2F03-5A43-430A-9DA3-062904ACA3E4}"/>
              </a:ext>
            </a:extLst>
          </p:cNvPr>
          <p:cNvSpPr>
            <a:spLocks noChangeArrowheads="1"/>
          </p:cNvSpPr>
          <p:nvPr/>
        </p:nvSpPr>
        <p:spPr bwMode="auto">
          <a:xfrm>
            <a:off x="5446713" y="128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90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Get-Explore-Clean Data  - 1</a:t>
            </a:r>
          </a:p>
        </p:txBody>
      </p:sp>
      <p:pic>
        <p:nvPicPr>
          <p:cNvPr id="1049" name="Picture 25">
            <a:extLst>
              <a:ext uri="{FF2B5EF4-FFF2-40B4-BE49-F238E27FC236}">
                <a16:creationId xmlns:a16="http://schemas.microsoft.com/office/drawing/2014/main" id="{B5016246-464B-426D-899F-967B0667A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62" y="4114800"/>
            <a:ext cx="8586167" cy="25146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77D4E3D0-7D2C-473F-8FAA-E2531A3BC843}"/>
              </a:ext>
            </a:extLst>
          </p:cNvPr>
          <p:cNvSpPr/>
          <p:nvPr/>
        </p:nvSpPr>
        <p:spPr>
          <a:xfrm>
            <a:off x="433246" y="1153637"/>
            <a:ext cx="8428383" cy="2862322"/>
          </a:xfrm>
          <a:prstGeom prst="rect">
            <a:avLst/>
          </a:prstGeom>
        </p:spPr>
        <p:txBody>
          <a:bodyPr wrap="square">
            <a:spAutoFit/>
          </a:bodyPr>
          <a:lstStyle/>
          <a:p>
            <a:r>
              <a:rPr lang="en-US" dirty="0"/>
              <a:t>The data I had was in CSV format. I loaded the data through </a:t>
            </a:r>
            <a:r>
              <a:rPr lang="en-US" dirty="0" err="1"/>
              <a:t>read_csv</a:t>
            </a:r>
            <a:r>
              <a:rPr lang="en-US" dirty="0"/>
              <a:t> function and performed below steps to get the feel of the data and to handle missing values.</a:t>
            </a:r>
          </a:p>
          <a:p>
            <a:br>
              <a:rPr lang="en-US" dirty="0"/>
            </a:br>
            <a:r>
              <a:rPr lang="en-US" dirty="0"/>
              <a:t>Step 1 : As soon as I loaded the data I ran info function and had below observations</a:t>
            </a:r>
          </a:p>
          <a:p>
            <a:endParaRPr lang="en-US" dirty="0"/>
          </a:p>
          <a:p>
            <a:pPr marL="742950" lvl="1" indent="-285750" fontAlgn="base">
              <a:buFont typeface="Arial" panose="020B0604020202020204" pitchFamily="34" charset="0"/>
              <a:buChar char="•"/>
            </a:pPr>
            <a:r>
              <a:rPr lang="en-US" dirty="0"/>
              <a:t>Dataset had 14 columns and 54808 rows.</a:t>
            </a:r>
          </a:p>
          <a:p>
            <a:pPr marL="742950" lvl="1" indent="-285750" fontAlgn="base">
              <a:buFont typeface="Arial" panose="020B0604020202020204" pitchFamily="34" charset="0"/>
              <a:buChar char="•"/>
            </a:pPr>
            <a:r>
              <a:rPr lang="en-US" dirty="0"/>
              <a:t>I noticed 2 columns (‘Education’ and ‘</a:t>
            </a:r>
            <a:r>
              <a:rPr lang="en-US" dirty="0" err="1"/>
              <a:t>previous_year_rating</a:t>
            </a:r>
            <a:r>
              <a:rPr lang="en-US" dirty="0"/>
              <a:t>’) with missing values.</a:t>
            </a:r>
          </a:p>
          <a:p>
            <a:pPr marL="742950" lvl="1" indent="-285750" fontAlgn="base">
              <a:buFont typeface="Arial" panose="020B0604020202020204" pitchFamily="34" charset="0"/>
              <a:buChar char="•"/>
            </a:pPr>
            <a:r>
              <a:rPr lang="en-US" dirty="0"/>
              <a:t>5 columns (highlighted in yellow below) were of type Object and may need conversion to ‘Categorical’ data type</a:t>
            </a:r>
          </a:p>
          <a:p>
            <a:pPr marL="742950" lvl="1" indent="-285750" fontAlgn="base">
              <a:buFont typeface="Arial" panose="020B0604020202020204" pitchFamily="34" charset="0"/>
              <a:buChar char="•"/>
            </a:pPr>
            <a:r>
              <a:rPr lang="en-US" dirty="0"/>
              <a:t>Dataset had in today 3 data types ( Float, Int and Object)</a:t>
            </a:r>
          </a:p>
        </p:txBody>
      </p:sp>
    </p:spTree>
    <p:extLst>
      <p:ext uri="{BB962C8B-B14F-4D97-AF65-F5344CB8AC3E}">
        <p14:creationId xmlns:p14="http://schemas.microsoft.com/office/powerpoint/2010/main" val="21607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Get-Explore-Clean Data  - 2</a:t>
            </a:r>
          </a:p>
        </p:txBody>
      </p:sp>
      <p:sp>
        <p:nvSpPr>
          <p:cNvPr id="16" name="Rectangle 15">
            <a:extLst>
              <a:ext uri="{FF2B5EF4-FFF2-40B4-BE49-F238E27FC236}">
                <a16:creationId xmlns:a16="http://schemas.microsoft.com/office/drawing/2014/main" id="{77D4E3D0-7D2C-473F-8FAA-E2531A3BC843}"/>
              </a:ext>
            </a:extLst>
          </p:cNvPr>
          <p:cNvSpPr/>
          <p:nvPr/>
        </p:nvSpPr>
        <p:spPr>
          <a:xfrm>
            <a:off x="433246" y="1153637"/>
            <a:ext cx="9734484" cy="3508653"/>
          </a:xfrm>
          <a:prstGeom prst="rect">
            <a:avLst/>
          </a:prstGeom>
        </p:spPr>
        <p:txBody>
          <a:bodyPr wrap="square">
            <a:spAutoFit/>
          </a:bodyPr>
          <a:lstStyle/>
          <a:p>
            <a:r>
              <a:rPr lang="en-US" dirty="0"/>
              <a:t>Step 2: Next I ran a describe function  on the data set to get the feel on spread of the data. </a:t>
            </a:r>
          </a:p>
          <a:p>
            <a:endParaRPr lang="en-US" dirty="0"/>
          </a:p>
          <a:p>
            <a:r>
              <a:rPr lang="en-US" sz="1400" dirty="0"/>
              <a:t>Below were my observations:</a:t>
            </a:r>
          </a:p>
          <a:p>
            <a:pPr marL="742950" lvl="1" indent="-285750" fontAlgn="base">
              <a:buFont typeface="Arial" panose="020B0604020202020204" pitchFamily="34" charset="0"/>
              <a:buChar char="•"/>
            </a:pPr>
            <a:r>
              <a:rPr lang="en-US" sz="1400" dirty="0" err="1"/>
              <a:t>Employee_ID</a:t>
            </a:r>
            <a:r>
              <a:rPr lang="en-US" sz="1400" dirty="0"/>
              <a:t> max value was 78298 but count of </a:t>
            </a:r>
            <a:r>
              <a:rPr lang="en-US" sz="1400" dirty="0" err="1"/>
              <a:t>employee_id</a:t>
            </a:r>
            <a:r>
              <a:rPr lang="en-US" sz="1400" dirty="0"/>
              <a:t> was 54808. So either dataset was not complete for many rows were deleted or </a:t>
            </a:r>
            <a:r>
              <a:rPr lang="en-US" sz="1400" dirty="0" err="1"/>
              <a:t>employee_id</a:t>
            </a:r>
            <a:r>
              <a:rPr lang="en-US" sz="1400" dirty="0"/>
              <a:t> was not assigned in sequence.</a:t>
            </a:r>
          </a:p>
          <a:p>
            <a:pPr marL="742950" lvl="1" indent="-285750" fontAlgn="base">
              <a:buFont typeface="Arial" panose="020B0604020202020204" pitchFamily="34" charset="0"/>
              <a:buChar char="•"/>
            </a:pPr>
            <a:r>
              <a:rPr lang="en-US" sz="1400" dirty="0"/>
              <a:t>I had an imbalanced data set as for my dependent variable( (</a:t>
            </a:r>
            <a:r>
              <a:rPr lang="en-US" sz="1400" dirty="0" err="1"/>
              <a:t>is_promoted</a:t>
            </a:r>
            <a:r>
              <a:rPr lang="en-US" sz="1400" dirty="0"/>
              <a:t>) even 3rd quartile has value 0. (Also right skewed)</a:t>
            </a:r>
          </a:p>
          <a:p>
            <a:pPr marL="742950" lvl="1" indent="-285750" fontAlgn="base">
              <a:buFont typeface="Arial" panose="020B0604020202020204" pitchFamily="34" charset="0"/>
              <a:buChar char="•"/>
            </a:pPr>
            <a:r>
              <a:rPr lang="en-US" sz="1400" dirty="0"/>
              <a:t>50% or more of people had not got KPI &gt; 80.(Right Skewed Data)</a:t>
            </a:r>
          </a:p>
          <a:p>
            <a:pPr marL="742950" lvl="1" indent="-285750" fontAlgn="base">
              <a:buFont typeface="Arial" panose="020B0604020202020204" pitchFamily="34" charset="0"/>
              <a:buChar char="•"/>
            </a:pPr>
            <a:r>
              <a:rPr lang="en-US" sz="1400" dirty="0" err="1"/>
              <a:t>No_of_training</a:t>
            </a:r>
            <a:r>
              <a:rPr lang="en-US" sz="1400" dirty="0"/>
              <a:t> data showed 75% of employees had not done more than 1 training and data was right skewed</a:t>
            </a:r>
          </a:p>
          <a:p>
            <a:pPr marL="742950" lvl="1" indent="-285750" fontAlgn="base">
              <a:buFont typeface="Arial" panose="020B0604020202020204" pitchFamily="34" charset="0"/>
              <a:buChar char="•"/>
            </a:pPr>
            <a:r>
              <a:rPr lang="en-US" sz="1400" dirty="0"/>
              <a:t>Similarly I also ran .describe(include='all') function to find unique values for my categorical data.</a:t>
            </a:r>
          </a:p>
          <a:p>
            <a:pPr marL="742950" lvl="1" indent="-285750" fontAlgn="base">
              <a:buFont typeface="Arial" panose="020B0604020202020204" pitchFamily="34" charset="0"/>
              <a:buChar char="•"/>
            </a:pPr>
            <a:r>
              <a:rPr lang="en-US" sz="1400" dirty="0" err="1"/>
              <a:t>Ang_trainig_score</a:t>
            </a:r>
            <a:r>
              <a:rPr lang="en-US" sz="1400" dirty="0"/>
              <a:t> seemed almost uniform spread with mean value close to median..</a:t>
            </a:r>
          </a:p>
          <a:p>
            <a:pPr marL="742950" lvl="1" indent="-285750" fontAlgn="base">
              <a:buFont typeface="Arial" panose="020B0604020202020204" pitchFamily="34" charset="0"/>
              <a:buChar char="•"/>
            </a:pPr>
            <a:r>
              <a:rPr lang="en-US" sz="1400" dirty="0" err="1"/>
              <a:t>Awards_won</a:t>
            </a:r>
            <a:r>
              <a:rPr lang="en-US" sz="1400" dirty="0"/>
              <a:t> showed 75% of employees had not won any awards and data was right skewed</a:t>
            </a:r>
          </a:p>
          <a:p>
            <a:pPr marL="742950" lvl="1" indent="-285750" fontAlgn="base">
              <a:buFont typeface="Arial" panose="020B0604020202020204" pitchFamily="34" charset="0"/>
              <a:buChar char="•"/>
            </a:pPr>
            <a:r>
              <a:rPr lang="en-US" sz="1400" dirty="0" err="1"/>
              <a:t>Length_of_service</a:t>
            </a:r>
            <a:r>
              <a:rPr lang="en-US" sz="1400" dirty="0"/>
              <a:t> shows uniform spread of data with Mean very close to median.</a:t>
            </a:r>
          </a:p>
          <a:p>
            <a:pPr marL="742950" lvl="1" indent="-285750" fontAlgn="base">
              <a:buFont typeface="Arial" panose="020B0604020202020204" pitchFamily="34" charset="0"/>
              <a:buChar char="•"/>
            </a:pPr>
            <a:r>
              <a:rPr lang="en-US" sz="1400" dirty="0"/>
              <a:t>Age showed a similar case as </a:t>
            </a:r>
            <a:r>
              <a:rPr lang="en-US" sz="1400" dirty="0" err="1"/>
              <a:t>length_of_service</a:t>
            </a:r>
            <a:r>
              <a:rPr lang="en-US" sz="1400" dirty="0"/>
              <a:t>(Uniform spread).</a:t>
            </a:r>
          </a:p>
          <a:p>
            <a:endParaRPr lang="en-US" dirty="0"/>
          </a:p>
        </p:txBody>
      </p:sp>
      <p:pic>
        <p:nvPicPr>
          <p:cNvPr id="5122" name="Picture 2">
            <a:extLst>
              <a:ext uri="{FF2B5EF4-FFF2-40B4-BE49-F238E27FC236}">
                <a16:creationId xmlns:a16="http://schemas.microsoft.com/office/drawing/2014/main" id="{7DD721C8-9B52-485F-9B35-320B7F99B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27" y="4411742"/>
            <a:ext cx="10172701"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51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Get-Explore-Clean Data - 3</a:t>
            </a:r>
          </a:p>
        </p:txBody>
      </p:sp>
      <p:sp>
        <p:nvSpPr>
          <p:cNvPr id="16" name="Rectangle 15">
            <a:extLst>
              <a:ext uri="{FF2B5EF4-FFF2-40B4-BE49-F238E27FC236}">
                <a16:creationId xmlns:a16="http://schemas.microsoft.com/office/drawing/2014/main" id="{77D4E3D0-7D2C-473F-8FAA-E2531A3BC843}"/>
              </a:ext>
            </a:extLst>
          </p:cNvPr>
          <p:cNvSpPr/>
          <p:nvPr/>
        </p:nvSpPr>
        <p:spPr>
          <a:xfrm>
            <a:off x="433246" y="1153637"/>
            <a:ext cx="8428383" cy="2862322"/>
          </a:xfrm>
          <a:prstGeom prst="rect">
            <a:avLst/>
          </a:prstGeom>
        </p:spPr>
        <p:txBody>
          <a:bodyPr wrap="square">
            <a:spAutoFit/>
          </a:bodyPr>
          <a:lstStyle/>
          <a:p>
            <a:r>
              <a:rPr lang="en-US" dirty="0"/>
              <a:t>Step 3: Then I used </a:t>
            </a:r>
            <a:r>
              <a:rPr lang="en-US" dirty="0" err="1"/>
              <a:t>isna</a:t>
            </a:r>
            <a:r>
              <a:rPr lang="en-US" dirty="0"/>
              <a:t> and sum functions to confirm on how many columns had NULL values and count of NULL values in each column</a:t>
            </a:r>
          </a:p>
          <a:p>
            <a:endParaRPr lang="en-US" dirty="0"/>
          </a:p>
          <a:p>
            <a:r>
              <a:rPr lang="en-US" dirty="0"/>
              <a:t>Step 4: Now before filling the NULL values for columns identified having NULLs, I created a new column with details on which row had a NULL value and which not for future reference.</a:t>
            </a:r>
          </a:p>
          <a:p>
            <a:br>
              <a:rPr lang="en-US" dirty="0"/>
            </a:br>
            <a:r>
              <a:rPr lang="en-US" dirty="0"/>
              <a:t>Step 5: Now for missing columns Education and </a:t>
            </a:r>
            <a:r>
              <a:rPr lang="en-US" dirty="0" err="1"/>
              <a:t>previous_year_rating</a:t>
            </a:r>
            <a:r>
              <a:rPr lang="en-US" dirty="0"/>
              <a:t> Imputed with the most frequently occurring data in the respective columns. Filled Education with ‘Bachelor’s’ and </a:t>
            </a:r>
            <a:r>
              <a:rPr lang="en-US" dirty="0" err="1"/>
              <a:t>previous_year_rating</a:t>
            </a:r>
            <a:r>
              <a:rPr lang="en-US" dirty="0"/>
              <a:t> with 3.0.</a:t>
            </a:r>
          </a:p>
        </p:txBody>
      </p:sp>
      <p:pic>
        <p:nvPicPr>
          <p:cNvPr id="4098" name="Picture 2">
            <a:extLst>
              <a:ext uri="{FF2B5EF4-FFF2-40B4-BE49-F238E27FC236}">
                <a16:creationId xmlns:a16="http://schemas.microsoft.com/office/drawing/2014/main" id="{AC7802A2-95E0-4C62-BB70-670B8F4EE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46" y="4181475"/>
            <a:ext cx="2838450" cy="23826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E831B6F-7EEB-4230-916E-B5836E1A7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181475"/>
            <a:ext cx="4343400" cy="238261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073590F-43E7-4401-9000-97402611D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4249" y="4181475"/>
            <a:ext cx="3326421" cy="2382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4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Get-Explore-Clean Data  - 4</a:t>
            </a:r>
          </a:p>
        </p:txBody>
      </p:sp>
      <p:sp>
        <p:nvSpPr>
          <p:cNvPr id="16" name="Rectangle 15">
            <a:extLst>
              <a:ext uri="{FF2B5EF4-FFF2-40B4-BE49-F238E27FC236}">
                <a16:creationId xmlns:a16="http://schemas.microsoft.com/office/drawing/2014/main" id="{77D4E3D0-7D2C-473F-8FAA-E2531A3BC843}"/>
              </a:ext>
            </a:extLst>
          </p:cNvPr>
          <p:cNvSpPr/>
          <p:nvPr/>
        </p:nvSpPr>
        <p:spPr>
          <a:xfrm>
            <a:off x="433246" y="1153637"/>
            <a:ext cx="8428383" cy="923330"/>
          </a:xfrm>
          <a:prstGeom prst="rect">
            <a:avLst/>
          </a:prstGeom>
        </p:spPr>
        <p:txBody>
          <a:bodyPr wrap="square">
            <a:spAutoFit/>
          </a:bodyPr>
          <a:lstStyle/>
          <a:p>
            <a:r>
              <a:rPr lang="en-US" dirty="0"/>
              <a:t>Step 6: Then to confirm the imbalanced dataset I checked the % ratio of positive values for my dependent variable </a:t>
            </a:r>
            <a:r>
              <a:rPr lang="en-US" dirty="0" err="1"/>
              <a:t>is_promoted</a:t>
            </a:r>
            <a:r>
              <a:rPr lang="en-US" dirty="0"/>
              <a:t> to negative values. A 9% positive values confirmed a imbalanced dataset.</a:t>
            </a:r>
          </a:p>
        </p:txBody>
      </p:sp>
      <p:pic>
        <p:nvPicPr>
          <p:cNvPr id="3074" name="Picture 2">
            <a:extLst>
              <a:ext uri="{FF2B5EF4-FFF2-40B4-BE49-F238E27FC236}">
                <a16:creationId xmlns:a16="http://schemas.microsoft.com/office/drawing/2014/main" id="{C594E297-7401-473A-8843-746B1A16C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46" y="2436360"/>
            <a:ext cx="8428383" cy="657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7C71EDA-7BC6-445D-822A-AA229FF4E24A}"/>
              </a:ext>
            </a:extLst>
          </p:cNvPr>
          <p:cNvSpPr/>
          <p:nvPr/>
        </p:nvSpPr>
        <p:spPr>
          <a:xfrm>
            <a:off x="433246" y="3452978"/>
            <a:ext cx="8428383" cy="1200329"/>
          </a:xfrm>
          <a:prstGeom prst="rect">
            <a:avLst/>
          </a:prstGeom>
        </p:spPr>
        <p:txBody>
          <a:bodyPr wrap="square">
            <a:spAutoFit/>
          </a:bodyPr>
          <a:lstStyle/>
          <a:p>
            <a:r>
              <a:rPr lang="en-US" dirty="0"/>
              <a:t>Step 7: Now to do some exploratory data analysis. I checked the % of people promoted for each department and region to check if they impact my dataset or not. Each department seemed to have uniform % or promotions but regions data did highlight an non uniformity on promotion %.</a:t>
            </a:r>
          </a:p>
        </p:txBody>
      </p:sp>
      <p:pic>
        <p:nvPicPr>
          <p:cNvPr id="3076" name="Picture 4">
            <a:extLst>
              <a:ext uri="{FF2B5EF4-FFF2-40B4-BE49-F238E27FC236}">
                <a16:creationId xmlns:a16="http://schemas.microsoft.com/office/drawing/2014/main" id="{3FBB6B98-CDD7-4637-B0CF-3B490A998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08" y="4653307"/>
            <a:ext cx="8230258" cy="197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0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50B05-E9B5-452C-A373-855EDF34B3AF}"/>
              </a:ext>
            </a:extLst>
          </p:cNvPr>
          <p:cNvSpPr txBox="1">
            <a:spLocks/>
          </p:cNvSpPr>
          <p:nvPr/>
        </p:nvSpPr>
        <p:spPr>
          <a:xfrm>
            <a:off x="275462" y="122158"/>
            <a:ext cx="10528662" cy="753608"/>
          </a:xfrm>
          <a:prstGeom prst="rect">
            <a:avLst/>
          </a:prstGeom>
          <a:effectLst>
            <a:reflection endPos="0" dir="5400000" sy="-100000" algn="bl" rotWithShape="0"/>
          </a:effectLst>
        </p:spPr>
        <p:txBody>
          <a:bodyPr anchor="t">
            <a:noAutofit/>
          </a:bodyPr>
          <a:lstStyle>
            <a:lvl1pPr algn="l" defTabSz="914400" rtl="0" eaLnBrk="1" latinLnBrk="0" hangingPunct="1">
              <a:spcBef>
                <a:spcPct val="0"/>
              </a:spcBef>
              <a:buNone/>
              <a:defRPr sz="3000" kern="1200">
                <a:solidFill>
                  <a:schemeClr val="bg1"/>
                </a:solidFill>
                <a:effectLst>
                  <a:outerShdw blurRad="38100" dist="38100" dir="2700000" algn="tl">
                    <a:srgbClr val="000000">
                      <a:alpha val="43137"/>
                    </a:srgbClr>
                  </a:outerShdw>
                </a:effectLst>
                <a:latin typeface="Myriad Pro"/>
                <a:ea typeface="+mj-ea"/>
                <a:cs typeface="Arial" pitchFamily="34" charset="0"/>
              </a:defRPr>
            </a:lvl1pPr>
          </a:lstStyle>
          <a:p>
            <a:pPr lvl="0"/>
            <a:r>
              <a:rPr lang="en-US" sz="4000" dirty="0">
                <a:ln w="0"/>
                <a:solidFill>
                  <a:srgbClr val="795EA3"/>
                </a:solidFill>
                <a:effectLst>
                  <a:innerShdw blurRad="114300">
                    <a:prstClr val="black"/>
                  </a:innerShdw>
                  <a:reflection blurRad="6350" stA="53000" endA="300" endPos="15000" dir="5400000" sy="-90000" algn="bl" rotWithShape="0"/>
                </a:effectLst>
              </a:rPr>
              <a:t>Statistical Data Analysis - 1</a:t>
            </a:r>
          </a:p>
        </p:txBody>
      </p:sp>
      <p:sp>
        <p:nvSpPr>
          <p:cNvPr id="16" name="Rectangle 15">
            <a:extLst>
              <a:ext uri="{FF2B5EF4-FFF2-40B4-BE49-F238E27FC236}">
                <a16:creationId xmlns:a16="http://schemas.microsoft.com/office/drawing/2014/main" id="{77D4E3D0-7D2C-473F-8FAA-E2531A3BC843}"/>
              </a:ext>
            </a:extLst>
          </p:cNvPr>
          <p:cNvSpPr/>
          <p:nvPr/>
        </p:nvSpPr>
        <p:spPr>
          <a:xfrm>
            <a:off x="433246" y="1153637"/>
            <a:ext cx="8428383" cy="3416320"/>
          </a:xfrm>
          <a:prstGeom prst="rect">
            <a:avLst/>
          </a:prstGeom>
        </p:spPr>
        <p:txBody>
          <a:bodyPr wrap="square">
            <a:spAutoFit/>
          </a:bodyPr>
          <a:lstStyle/>
          <a:p>
            <a:r>
              <a:rPr lang="en-US" dirty="0"/>
              <a:t>After exploring visual descriptions of data using plots, as a next step I took a deeper dive into data to find out what is going behind them and if I can arrive on some conclusions with (un)certainty!</a:t>
            </a:r>
          </a:p>
          <a:p>
            <a:br>
              <a:rPr lang="en-US" dirty="0"/>
            </a:br>
            <a:r>
              <a:rPr lang="en-US" dirty="0"/>
              <a:t>Considering I have a huge dataset(54K records) and armed with a few great pieces of advice from my mentor I choose the frequentist approach. Below I describe the steps I took:</a:t>
            </a:r>
          </a:p>
          <a:p>
            <a:br>
              <a:rPr lang="en-US" dirty="0"/>
            </a:br>
            <a:r>
              <a:rPr lang="en-US" dirty="0"/>
              <a:t>Step 1: I generated a pair plot to get some idea in variable correlations. Below is the screenshot of the same</a:t>
            </a:r>
          </a:p>
          <a:p>
            <a:br>
              <a:rPr lang="en-US" dirty="0"/>
            </a:br>
            <a:endParaRPr lang="en-US" dirty="0"/>
          </a:p>
        </p:txBody>
      </p:sp>
      <p:pic>
        <p:nvPicPr>
          <p:cNvPr id="6146" name="Picture 2">
            <a:extLst>
              <a:ext uri="{FF2B5EF4-FFF2-40B4-BE49-F238E27FC236}">
                <a16:creationId xmlns:a16="http://schemas.microsoft.com/office/drawing/2014/main" id="{95FD75F3-6B71-4718-9409-77633D330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46" y="4214132"/>
            <a:ext cx="8428382"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728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42698AF66C5C49B6E44BBEF0923422" ma:contentTypeVersion="12" ma:contentTypeDescription="Create a new document." ma:contentTypeScope="" ma:versionID="7ecebf2eab905cd708d6f599d7fca26e">
  <xsd:schema xmlns:xsd="http://www.w3.org/2001/XMLSchema" xmlns:xs="http://www.w3.org/2001/XMLSchema" xmlns:p="http://schemas.microsoft.com/office/2006/metadata/properties" xmlns:ns2="daa1910f-e4e5-4627-8891-e67aeaad4311" xmlns:ns3="4eb9975f-0e65-4db6-816c-9387f210acf3" targetNamespace="http://schemas.microsoft.com/office/2006/metadata/properties" ma:root="true" ma:fieldsID="eb53cef7e1a8f8874575fb77d23ceedd" ns2:_="" ns3:_="">
    <xsd:import namespace="daa1910f-e4e5-4627-8891-e67aeaad4311"/>
    <xsd:import namespace="4eb9975f-0e65-4db6-816c-9387f210acf3"/>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a1910f-e4e5-4627-8891-e67aeaad43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eb9975f-0e65-4db6-816c-9387f210acf3"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36E2F-337E-493C-B1C1-1E938DDDD844}">
  <ds:schemaRefs>
    <ds:schemaRef ds:uri="http://purl.org/dc/dcmitype/"/>
    <ds:schemaRef ds:uri="http://schemas.microsoft.com/office/infopath/2007/PartnerControls"/>
    <ds:schemaRef ds:uri="daa1910f-e4e5-4627-8891-e67aeaad4311"/>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4eb9975f-0e65-4db6-816c-9387f210acf3"/>
    <ds:schemaRef ds:uri="http://www.w3.org/XML/1998/namespace"/>
    <ds:schemaRef ds:uri="http://purl.org/dc/terms/"/>
  </ds:schemaRefs>
</ds:datastoreItem>
</file>

<file path=customXml/itemProps2.xml><?xml version="1.0" encoding="utf-8"?>
<ds:datastoreItem xmlns:ds="http://schemas.openxmlformats.org/officeDocument/2006/customXml" ds:itemID="{1BFDB78F-C0BD-4827-9A68-8421083D07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a1910f-e4e5-4627-8891-e67aeaad4311"/>
    <ds:schemaRef ds:uri="4eb9975f-0e65-4db6-816c-9387f210ac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B1D3EA-4745-443F-B5E6-D353623BA3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3194</TotalTime>
  <Words>2527</Words>
  <Application>Microsoft Office PowerPoint</Application>
  <PresentationFormat>Widescreen</PresentationFormat>
  <Paragraphs>269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Myriad Pro</vt:lpstr>
      <vt:lpstr>Office Theme</vt:lpstr>
      <vt:lpstr>HR Analytics- Who should we promote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 App Mod Round 2 Analysis</dc:title>
  <dc:creator>Saurabh, Nishant</dc:creator>
  <cp:lastModifiedBy>Saurabh, Nishant</cp:lastModifiedBy>
  <cp:revision>39</cp:revision>
  <dcterms:created xsi:type="dcterms:W3CDTF">2020-06-09T23:10:57Z</dcterms:created>
  <dcterms:modified xsi:type="dcterms:W3CDTF">2020-06-13T02:47:58Z</dcterms:modified>
</cp:coreProperties>
</file>